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3"/>
    <p:sldMasterId id="2147483741" r:id="rId4"/>
  </p:sldMasterIdLst>
  <p:notesMasterIdLst>
    <p:notesMasterId r:id="rId23"/>
  </p:notesMasterIdLst>
  <p:handoutMasterIdLst>
    <p:handoutMasterId r:id="rId24"/>
  </p:handoutMasterIdLst>
  <p:sldIdLst>
    <p:sldId id="257" r:id="rId5"/>
    <p:sldId id="256" r:id="rId6"/>
    <p:sldId id="258" r:id="rId7"/>
    <p:sldId id="401" r:id="rId8"/>
    <p:sldId id="285" r:id="rId9"/>
    <p:sldId id="397" r:id="rId10"/>
    <p:sldId id="398" r:id="rId11"/>
    <p:sldId id="402" r:id="rId12"/>
    <p:sldId id="408" r:id="rId13"/>
    <p:sldId id="277" r:id="rId14"/>
    <p:sldId id="281" r:id="rId15"/>
    <p:sldId id="396" r:id="rId16"/>
    <p:sldId id="403" r:id="rId17"/>
    <p:sldId id="404" r:id="rId18"/>
    <p:sldId id="405" r:id="rId19"/>
    <p:sldId id="406" r:id="rId20"/>
    <p:sldId id="407" r:id="rId21"/>
    <p:sldId id="400" r:id="rId22"/>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47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26" autoAdjust="0"/>
    <p:restoredTop sz="94648" autoAdjust="0"/>
  </p:normalViewPr>
  <p:slideViewPr>
    <p:cSldViewPr snapToGrid="0">
      <p:cViewPr varScale="1">
        <p:scale>
          <a:sx n="104" d="100"/>
          <a:sy n="104" d="100"/>
        </p:scale>
        <p:origin x="432" y="1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9" d="100"/>
          <a:sy n="69" d="100"/>
        </p:scale>
        <p:origin x="3264"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1.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blo A. Di Loreto" userId="c024aa48-b67d-4d1d-a20f-96617ed2c46d" providerId="ADAL" clId="{7D82E179-6D4B-4AED-B8BA-F36EE12AC495}"/>
    <pc:docChg chg="undo redo custSel addSld delSld modSld sldOrd">
      <pc:chgData name="Pablo A. Di Loreto" userId="c024aa48-b67d-4d1d-a20f-96617ed2c46d" providerId="ADAL" clId="{7D82E179-6D4B-4AED-B8BA-F36EE12AC495}" dt="2019-03-10T19:56:15.080" v="209" actId="2696"/>
      <pc:docMkLst>
        <pc:docMk/>
      </pc:docMkLst>
      <pc:sldChg chg="modSp">
        <pc:chgData name="Pablo A. Di Loreto" userId="c024aa48-b67d-4d1d-a20f-96617ed2c46d" providerId="ADAL" clId="{7D82E179-6D4B-4AED-B8BA-F36EE12AC495}" dt="2019-03-10T19:54:18.705" v="3" actId="20577"/>
        <pc:sldMkLst>
          <pc:docMk/>
          <pc:sldMk cId="1540896973" sldId="257"/>
        </pc:sldMkLst>
        <pc:spChg chg="mod">
          <ac:chgData name="Pablo A. Di Loreto" userId="c024aa48-b67d-4d1d-a20f-96617ed2c46d" providerId="ADAL" clId="{7D82E179-6D4B-4AED-B8BA-F36EE12AC495}" dt="2019-03-10T19:54:18.705" v="3" actId="20577"/>
          <ac:spMkLst>
            <pc:docMk/>
            <pc:sldMk cId="1540896973" sldId="257"/>
            <ac:spMk id="5" creationId="{90F3D8EA-6EAD-4C9E-8688-F88CABA1E502}"/>
          </ac:spMkLst>
        </pc:spChg>
      </pc:sldChg>
      <pc:sldChg chg="modSp">
        <pc:chgData name="Pablo A. Di Loreto" userId="c024aa48-b67d-4d1d-a20f-96617ed2c46d" providerId="ADAL" clId="{7D82E179-6D4B-4AED-B8BA-F36EE12AC495}" dt="2019-03-10T19:54:38.353" v="72" actId="20577"/>
        <pc:sldMkLst>
          <pc:docMk/>
          <pc:sldMk cId="2265165036" sldId="258"/>
        </pc:sldMkLst>
        <pc:spChg chg="mod">
          <ac:chgData name="Pablo A. Di Loreto" userId="c024aa48-b67d-4d1d-a20f-96617ed2c46d" providerId="ADAL" clId="{7D82E179-6D4B-4AED-B8BA-F36EE12AC495}" dt="2019-03-10T19:54:38.353" v="72" actId="20577"/>
          <ac:spMkLst>
            <pc:docMk/>
            <pc:sldMk cId="2265165036" sldId="258"/>
            <ac:spMk id="4" creationId="{B33EFE1F-5E4C-49AD-AAE1-1231F08DDE79}"/>
          </ac:spMkLst>
        </pc:spChg>
      </pc:sldChg>
      <pc:sldChg chg="add del">
        <pc:chgData name="Pablo A. Di Loreto" userId="c024aa48-b67d-4d1d-a20f-96617ed2c46d" providerId="ADAL" clId="{7D82E179-6D4B-4AED-B8BA-F36EE12AC495}" dt="2019-03-10T19:55:15.467" v="119" actId="2696"/>
        <pc:sldMkLst>
          <pc:docMk/>
          <pc:sldMk cId="932743539" sldId="264"/>
        </pc:sldMkLst>
      </pc:sldChg>
      <pc:sldChg chg="del">
        <pc:chgData name="Pablo A. Di Loreto" userId="c024aa48-b67d-4d1d-a20f-96617ed2c46d" providerId="ADAL" clId="{7D82E179-6D4B-4AED-B8BA-F36EE12AC495}" dt="2019-03-10T19:55:18.422" v="120" actId="2696"/>
        <pc:sldMkLst>
          <pc:docMk/>
          <pc:sldMk cId="2165879965" sldId="269"/>
        </pc:sldMkLst>
      </pc:sldChg>
      <pc:sldChg chg="del">
        <pc:chgData name="Pablo A. Di Loreto" userId="c024aa48-b67d-4d1d-a20f-96617ed2c46d" providerId="ADAL" clId="{7D82E179-6D4B-4AED-B8BA-F36EE12AC495}" dt="2019-03-10T19:55:19.589" v="121" actId="2696"/>
        <pc:sldMkLst>
          <pc:docMk/>
          <pc:sldMk cId="4170231776" sldId="279"/>
        </pc:sldMkLst>
      </pc:sldChg>
      <pc:sldChg chg="del">
        <pc:chgData name="Pablo A. Di Loreto" userId="c024aa48-b67d-4d1d-a20f-96617ed2c46d" providerId="ADAL" clId="{7D82E179-6D4B-4AED-B8BA-F36EE12AC495}" dt="2019-03-10T19:55:23.045" v="122" actId="2696"/>
        <pc:sldMkLst>
          <pc:docMk/>
          <pc:sldMk cId="2928790769" sldId="280"/>
        </pc:sldMkLst>
      </pc:sldChg>
      <pc:sldChg chg="add del">
        <pc:chgData name="Pablo A. Di Loreto" userId="c024aa48-b67d-4d1d-a20f-96617ed2c46d" providerId="ADAL" clId="{7D82E179-6D4B-4AED-B8BA-F36EE12AC495}" dt="2019-03-10T19:55:04.556" v="87" actId="2696"/>
        <pc:sldMkLst>
          <pc:docMk/>
          <pc:sldMk cId="4093713925" sldId="283"/>
        </pc:sldMkLst>
      </pc:sldChg>
      <pc:sldChg chg="add del">
        <pc:chgData name="Pablo A. Di Loreto" userId="c024aa48-b67d-4d1d-a20f-96617ed2c46d" providerId="ADAL" clId="{7D82E179-6D4B-4AED-B8BA-F36EE12AC495}" dt="2019-03-10T19:54:47.474" v="77" actId="2696"/>
        <pc:sldMkLst>
          <pc:docMk/>
          <pc:sldMk cId="469345281" sldId="285"/>
        </pc:sldMkLst>
      </pc:sldChg>
      <pc:sldChg chg="add del">
        <pc:chgData name="Pablo A. Di Loreto" userId="c024aa48-b67d-4d1d-a20f-96617ed2c46d" providerId="ADAL" clId="{7D82E179-6D4B-4AED-B8BA-F36EE12AC495}" dt="2019-03-10T19:56:15.080" v="209" actId="2696"/>
        <pc:sldMkLst>
          <pc:docMk/>
          <pc:sldMk cId="990556611" sldId="395"/>
        </pc:sldMkLst>
      </pc:sldChg>
      <pc:sldChg chg="add del">
        <pc:chgData name="Pablo A. Di Loreto" userId="c024aa48-b67d-4d1d-a20f-96617ed2c46d" providerId="ADAL" clId="{7D82E179-6D4B-4AED-B8BA-F36EE12AC495}" dt="2019-03-10T19:54:48.110" v="79" actId="2696"/>
        <pc:sldMkLst>
          <pc:docMk/>
          <pc:sldMk cId="3669129063" sldId="401"/>
        </pc:sldMkLst>
      </pc:sldChg>
      <pc:sldChg chg="modSp add del">
        <pc:chgData name="Pablo A. Di Loreto" userId="c024aa48-b67d-4d1d-a20f-96617ed2c46d" providerId="ADAL" clId="{7D82E179-6D4B-4AED-B8BA-F36EE12AC495}" dt="2019-03-10T19:55:12.008" v="118" actId="20577"/>
        <pc:sldMkLst>
          <pc:docMk/>
          <pc:sldMk cId="1732461637" sldId="402"/>
        </pc:sldMkLst>
        <pc:spChg chg="mod">
          <ac:chgData name="Pablo A. Di Loreto" userId="c024aa48-b67d-4d1d-a20f-96617ed2c46d" providerId="ADAL" clId="{7D82E179-6D4B-4AED-B8BA-F36EE12AC495}" dt="2019-03-10T19:55:12.008" v="118" actId="20577"/>
          <ac:spMkLst>
            <pc:docMk/>
            <pc:sldMk cId="1732461637" sldId="402"/>
            <ac:spMk id="2" creationId="{B7776C3D-9132-43FE-885B-BD4708DE058E}"/>
          </ac:spMkLst>
        </pc:spChg>
      </pc:sldChg>
      <pc:sldChg chg="modSp add ord">
        <pc:chgData name="Pablo A. Di Loreto" userId="c024aa48-b67d-4d1d-a20f-96617ed2c46d" providerId="ADAL" clId="{7D82E179-6D4B-4AED-B8BA-F36EE12AC495}" dt="2019-03-10T19:55:48.335" v="206" actId="20577"/>
        <pc:sldMkLst>
          <pc:docMk/>
          <pc:sldMk cId="1459856919" sldId="403"/>
        </pc:sldMkLst>
        <pc:spChg chg="mod">
          <ac:chgData name="Pablo A. Di Loreto" userId="c024aa48-b67d-4d1d-a20f-96617ed2c46d" providerId="ADAL" clId="{7D82E179-6D4B-4AED-B8BA-F36EE12AC495}" dt="2019-03-10T19:55:41.868" v="181" actId="20577"/>
          <ac:spMkLst>
            <pc:docMk/>
            <pc:sldMk cId="1459856919" sldId="403"/>
            <ac:spMk id="2" creationId="{B7776C3D-9132-43FE-885B-BD4708DE058E}"/>
          </ac:spMkLst>
        </pc:spChg>
        <pc:spChg chg="mod">
          <ac:chgData name="Pablo A. Di Loreto" userId="c024aa48-b67d-4d1d-a20f-96617ed2c46d" providerId="ADAL" clId="{7D82E179-6D4B-4AED-B8BA-F36EE12AC495}" dt="2019-03-10T19:55:48.335" v="206" actId="20577"/>
          <ac:spMkLst>
            <pc:docMk/>
            <pc:sldMk cId="1459856919" sldId="403"/>
            <ac:spMk id="3" creationId="{01A865FD-CFD7-4B1D-87D2-9A8151924D65}"/>
          </ac:spMkLst>
        </pc:spChg>
      </pc:sldChg>
      <pc:sldChg chg="add">
        <pc:chgData name="Pablo A. Di Loreto" userId="c024aa48-b67d-4d1d-a20f-96617ed2c46d" providerId="ADAL" clId="{7D82E179-6D4B-4AED-B8BA-F36EE12AC495}" dt="2019-03-10T19:56:00.560" v="207"/>
        <pc:sldMkLst>
          <pc:docMk/>
          <pc:sldMk cId="1482630716" sldId="404"/>
        </pc:sldMkLst>
      </pc:sldChg>
      <pc:sldChg chg="add">
        <pc:chgData name="Pablo A. Di Loreto" userId="c024aa48-b67d-4d1d-a20f-96617ed2c46d" providerId="ADAL" clId="{7D82E179-6D4B-4AED-B8BA-F36EE12AC495}" dt="2019-03-10T19:56:00.560" v="207"/>
        <pc:sldMkLst>
          <pc:docMk/>
          <pc:sldMk cId="2729275645" sldId="405"/>
        </pc:sldMkLst>
      </pc:sldChg>
      <pc:sldChg chg="add">
        <pc:chgData name="Pablo A. Di Loreto" userId="c024aa48-b67d-4d1d-a20f-96617ed2c46d" providerId="ADAL" clId="{7D82E179-6D4B-4AED-B8BA-F36EE12AC495}" dt="2019-03-10T19:56:00.560" v="207"/>
        <pc:sldMkLst>
          <pc:docMk/>
          <pc:sldMk cId="3515658158" sldId="406"/>
        </pc:sldMkLst>
      </pc:sldChg>
      <pc:sldChg chg="add">
        <pc:chgData name="Pablo A. Di Loreto" userId="c024aa48-b67d-4d1d-a20f-96617ed2c46d" providerId="ADAL" clId="{7D82E179-6D4B-4AED-B8BA-F36EE12AC495}" dt="2019-03-10T19:56:00.560" v="207"/>
        <pc:sldMkLst>
          <pc:docMk/>
          <pc:sldMk cId="3676414024" sldId="407"/>
        </pc:sldMkLst>
      </pc:sldChg>
      <pc:sldChg chg="add">
        <pc:chgData name="Pablo A. Di Loreto" userId="c024aa48-b67d-4d1d-a20f-96617ed2c46d" providerId="ADAL" clId="{7D82E179-6D4B-4AED-B8BA-F36EE12AC495}" dt="2019-03-10T19:56:13.506" v="208"/>
        <pc:sldMkLst>
          <pc:docMk/>
          <pc:sldMk cId="586547918" sldId="408"/>
        </pc:sldMkLst>
      </pc:sldChg>
      <pc:sldMasterChg chg="addSldLayout delSldLayout">
        <pc:chgData name="Pablo A. Di Loreto" userId="c024aa48-b67d-4d1d-a20f-96617ed2c46d" providerId="ADAL" clId="{7D82E179-6D4B-4AED-B8BA-F36EE12AC495}" dt="2019-03-10T19:54:48.089" v="78" actId="2696"/>
        <pc:sldMasterMkLst>
          <pc:docMk/>
          <pc:sldMasterMk cId="2576137299" sldId="2147483741"/>
        </pc:sldMasterMkLst>
        <pc:sldLayoutChg chg="add del">
          <pc:chgData name="Pablo A. Di Loreto" userId="c024aa48-b67d-4d1d-a20f-96617ed2c46d" providerId="ADAL" clId="{7D82E179-6D4B-4AED-B8BA-F36EE12AC495}" dt="2019-03-10T19:54:48.089" v="78" actId="2696"/>
          <pc:sldLayoutMkLst>
            <pc:docMk/>
            <pc:sldMasterMk cId="2576137299" sldId="2147483741"/>
            <pc:sldLayoutMk cId="386990520" sldId="2147483811"/>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AEB365B-40D5-48B5-A5F7-FC70B1F97A4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Date Placeholder 2">
            <a:extLst>
              <a:ext uri="{FF2B5EF4-FFF2-40B4-BE49-F238E27FC236}">
                <a16:creationId xmlns:a16="http://schemas.microsoft.com/office/drawing/2014/main" id="{B7CDD1B5-F655-4B68-BF31-B4A314B014D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30A87D3-0196-4B32-AA52-8506CFC9E19D}" type="datetimeFigureOut">
              <a:rPr lang="es-AR" smtClean="0"/>
              <a:t>10/3/2019</a:t>
            </a:fld>
            <a:endParaRPr lang="es-AR"/>
          </a:p>
        </p:txBody>
      </p:sp>
      <p:sp>
        <p:nvSpPr>
          <p:cNvPr id="4" name="Footer Placeholder 3">
            <a:extLst>
              <a:ext uri="{FF2B5EF4-FFF2-40B4-BE49-F238E27FC236}">
                <a16:creationId xmlns:a16="http://schemas.microsoft.com/office/drawing/2014/main" id="{17C97F0D-3EC8-4DF8-A68C-044BE63CE22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5" name="Slide Number Placeholder 4">
            <a:extLst>
              <a:ext uri="{FF2B5EF4-FFF2-40B4-BE49-F238E27FC236}">
                <a16:creationId xmlns:a16="http://schemas.microsoft.com/office/drawing/2014/main" id="{FBF5E103-9A59-45A5-B2D5-7C71D12EC3F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E3235E0-7370-4D25-B2FE-0ABE03F42B1E}" type="slidenum">
              <a:rPr lang="es-AR" smtClean="0"/>
              <a:t>‹#›</a:t>
            </a:fld>
            <a:endParaRPr lang="es-AR"/>
          </a:p>
        </p:txBody>
      </p:sp>
    </p:spTree>
    <p:extLst>
      <p:ext uri="{BB962C8B-B14F-4D97-AF65-F5344CB8AC3E}">
        <p14:creationId xmlns:p14="http://schemas.microsoft.com/office/powerpoint/2010/main" val="10913462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040422-484B-4DDB-A5CD-63FB02B8BA5A}" type="datetimeFigureOut">
              <a:rPr lang="es-AR" smtClean="0"/>
              <a:t>10/3/2019</a:t>
            </a:fld>
            <a:endParaRPr lang="es-A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s-AR"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A5926A-2104-4598-809A-9BE7EF878B96}" type="slidenum">
              <a:rPr lang="es-AR" smtClean="0"/>
              <a:t>‹#›</a:t>
            </a:fld>
            <a:endParaRPr lang="es-AR"/>
          </a:p>
        </p:txBody>
      </p:sp>
    </p:spTree>
    <p:extLst>
      <p:ext uri="{BB962C8B-B14F-4D97-AF65-F5344CB8AC3E}">
        <p14:creationId xmlns:p14="http://schemas.microsoft.com/office/powerpoint/2010/main" val="3465785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http://sharepoint/sites/SAT/SATWorkspace/MOF/MOF%20Graphics/for%20docs/grayed%20out/MOF-DELIVER.gif" TargetMode="Externa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hyperlink" Target="https://www.linkedin.com/company-beta/926712/" TargetMode="External"/><Relationship Id="rId3" Type="http://schemas.openxmlformats.org/officeDocument/2006/relationships/hyperlink" Target="mailto:info@algeiba.com" TargetMode="External"/><Relationship Id="rId7" Type="http://schemas.openxmlformats.org/officeDocument/2006/relationships/image" Target="../media/image9.svg"/><Relationship Id="rId12" Type="http://schemas.openxmlformats.org/officeDocument/2006/relationships/hyperlink" Target="https://twitter.com/algeibaIT" TargetMode="External"/><Relationship Id="rId17" Type="http://schemas.openxmlformats.org/officeDocument/2006/relationships/hyperlink" Target="https://www.youtube.com/channel/UCY4V1JLXaZ6iIO2TzdF2AIw" TargetMode="External"/><Relationship Id="rId2" Type="http://schemas.openxmlformats.org/officeDocument/2006/relationships/image" Target="../media/image7.jpeg"/><Relationship Id="rId16" Type="http://schemas.openxmlformats.org/officeDocument/2006/relationships/image" Target="../media/image15.sv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12.png"/><Relationship Id="rId4" Type="http://schemas.openxmlformats.org/officeDocument/2006/relationships/hyperlink" Target="http://www.algeiba.com/" TargetMode="External"/><Relationship Id="rId9" Type="http://schemas.openxmlformats.org/officeDocument/2006/relationships/image" Target="../media/image11.svg"/><Relationship Id="rId14" Type="http://schemas.openxmlformats.org/officeDocument/2006/relationships/hyperlink" Target="https://www.facebook.com/AlgeibaIT/?ref=aymt_homepage_panel" TargetMode="Externa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36.jpeg"/><Relationship Id="rId4" Type="http://schemas.openxmlformats.org/officeDocument/2006/relationships/image" Target="../media/image35.jpe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8.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0.png"/><Relationship Id="rId4" Type="http://schemas.openxmlformats.org/officeDocument/2006/relationships/image" Target="../media/image36.jpe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38.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48.svg"/><Relationship Id="rId18" Type="http://schemas.openxmlformats.org/officeDocument/2006/relationships/image" Target="../media/image49.svg"/><Relationship Id="rId3" Type="http://schemas.openxmlformats.org/officeDocument/2006/relationships/hyperlink" Target="mailto:info@algeiba.com" TargetMode="External"/><Relationship Id="rId7" Type="http://schemas.openxmlformats.org/officeDocument/2006/relationships/image" Target="../media/image4.png"/><Relationship Id="rId12" Type="http://schemas.openxmlformats.org/officeDocument/2006/relationships/image" Target="../media/image12.png"/><Relationship Id="rId17" Type="http://schemas.openxmlformats.org/officeDocument/2006/relationships/image" Target="../media/image14.png"/><Relationship Id="rId2" Type="http://schemas.openxmlformats.org/officeDocument/2006/relationships/image" Target="../media/image7.jpeg"/><Relationship Id="rId16" Type="http://schemas.openxmlformats.org/officeDocument/2006/relationships/hyperlink" Target="https://www.facebook.com/AlgeibaIT/?ref=aymt_homepage_panel" TargetMode="External"/><Relationship Id="rId1" Type="http://schemas.openxmlformats.org/officeDocument/2006/relationships/slideMaster" Target="../slideMasters/slideMaster2.xml"/><Relationship Id="rId6" Type="http://schemas.openxmlformats.org/officeDocument/2006/relationships/hyperlink" Target="mailto:algeibape@algeiba.com" TargetMode="External"/><Relationship Id="rId11" Type="http://schemas.openxmlformats.org/officeDocument/2006/relationships/image" Target="../media/image47.svg"/><Relationship Id="rId5" Type="http://schemas.openxmlformats.org/officeDocument/2006/relationships/hyperlink" Target="mailto:algeibauy@algeiba.com" TargetMode="External"/><Relationship Id="rId15" Type="http://schemas.openxmlformats.org/officeDocument/2006/relationships/hyperlink" Target="https://www.linkedin.com/company-beta/926712/" TargetMode="External"/><Relationship Id="rId10" Type="http://schemas.openxmlformats.org/officeDocument/2006/relationships/image" Target="../media/image10.png"/><Relationship Id="rId19" Type="http://schemas.openxmlformats.org/officeDocument/2006/relationships/hyperlink" Target="https://www.youtube.com/channel/UCY4V1JLXaZ6iIO2TzdF2AIw" TargetMode="External"/><Relationship Id="rId4" Type="http://schemas.openxmlformats.org/officeDocument/2006/relationships/hyperlink" Target="http://www.algeiba.com/" TargetMode="External"/><Relationship Id="rId9" Type="http://schemas.openxmlformats.org/officeDocument/2006/relationships/image" Target="../media/image46.svg"/><Relationship Id="rId14" Type="http://schemas.openxmlformats.org/officeDocument/2006/relationships/hyperlink" Target="https://twitter.com/algeibaIT" TargetMode="Externa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ción Logo">
    <p:spTree>
      <p:nvGrpSpPr>
        <p:cNvPr id="1" name=""/>
        <p:cNvGrpSpPr/>
        <p:nvPr/>
      </p:nvGrpSpPr>
      <p:grpSpPr>
        <a:xfrm>
          <a:off x="0" y="0"/>
          <a:ext cx="0" cy="0"/>
          <a:chOff x="0" y="0"/>
          <a:chExt cx="0" cy="0"/>
        </a:xfrm>
      </p:grpSpPr>
      <p:pic>
        <p:nvPicPr>
          <p:cNvPr id="7"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5643" t="10124" b="9239"/>
          <a:stretch/>
        </p:blipFill>
        <p:spPr>
          <a:xfrm>
            <a:off x="1411" y="-84983"/>
            <a:ext cx="12189180" cy="6942984"/>
          </a:xfrm>
          <a:prstGeom prst="rect">
            <a:avLst/>
          </a:prstGeom>
          <a:solidFill>
            <a:schemeClr val="tx1">
              <a:lumMod val="85000"/>
              <a:lumOff val="15000"/>
              <a:alpha val="0"/>
            </a:schemeClr>
          </a:solidFill>
        </p:spPr>
      </p:pic>
      <p:sp>
        <p:nvSpPr>
          <p:cNvPr id="8" name="Rectangle 2"/>
          <p:cNvSpPr/>
          <p:nvPr userDrawn="1"/>
        </p:nvSpPr>
        <p:spPr>
          <a:xfrm rot="20242490">
            <a:off x="10058311" y="4637830"/>
            <a:ext cx="1311918" cy="143546"/>
          </a:xfrm>
          <a:prstGeom prst="rect">
            <a:avLst/>
          </a:prstGeom>
          <a:solidFill>
            <a:schemeClr val="tx1">
              <a:lumMod val="75000"/>
              <a:lumOff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dirty="0"/>
          </a:p>
        </p:txBody>
      </p:sp>
      <p:sp>
        <p:nvSpPr>
          <p:cNvPr id="9" name="Rectangle 5"/>
          <p:cNvSpPr/>
          <p:nvPr userDrawn="1"/>
        </p:nvSpPr>
        <p:spPr>
          <a:xfrm>
            <a:off x="2567966" y="1917181"/>
            <a:ext cx="7056069" cy="2951646"/>
          </a:xfrm>
          <a:prstGeom prst="rect">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0" name="9 Imagen"/>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34970" y="2853069"/>
            <a:ext cx="4888099" cy="1223855"/>
          </a:xfrm>
          <a:prstGeom prst="rect">
            <a:avLst/>
          </a:prstGeom>
        </p:spPr>
      </p:pic>
    </p:spTree>
    <p:extLst>
      <p:ext uri="{BB962C8B-B14F-4D97-AF65-F5344CB8AC3E}">
        <p14:creationId xmlns:p14="http://schemas.microsoft.com/office/powerpoint/2010/main" val="1723998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ítulo, Objetos en 2 columnas">
    <p:spTree>
      <p:nvGrpSpPr>
        <p:cNvPr id="1" name=""/>
        <p:cNvGrpSpPr/>
        <p:nvPr/>
      </p:nvGrpSpPr>
      <p:grpSpPr>
        <a:xfrm>
          <a:off x="0" y="0"/>
          <a:ext cx="0" cy="0"/>
          <a:chOff x="0" y="0"/>
          <a:chExt cx="0" cy="0"/>
        </a:xfrm>
      </p:grpSpPr>
      <p:pic>
        <p:nvPicPr>
          <p:cNvPr id="9" name="11 Imagen">
            <a:extLst>
              <a:ext uri="{FF2B5EF4-FFF2-40B4-BE49-F238E27FC236}">
                <a16:creationId xmlns:a16="http://schemas.microsoft.com/office/drawing/2014/main" id="{6161BAEB-F78E-43DC-ADF2-839E4AF4E1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46038" y="440777"/>
            <a:ext cx="554762" cy="48764"/>
          </a:xfrm>
          <a:prstGeom prst="rect">
            <a:avLst/>
          </a:prstGeom>
        </p:spPr>
      </p:pic>
      <p:sp>
        <p:nvSpPr>
          <p:cNvPr id="13" name="Marcador de contenido 12">
            <a:extLst>
              <a:ext uri="{FF2B5EF4-FFF2-40B4-BE49-F238E27FC236}">
                <a16:creationId xmlns:a16="http://schemas.microsoft.com/office/drawing/2014/main" id="{5F3CBE2D-2115-4A99-A3B9-0B695F5139A6}"/>
              </a:ext>
            </a:extLst>
          </p:cNvPr>
          <p:cNvSpPr>
            <a:spLocks noGrp="1"/>
          </p:cNvSpPr>
          <p:nvPr>
            <p:ph sz="quarter" idx="10"/>
          </p:nvPr>
        </p:nvSpPr>
        <p:spPr>
          <a:xfrm>
            <a:off x="461701" y="1471175"/>
            <a:ext cx="5403448" cy="4371975"/>
          </a:xfrm>
        </p:spPr>
        <p:txBody>
          <a:bodyPr/>
          <a:lstStyle/>
          <a:p>
            <a:pPr lvl="0"/>
            <a:r>
              <a:rPr lang="es-ES" dirty="0"/>
              <a:t>Editar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5" name="Marcador de contenido 12">
            <a:extLst>
              <a:ext uri="{FF2B5EF4-FFF2-40B4-BE49-F238E27FC236}">
                <a16:creationId xmlns:a16="http://schemas.microsoft.com/office/drawing/2014/main" id="{9BF07E35-46D5-45A5-821A-32923B83C760}"/>
              </a:ext>
            </a:extLst>
          </p:cNvPr>
          <p:cNvSpPr>
            <a:spLocks noGrp="1"/>
          </p:cNvSpPr>
          <p:nvPr>
            <p:ph sz="quarter" idx="11"/>
          </p:nvPr>
        </p:nvSpPr>
        <p:spPr>
          <a:xfrm>
            <a:off x="6326850" y="1471174"/>
            <a:ext cx="5403448" cy="4371975"/>
          </a:xfrm>
        </p:spPr>
        <p:txBody>
          <a:bodyPr/>
          <a:lstStyle/>
          <a:p>
            <a:pPr lvl="0"/>
            <a:r>
              <a:rPr lang="es-ES" dirty="0"/>
              <a:t>Editar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6" name="Marcador de texto 2">
            <a:extLst>
              <a:ext uri="{FF2B5EF4-FFF2-40B4-BE49-F238E27FC236}">
                <a16:creationId xmlns:a16="http://schemas.microsoft.com/office/drawing/2014/main" id="{E3BE422C-AE4E-4E61-BBDD-43829ABC9E4C}"/>
              </a:ext>
            </a:extLst>
          </p:cNvPr>
          <p:cNvSpPr>
            <a:spLocks noGrp="1"/>
          </p:cNvSpPr>
          <p:nvPr>
            <p:ph type="body" sz="quarter" idx="12"/>
          </p:nvPr>
        </p:nvSpPr>
        <p:spPr>
          <a:xfrm>
            <a:off x="27419" y="520454"/>
            <a:ext cx="12192000" cy="725488"/>
          </a:xfrm>
        </p:spPr>
        <p:txBody>
          <a:bodyPr>
            <a:normAutofit/>
          </a:bodyPr>
          <a:lstStyle>
            <a:lvl1pPr marL="0" indent="0" algn="ctr">
              <a:buNone/>
              <a:defRPr sz="4000">
                <a:solidFill>
                  <a:srgbClr val="E6472A"/>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endParaRPr lang="en-US" dirty="0"/>
          </a:p>
        </p:txBody>
      </p:sp>
    </p:spTree>
    <p:extLst>
      <p:ext uri="{BB962C8B-B14F-4D97-AF65-F5344CB8AC3E}">
        <p14:creationId xmlns:p14="http://schemas.microsoft.com/office/powerpoint/2010/main" val="2853361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ítulo y Objetos en 2 columnas">
    <p:spTree>
      <p:nvGrpSpPr>
        <p:cNvPr id="1" name=""/>
        <p:cNvGrpSpPr/>
        <p:nvPr/>
      </p:nvGrpSpPr>
      <p:grpSpPr>
        <a:xfrm>
          <a:off x="0" y="0"/>
          <a:ext cx="0" cy="0"/>
          <a:chOff x="0" y="0"/>
          <a:chExt cx="0" cy="0"/>
        </a:xfrm>
      </p:grpSpPr>
      <p:pic>
        <p:nvPicPr>
          <p:cNvPr id="9" name="11 Imagen">
            <a:extLst>
              <a:ext uri="{FF2B5EF4-FFF2-40B4-BE49-F238E27FC236}">
                <a16:creationId xmlns:a16="http://schemas.microsoft.com/office/drawing/2014/main" id="{6161BAEB-F78E-43DC-ADF2-839E4AF4E1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46038" y="440777"/>
            <a:ext cx="554762" cy="48764"/>
          </a:xfrm>
          <a:prstGeom prst="rect">
            <a:avLst/>
          </a:prstGeom>
        </p:spPr>
      </p:pic>
      <p:sp>
        <p:nvSpPr>
          <p:cNvPr id="13" name="Marcador de contenido 12">
            <a:extLst>
              <a:ext uri="{FF2B5EF4-FFF2-40B4-BE49-F238E27FC236}">
                <a16:creationId xmlns:a16="http://schemas.microsoft.com/office/drawing/2014/main" id="{5F3CBE2D-2115-4A99-A3B9-0B695F5139A6}"/>
              </a:ext>
            </a:extLst>
          </p:cNvPr>
          <p:cNvSpPr>
            <a:spLocks noGrp="1"/>
          </p:cNvSpPr>
          <p:nvPr>
            <p:ph sz="quarter" idx="10"/>
          </p:nvPr>
        </p:nvSpPr>
        <p:spPr>
          <a:xfrm>
            <a:off x="461700" y="1471175"/>
            <a:ext cx="7075569" cy="4371975"/>
          </a:xfrm>
        </p:spPr>
        <p:txBody>
          <a:bodyPr/>
          <a:lstStyle/>
          <a:p>
            <a:pPr lvl="0"/>
            <a:r>
              <a:rPr lang="es-ES" dirty="0"/>
              <a:t>Editar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5" name="Marcador de contenido 12">
            <a:extLst>
              <a:ext uri="{FF2B5EF4-FFF2-40B4-BE49-F238E27FC236}">
                <a16:creationId xmlns:a16="http://schemas.microsoft.com/office/drawing/2014/main" id="{9BF07E35-46D5-45A5-821A-32923B83C760}"/>
              </a:ext>
            </a:extLst>
          </p:cNvPr>
          <p:cNvSpPr>
            <a:spLocks noGrp="1"/>
          </p:cNvSpPr>
          <p:nvPr>
            <p:ph sz="quarter" idx="11"/>
          </p:nvPr>
        </p:nvSpPr>
        <p:spPr>
          <a:xfrm>
            <a:off x="7733211" y="1471174"/>
            <a:ext cx="4140926" cy="4371975"/>
          </a:xfrm>
        </p:spPr>
        <p:txBody>
          <a:bodyPr/>
          <a:lstStyle/>
          <a:p>
            <a:pPr lvl="0"/>
            <a:r>
              <a:rPr lang="es-ES" dirty="0"/>
              <a:t>Editar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6" name="Marcador de texto 2">
            <a:extLst>
              <a:ext uri="{FF2B5EF4-FFF2-40B4-BE49-F238E27FC236}">
                <a16:creationId xmlns:a16="http://schemas.microsoft.com/office/drawing/2014/main" id="{E3BE422C-AE4E-4E61-BBDD-43829ABC9E4C}"/>
              </a:ext>
            </a:extLst>
          </p:cNvPr>
          <p:cNvSpPr>
            <a:spLocks noGrp="1"/>
          </p:cNvSpPr>
          <p:nvPr>
            <p:ph type="body" sz="quarter" idx="12"/>
          </p:nvPr>
        </p:nvSpPr>
        <p:spPr>
          <a:xfrm>
            <a:off x="27419" y="520454"/>
            <a:ext cx="12192000" cy="725488"/>
          </a:xfrm>
        </p:spPr>
        <p:txBody>
          <a:bodyPr>
            <a:normAutofit/>
          </a:bodyPr>
          <a:lstStyle>
            <a:lvl1pPr marL="0" indent="0" algn="ctr">
              <a:buNone/>
              <a:defRPr sz="4000">
                <a:solidFill>
                  <a:srgbClr val="E6472A"/>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endParaRPr lang="en-US" dirty="0"/>
          </a:p>
        </p:txBody>
      </p:sp>
    </p:spTree>
    <p:extLst>
      <p:ext uri="{BB962C8B-B14F-4D97-AF65-F5344CB8AC3E}">
        <p14:creationId xmlns:p14="http://schemas.microsoft.com/office/powerpoint/2010/main" val="3188038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ítulo, Subtítulo y Objetos en 2 columnas">
    <p:spTree>
      <p:nvGrpSpPr>
        <p:cNvPr id="1" name=""/>
        <p:cNvGrpSpPr/>
        <p:nvPr/>
      </p:nvGrpSpPr>
      <p:grpSpPr>
        <a:xfrm>
          <a:off x="0" y="0"/>
          <a:ext cx="0" cy="0"/>
          <a:chOff x="0" y="0"/>
          <a:chExt cx="0" cy="0"/>
        </a:xfrm>
      </p:grpSpPr>
      <p:pic>
        <p:nvPicPr>
          <p:cNvPr id="9" name="11 Imagen">
            <a:extLst>
              <a:ext uri="{FF2B5EF4-FFF2-40B4-BE49-F238E27FC236}">
                <a16:creationId xmlns:a16="http://schemas.microsoft.com/office/drawing/2014/main" id="{6161BAEB-F78E-43DC-ADF2-839E4AF4E1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46038" y="440777"/>
            <a:ext cx="554762" cy="48764"/>
          </a:xfrm>
          <a:prstGeom prst="rect">
            <a:avLst/>
          </a:prstGeom>
        </p:spPr>
      </p:pic>
      <p:sp>
        <p:nvSpPr>
          <p:cNvPr id="13" name="Marcador de contenido 12">
            <a:extLst>
              <a:ext uri="{FF2B5EF4-FFF2-40B4-BE49-F238E27FC236}">
                <a16:creationId xmlns:a16="http://schemas.microsoft.com/office/drawing/2014/main" id="{5F3CBE2D-2115-4A99-A3B9-0B695F5139A6}"/>
              </a:ext>
            </a:extLst>
          </p:cNvPr>
          <p:cNvSpPr>
            <a:spLocks noGrp="1"/>
          </p:cNvSpPr>
          <p:nvPr>
            <p:ph sz="quarter" idx="10"/>
          </p:nvPr>
        </p:nvSpPr>
        <p:spPr>
          <a:xfrm>
            <a:off x="461701" y="1894901"/>
            <a:ext cx="5403448" cy="4278755"/>
          </a:xfrm>
        </p:spPr>
        <p:txBody>
          <a:bodyPr/>
          <a:lstStyle>
            <a:lvl1pPr>
              <a:defRPr/>
            </a:lvl1pPr>
          </a:lstStyle>
          <a:p>
            <a:pPr lvl="0"/>
            <a:r>
              <a:rPr lang="es-ES" dirty="0"/>
              <a:t>Editar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5" name="Marcador de contenido 12">
            <a:extLst>
              <a:ext uri="{FF2B5EF4-FFF2-40B4-BE49-F238E27FC236}">
                <a16:creationId xmlns:a16="http://schemas.microsoft.com/office/drawing/2014/main" id="{9BF07E35-46D5-45A5-821A-32923B83C760}"/>
              </a:ext>
            </a:extLst>
          </p:cNvPr>
          <p:cNvSpPr>
            <a:spLocks noGrp="1"/>
          </p:cNvSpPr>
          <p:nvPr>
            <p:ph sz="quarter" idx="11"/>
          </p:nvPr>
        </p:nvSpPr>
        <p:spPr>
          <a:xfrm>
            <a:off x="6326850" y="1894900"/>
            <a:ext cx="5403448" cy="4278755"/>
          </a:xfrm>
        </p:spPr>
        <p:txBody>
          <a:bodyPr/>
          <a:lstStyle/>
          <a:p>
            <a:pPr lvl="0"/>
            <a:r>
              <a:rPr lang="es-ES" dirty="0"/>
              <a:t>Editar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12" name="Marcador de texto 2">
            <a:extLst>
              <a:ext uri="{FF2B5EF4-FFF2-40B4-BE49-F238E27FC236}">
                <a16:creationId xmlns:a16="http://schemas.microsoft.com/office/drawing/2014/main" id="{1BCA0BCF-88DD-423E-BA91-1826760EEBAD}"/>
              </a:ext>
            </a:extLst>
          </p:cNvPr>
          <p:cNvSpPr>
            <a:spLocks noGrp="1"/>
          </p:cNvSpPr>
          <p:nvPr>
            <p:ph type="body" sz="quarter" idx="13"/>
          </p:nvPr>
        </p:nvSpPr>
        <p:spPr>
          <a:xfrm>
            <a:off x="3394075" y="1344996"/>
            <a:ext cx="5403850" cy="450850"/>
          </a:xfrm>
        </p:spPr>
        <p:txBody>
          <a:bodyPr>
            <a:normAutofit/>
          </a:bodyPr>
          <a:lstStyle>
            <a:lvl1pPr marL="0" indent="0" algn="ctr">
              <a:buNone/>
              <a:defRPr sz="2200">
                <a:solidFill>
                  <a:srgbClr val="E6472A"/>
                </a:solidFill>
                <a:latin typeface="+mj-lt"/>
              </a:defRPr>
            </a:lvl1pPr>
          </a:lstStyle>
          <a:p>
            <a:pPr lvl="0"/>
            <a:endParaRPr lang="en-US" dirty="0"/>
          </a:p>
        </p:txBody>
      </p:sp>
      <p:sp>
        <p:nvSpPr>
          <p:cNvPr id="10" name="Marcador de texto 2">
            <a:extLst>
              <a:ext uri="{FF2B5EF4-FFF2-40B4-BE49-F238E27FC236}">
                <a16:creationId xmlns:a16="http://schemas.microsoft.com/office/drawing/2014/main" id="{751A0DAB-8B4E-44B5-923B-D184C0129221}"/>
              </a:ext>
            </a:extLst>
          </p:cNvPr>
          <p:cNvSpPr>
            <a:spLocks noGrp="1"/>
          </p:cNvSpPr>
          <p:nvPr>
            <p:ph type="body" sz="quarter" idx="14"/>
          </p:nvPr>
        </p:nvSpPr>
        <p:spPr>
          <a:xfrm>
            <a:off x="27419" y="520454"/>
            <a:ext cx="12192000" cy="725488"/>
          </a:xfrm>
        </p:spPr>
        <p:txBody>
          <a:bodyPr>
            <a:normAutofit/>
          </a:bodyPr>
          <a:lstStyle>
            <a:lvl1pPr marL="0" indent="0" algn="ctr">
              <a:buNone/>
              <a:defRPr sz="4000">
                <a:solidFill>
                  <a:srgbClr val="E6472A"/>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endParaRPr lang="en-US" dirty="0"/>
          </a:p>
        </p:txBody>
      </p:sp>
    </p:spTree>
    <p:extLst>
      <p:ext uri="{BB962C8B-B14F-4D97-AF65-F5344CB8AC3E}">
        <p14:creationId xmlns:p14="http://schemas.microsoft.com/office/powerpoint/2010/main" val="29222843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ulo">
    <p:spTree>
      <p:nvGrpSpPr>
        <p:cNvPr id="1" name=""/>
        <p:cNvGrpSpPr/>
        <p:nvPr/>
      </p:nvGrpSpPr>
      <p:grpSpPr>
        <a:xfrm>
          <a:off x="0" y="0"/>
          <a:ext cx="0" cy="0"/>
          <a:chOff x="0" y="0"/>
          <a:chExt cx="0" cy="0"/>
        </a:xfrm>
      </p:grpSpPr>
      <p:pic>
        <p:nvPicPr>
          <p:cNvPr id="9" name="11 Imagen">
            <a:extLst>
              <a:ext uri="{FF2B5EF4-FFF2-40B4-BE49-F238E27FC236}">
                <a16:creationId xmlns:a16="http://schemas.microsoft.com/office/drawing/2014/main" id="{6161BAEB-F78E-43DC-ADF2-839E4AF4E1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18619" y="2248556"/>
            <a:ext cx="554762" cy="48764"/>
          </a:xfrm>
          <a:prstGeom prst="rect">
            <a:avLst/>
          </a:prstGeom>
        </p:spPr>
      </p:pic>
      <p:sp>
        <p:nvSpPr>
          <p:cNvPr id="4" name="Marcador de texto 2">
            <a:extLst>
              <a:ext uri="{FF2B5EF4-FFF2-40B4-BE49-F238E27FC236}">
                <a16:creationId xmlns:a16="http://schemas.microsoft.com/office/drawing/2014/main" id="{63C1908D-25FF-4A4F-9204-748DF6609111}"/>
              </a:ext>
            </a:extLst>
          </p:cNvPr>
          <p:cNvSpPr>
            <a:spLocks noGrp="1"/>
          </p:cNvSpPr>
          <p:nvPr>
            <p:ph type="body" sz="quarter" idx="13"/>
          </p:nvPr>
        </p:nvSpPr>
        <p:spPr>
          <a:xfrm>
            <a:off x="0" y="2514507"/>
            <a:ext cx="12192000" cy="725488"/>
          </a:xfrm>
        </p:spPr>
        <p:txBody>
          <a:bodyPr>
            <a:normAutofit/>
          </a:bodyPr>
          <a:lstStyle>
            <a:lvl1pPr marL="0" indent="0" algn="ctr">
              <a:buNone/>
              <a:defRPr sz="4000">
                <a:solidFill>
                  <a:srgbClr val="E6472A"/>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endParaRPr lang="en-US" dirty="0"/>
          </a:p>
        </p:txBody>
      </p:sp>
    </p:spTree>
    <p:extLst>
      <p:ext uri="{BB962C8B-B14F-4D97-AF65-F5344CB8AC3E}">
        <p14:creationId xmlns:p14="http://schemas.microsoft.com/office/powerpoint/2010/main" val="25170024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ítulo y Subtítulo">
    <p:spTree>
      <p:nvGrpSpPr>
        <p:cNvPr id="1" name=""/>
        <p:cNvGrpSpPr/>
        <p:nvPr/>
      </p:nvGrpSpPr>
      <p:grpSpPr>
        <a:xfrm>
          <a:off x="0" y="0"/>
          <a:ext cx="0" cy="0"/>
          <a:chOff x="0" y="0"/>
          <a:chExt cx="0" cy="0"/>
        </a:xfrm>
      </p:grpSpPr>
      <p:pic>
        <p:nvPicPr>
          <p:cNvPr id="9" name="11 Imagen">
            <a:extLst>
              <a:ext uri="{FF2B5EF4-FFF2-40B4-BE49-F238E27FC236}">
                <a16:creationId xmlns:a16="http://schemas.microsoft.com/office/drawing/2014/main" id="{6161BAEB-F78E-43DC-ADF2-839E4AF4E1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18619" y="2248556"/>
            <a:ext cx="554762" cy="48764"/>
          </a:xfrm>
          <a:prstGeom prst="rect">
            <a:avLst/>
          </a:prstGeom>
        </p:spPr>
      </p:pic>
      <p:sp>
        <p:nvSpPr>
          <p:cNvPr id="3" name="Marcador de texto 2">
            <a:extLst>
              <a:ext uri="{FF2B5EF4-FFF2-40B4-BE49-F238E27FC236}">
                <a16:creationId xmlns:a16="http://schemas.microsoft.com/office/drawing/2014/main" id="{6D97E948-692C-4834-B244-A8E2EC51D416}"/>
              </a:ext>
            </a:extLst>
          </p:cNvPr>
          <p:cNvSpPr>
            <a:spLocks noGrp="1"/>
          </p:cNvSpPr>
          <p:nvPr>
            <p:ph type="body" sz="quarter" idx="10"/>
          </p:nvPr>
        </p:nvSpPr>
        <p:spPr>
          <a:xfrm>
            <a:off x="1" y="2297553"/>
            <a:ext cx="12192000" cy="860425"/>
          </a:xfrm>
        </p:spPr>
        <p:txBody>
          <a:bodyPr>
            <a:normAutofit/>
          </a:bodyPr>
          <a:lstStyle>
            <a:lvl1pPr marL="0" indent="0" algn="ctr">
              <a:buNone/>
              <a:defRPr sz="4800">
                <a:solidFill>
                  <a:srgbClr val="E6472A"/>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endParaRPr lang="en-US" dirty="0"/>
          </a:p>
        </p:txBody>
      </p:sp>
      <p:sp>
        <p:nvSpPr>
          <p:cNvPr id="6" name="Marcador de texto 5">
            <a:extLst>
              <a:ext uri="{FF2B5EF4-FFF2-40B4-BE49-F238E27FC236}">
                <a16:creationId xmlns:a16="http://schemas.microsoft.com/office/drawing/2014/main" id="{5384C5D4-5CE9-403E-AFA7-0B1F4ACF0983}"/>
              </a:ext>
            </a:extLst>
          </p:cNvPr>
          <p:cNvSpPr>
            <a:spLocks noGrp="1"/>
          </p:cNvSpPr>
          <p:nvPr>
            <p:ph type="body" sz="quarter" idx="11"/>
          </p:nvPr>
        </p:nvSpPr>
        <p:spPr>
          <a:xfrm>
            <a:off x="1" y="3157978"/>
            <a:ext cx="12192000" cy="404812"/>
          </a:xfrm>
        </p:spPr>
        <p:txBody>
          <a:bodyPr>
            <a:noAutofit/>
          </a:bodyPr>
          <a:lstStyle>
            <a:lvl1pPr marL="0" indent="0" algn="ctr">
              <a:buNone/>
              <a:defRPr sz="2400">
                <a:latin typeface="+mj-lt"/>
              </a:defRPr>
            </a:lvl1pPr>
          </a:lstStyle>
          <a:p>
            <a:pPr lvl="0"/>
            <a:endParaRPr lang="en-US" dirty="0"/>
          </a:p>
        </p:txBody>
      </p:sp>
    </p:spTree>
    <p:extLst>
      <p:ext uri="{BB962C8B-B14F-4D97-AF65-F5344CB8AC3E}">
        <p14:creationId xmlns:p14="http://schemas.microsoft.com/office/powerpoint/2010/main" val="277467744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ítulo y Sub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467744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estión del Proyecto AOF">
    <p:spTree>
      <p:nvGrpSpPr>
        <p:cNvPr id="1" name=""/>
        <p:cNvGrpSpPr/>
        <p:nvPr/>
      </p:nvGrpSpPr>
      <p:grpSpPr>
        <a:xfrm>
          <a:off x="0" y="0"/>
          <a:ext cx="0" cy="0"/>
          <a:chOff x="0" y="0"/>
          <a:chExt cx="0" cy="0"/>
        </a:xfrm>
      </p:grpSpPr>
      <p:sp>
        <p:nvSpPr>
          <p:cNvPr id="8" name="9 Rectángulo">
            <a:extLst>
              <a:ext uri="{FF2B5EF4-FFF2-40B4-BE49-F238E27FC236}">
                <a16:creationId xmlns:a16="http://schemas.microsoft.com/office/drawing/2014/main" id="{ED8B74BF-89AA-4EB3-925D-C2FE863EB55C}"/>
              </a:ext>
            </a:extLst>
          </p:cNvPr>
          <p:cNvSpPr/>
          <p:nvPr userDrawn="1"/>
        </p:nvSpPr>
        <p:spPr>
          <a:xfrm>
            <a:off x="27419" y="499394"/>
            <a:ext cx="12191999" cy="707886"/>
          </a:xfrm>
          <a:prstGeom prst="rect">
            <a:avLst/>
          </a:prstGeom>
        </p:spPr>
        <p:txBody>
          <a:bodyPr wrap="square">
            <a:spAutoFit/>
          </a:bodyPr>
          <a:lstStyle/>
          <a:p>
            <a:pPr algn="ctr"/>
            <a:r>
              <a:rPr lang="es-ES" sz="4000" dirty="0">
                <a:solidFill>
                  <a:srgbClr val="E6472A"/>
                </a:solidFill>
                <a:latin typeface="Museo 300" panose="02000000000000000000" pitchFamily="50" charset="0"/>
              </a:rPr>
              <a:t>Metodología de Trabajo</a:t>
            </a:r>
          </a:p>
        </p:txBody>
      </p:sp>
      <p:pic>
        <p:nvPicPr>
          <p:cNvPr id="9" name="11 Imagen">
            <a:extLst>
              <a:ext uri="{FF2B5EF4-FFF2-40B4-BE49-F238E27FC236}">
                <a16:creationId xmlns:a16="http://schemas.microsoft.com/office/drawing/2014/main" id="{6161BAEB-F78E-43DC-ADF2-839E4AF4E1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46038" y="440777"/>
            <a:ext cx="554762" cy="48764"/>
          </a:xfrm>
          <a:prstGeom prst="rect">
            <a:avLst/>
          </a:prstGeom>
        </p:spPr>
      </p:pic>
      <p:sp>
        <p:nvSpPr>
          <p:cNvPr id="5" name="9 Rectángulo">
            <a:extLst>
              <a:ext uri="{FF2B5EF4-FFF2-40B4-BE49-F238E27FC236}">
                <a16:creationId xmlns:a16="http://schemas.microsoft.com/office/drawing/2014/main" id="{B2DFF6B2-020E-4608-9A29-8D57D947C5A1}"/>
              </a:ext>
            </a:extLst>
          </p:cNvPr>
          <p:cNvSpPr/>
          <p:nvPr userDrawn="1"/>
        </p:nvSpPr>
        <p:spPr>
          <a:xfrm>
            <a:off x="480821" y="1552845"/>
            <a:ext cx="6153862" cy="430887"/>
          </a:xfrm>
          <a:prstGeom prst="rect">
            <a:avLst/>
          </a:prstGeom>
        </p:spPr>
        <p:txBody>
          <a:bodyPr wrap="square">
            <a:spAutoFit/>
          </a:bodyPr>
          <a:lstStyle/>
          <a:p>
            <a:pPr algn="l"/>
            <a:r>
              <a:rPr lang="es-ES" sz="2200" dirty="0">
                <a:solidFill>
                  <a:srgbClr val="E6472A"/>
                </a:solidFill>
                <a:latin typeface="Museo 300" panose="02000000000000000000" pitchFamily="50" charset="0"/>
              </a:rPr>
              <a:t>Algeiba Operations Framework</a:t>
            </a:r>
          </a:p>
        </p:txBody>
      </p:sp>
      <p:pic>
        <p:nvPicPr>
          <p:cNvPr id="12" name="Picture 7" descr="http://sharepoint/sites/SAT/SATWorkspace/MOF/MOF%20Graphics/for%20docs/grayed%20out/MOF-DELIVER.gif">
            <a:extLst>
              <a:ext uri="{FF2B5EF4-FFF2-40B4-BE49-F238E27FC236}">
                <a16:creationId xmlns:a16="http://schemas.microsoft.com/office/drawing/2014/main" id="{AD1C8486-995D-4C38-A27D-08F158F471E2}"/>
              </a:ext>
            </a:extLst>
          </p:cNvPr>
          <p:cNvPicPr>
            <a:picLocks noChangeAspect="1" noChangeArrowheads="1"/>
          </p:cNvPicPr>
          <p:nvPr userDrawn="1"/>
        </p:nvPicPr>
        <p:blipFill>
          <a:blip r:embed="rId3" r:link="rId4">
            <a:extLst>
              <a:ext uri="{28A0092B-C50C-407E-A947-70E740481C1C}">
                <a14:useLocalDpi xmlns:a14="http://schemas.microsoft.com/office/drawing/2010/main" val="0"/>
              </a:ext>
            </a:extLst>
          </a:blip>
          <a:stretch>
            <a:fillRect/>
          </a:stretch>
        </p:blipFill>
        <p:spPr bwMode="auto">
          <a:xfrm>
            <a:off x="7794822" y="2270584"/>
            <a:ext cx="4107981" cy="2992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Marcador de contenido 2">
            <a:extLst>
              <a:ext uri="{FF2B5EF4-FFF2-40B4-BE49-F238E27FC236}">
                <a16:creationId xmlns:a16="http://schemas.microsoft.com/office/drawing/2014/main" id="{3DDAE150-9893-4C39-9C71-8130A0B6B47F}"/>
              </a:ext>
            </a:extLst>
          </p:cNvPr>
          <p:cNvSpPr>
            <a:spLocks noGrp="1"/>
          </p:cNvSpPr>
          <p:nvPr>
            <p:ph sz="quarter" idx="10"/>
          </p:nvPr>
        </p:nvSpPr>
        <p:spPr>
          <a:xfrm>
            <a:off x="480821" y="2170113"/>
            <a:ext cx="6613717" cy="3668712"/>
          </a:xfrm>
        </p:spPr>
        <p:txBody>
          <a:bodyPr/>
          <a:lstStyle/>
          <a:p>
            <a:pPr lvl="0"/>
            <a:r>
              <a:rPr lang="es-ES" dirty="0"/>
              <a:t>Editar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Tree>
    <p:extLst>
      <p:ext uri="{BB962C8B-B14F-4D97-AF65-F5344CB8AC3E}">
        <p14:creationId xmlns:p14="http://schemas.microsoft.com/office/powerpoint/2010/main" val="147728363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estión del Proyecto ASCRUM">
    <p:spTree>
      <p:nvGrpSpPr>
        <p:cNvPr id="1" name=""/>
        <p:cNvGrpSpPr/>
        <p:nvPr/>
      </p:nvGrpSpPr>
      <p:grpSpPr>
        <a:xfrm>
          <a:off x="0" y="0"/>
          <a:ext cx="0" cy="0"/>
          <a:chOff x="0" y="0"/>
          <a:chExt cx="0" cy="0"/>
        </a:xfrm>
      </p:grpSpPr>
      <p:sp>
        <p:nvSpPr>
          <p:cNvPr id="8" name="9 Rectángulo">
            <a:extLst>
              <a:ext uri="{FF2B5EF4-FFF2-40B4-BE49-F238E27FC236}">
                <a16:creationId xmlns:a16="http://schemas.microsoft.com/office/drawing/2014/main" id="{ED8B74BF-89AA-4EB3-925D-C2FE863EB55C}"/>
              </a:ext>
            </a:extLst>
          </p:cNvPr>
          <p:cNvSpPr/>
          <p:nvPr userDrawn="1"/>
        </p:nvSpPr>
        <p:spPr>
          <a:xfrm>
            <a:off x="27419" y="499394"/>
            <a:ext cx="12191999" cy="707886"/>
          </a:xfrm>
          <a:prstGeom prst="rect">
            <a:avLst/>
          </a:prstGeom>
        </p:spPr>
        <p:txBody>
          <a:bodyPr wrap="square">
            <a:spAutoFit/>
          </a:bodyPr>
          <a:lstStyle/>
          <a:p>
            <a:pPr algn="ctr"/>
            <a:r>
              <a:rPr lang="es-ES" sz="4000" dirty="0">
                <a:solidFill>
                  <a:srgbClr val="E6472A"/>
                </a:solidFill>
                <a:latin typeface="Museo 300" panose="02000000000000000000" pitchFamily="50" charset="0"/>
              </a:rPr>
              <a:t>Metodología de Trabajo</a:t>
            </a:r>
          </a:p>
        </p:txBody>
      </p:sp>
      <p:pic>
        <p:nvPicPr>
          <p:cNvPr id="9" name="11 Imagen">
            <a:extLst>
              <a:ext uri="{FF2B5EF4-FFF2-40B4-BE49-F238E27FC236}">
                <a16:creationId xmlns:a16="http://schemas.microsoft.com/office/drawing/2014/main" id="{6161BAEB-F78E-43DC-ADF2-839E4AF4E1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46038" y="440777"/>
            <a:ext cx="554762" cy="48764"/>
          </a:xfrm>
          <a:prstGeom prst="rect">
            <a:avLst/>
          </a:prstGeom>
        </p:spPr>
      </p:pic>
      <p:sp>
        <p:nvSpPr>
          <p:cNvPr id="5" name="9 Rectángulo">
            <a:extLst>
              <a:ext uri="{FF2B5EF4-FFF2-40B4-BE49-F238E27FC236}">
                <a16:creationId xmlns:a16="http://schemas.microsoft.com/office/drawing/2014/main" id="{B2DFF6B2-020E-4608-9A29-8D57D947C5A1}"/>
              </a:ext>
            </a:extLst>
          </p:cNvPr>
          <p:cNvSpPr/>
          <p:nvPr userDrawn="1"/>
        </p:nvSpPr>
        <p:spPr>
          <a:xfrm>
            <a:off x="480821" y="1552845"/>
            <a:ext cx="6153862" cy="430887"/>
          </a:xfrm>
          <a:prstGeom prst="rect">
            <a:avLst/>
          </a:prstGeom>
        </p:spPr>
        <p:txBody>
          <a:bodyPr wrap="square">
            <a:spAutoFit/>
          </a:bodyPr>
          <a:lstStyle/>
          <a:p>
            <a:pPr algn="l"/>
            <a:r>
              <a:rPr lang="es-ES" sz="2200" dirty="0">
                <a:solidFill>
                  <a:srgbClr val="E6472A"/>
                </a:solidFill>
                <a:latin typeface="Museo 300" panose="02000000000000000000" pitchFamily="50" charset="0"/>
              </a:rPr>
              <a:t>Metodología SCRUM</a:t>
            </a:r>
          </a:p>
        </p:txBody>
      </p:sp>
      <p:pic>
        <p:nvPicPr>
          <p:cNvPr id="7" name="Content Placeholder 4">
            <a:extLst>
              <a:ext uri="{FF2B5EF4-FFF2-40B4-BE49-F238E27FC236}">
                <a16:creationId xmlns:a16="http://schemas.microsoft.com/office/drawing/2014/main" id="{7C19E225-D1C8-40E3-841E-22DA882F2AFB}"/>
              </a:ext>
            </a:extLst>
          </p:cNvPr>
          <p:cNvPicPr>
            <a:picLocks noChangeAspect="1"/>
          </p:cNvPicPr>
          <p:nvPr userDrawn="1"/>
        </p:nvPicPr>
        <p:blipFill>
          <a:blip r:embed="rId3"/>
          <a:stretch>
            <a:fillRect/>
          </a:stretch>
        </p:blipFill>
        <p:spPr>
          <a:xfrm>
            <a:off x="7893974" y="2270584"/>
            <a:ext cx="3990939" cy="2374213"/>
          </a:xfrm>
          <a:prstGeom prst="rect">
            <a:avLst/>
          </a:prstGeom>
        </p:spPr>
      </p:pic>
      <p:sp>
        <p:nvSpPr>
          <p:cNvPr id="10" name="Marcador de contenido 2">
            <a:extLst>
              <a:ext uri="{FF2B5EF4-FFF2-40B4-BE49-F238E27FC236}">
                <a16:creationId xmlns:a16="http://schemas.microsoft.com/office/drawing/2014/main" id="{99FF174C-8FC5-4177-BC8E-032184475BC7}"/>
              </a:ext>
            </a:extLst>
          </p:cNvPr>
          <p:cNvSpPr>
            <a:spLocks noGrp="1"/>
          </p:cNvSpPr>
          <p:nvPr>
            <p:ph sz="quarter" idx="10"/>
          </p:nvPr>
        </p:nvSpPr>
        <p:spPr>
          <a:xfrm>
            <a:off x="480821" y="2170113"/>
            <a:ext cx="6613717" cy="3668712"/>
          </a:xfrm>
        </p:spPr>
        <p:txBody>
          <a:bodyPr/>
          <a:lstStyle/>
          <a:p>
            <a:pPr lvl="0"/>
            <a:r>
              <a:rPr lang="es-ES" dirty="0"/>
              <a:t>Editar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Tree>
    <p:extLst>
      <p:ext uri="{BB962C8B-B14F-4D97-AF65-F5344CB8AC3E}">
        <p14:creationId xmlns:p14="http://schemas.microsoft.com/office/powerpoint/2010/main" val="2193586853"/>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acto">
    <p:spTree>
      <p:nvGrpSpPr>
        <p:cNvPr id="1" name=""/>
        <p:cNvGrpSpPr/>
        <p:nvPr/>
      </p:nvGrpSpPr>
      <p:grpSpPr>
        <a:xfrm>
          <a:off x="0" y="0"/>
          <a:ext cx="0" cy="0"/>
          <a:chOff x="0" y="0"/>
          <a:chExt cx="0" cy="0"/>
        </a:xfrm>
      </p:grpSpPr>
      <p:pic>
        <p:nvPicPr>
          <p:cNvPr id="6" name="Picture 2" descr="C:\Users\DorYlac\Desktop\eh! Comunicacion\Trabajos\Algeiba\Slides Minimalistas Azure\Presentacion Comercial\Presentacion\fondo_pag7.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89" y="28622"/>
            <a:ext cx="12193588"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8 Rectángulo"/>
          <p:cNvSpPr/>
          <p:nvPr userDrawn="1"/>
        </p:nvSpPr>
        <p:spPr>
          <a:xfrm>
            <a:off x="6777952" y="2359348"/>
            <a:ext cx="4177008" cy="1563377"/>
          </a:xfrm>
          <a:prstGeom prst="rect">
            <a:avLst/>
          </a:prstGeom>
        </p:spPr>
        <p:txBody>
          <a:bodyPr wrap="square">
            <a:spAutoFit/>
          </a:bodyPr>
          <a:lstStyle/>
          <a:p>
            <a:pPr>
              <a:lnSpc>
                <a:spcPct val="150000"/>
              </a:lnSpc>
            </a:pPr>
            <a:r>
              <a:rPr lang="es-AR" sz="2200">
                <a:solidFill>
                  <a:srgbClr val="757477"/>
                </a:solidFill>
                <a:hlinkClick r:id="rId3"/>
              </a:rPr>
              <a:t>info@algeiba.com</a:t>
            </a:r>
            <a:endParaRPr lang="es-AR" sz="2200">
              <a:solidFill>
                <a:srgbClr val="757477"/>
              </a:solidFill>
            </a:endParaRPr>
          </a:p>
          <a:p>
            <a:pPr>
              <a:lnSpc>
                <a:spcPct val="150000"/>
              </a:lnSpc>
            </a:pPr>
            <a:r>
              <a:rPr lang="es-AR" sz="2200">
                <a:solidFill>
                  <a:srgbClr val="757477"/>
                </a:solidFill>
                <a:hlinkClick r:id="rId4"/>
              </a:rPr>
              <a:t>www.algeiba.com</a:t>
            </a:r>
            <a:endParaRPr lang="es-AR" sz="2200">
              <a:solidFill>
                <a:srgbClr val="757477"/>
              </a:solidFill>
            </a:endParaRPr>
          </a:p>
          <a:p>
            <a:pPr>
              <a:lnSpc>
                <a:spcPct val="150000"/>
              </a:lnSpc>
            </a:pPr>
            <a:endParaRPr lang="es-AR" sz="2200">
              <a:solidFill>
                <a:srgbClr val="757477"/>
              </a:solidFill>
            </a:endParaRPr>
          </a:p>
        </p:txBody>
      </p:sp>
      <p:sp>
        <p:nvSpPr>
          <p:cNvPr id="10" name="9 Rectángulo"/>
          <p:cNvSpPr/>
          <p:nvPr userDrawn="1"/>
        </p:nvSpPr>
        <p:spPr>
          <a:xfrm>
            <a:off x="1198818" y="2421682"/>
            <a:ext cx="4104990" cy="369332"/>
          </a:xfrm>
          <a:prstGeom prst="rect">
            <a:avLst/>
          </a:prstGeom>
        </p:spPr>
        <p:txBody>
          <a:bodyPr wrap="square">
            <a:spAutoFit/>
          </a:bodyPr>
          <a:lstStyle/>
          <a:p>
            <a:r>
              <a:rPr lang="es-AR" sz="1800">
                <a:solidFill>
                  <a:srgbClr val="E6472A"/>
                </a:solidFill>
              </a:rPr>
              <a:t>Lima, Perú</a:t>
            </a:r>
            <a:endParaRPr lang="es-ES" sz="1800" dirty="0">
              <a:solidFill>
                <a:srgbClr val="E6472A"/>
              </a:solidFill>
            </a:endParaRPr>
          </a:p>
        </p:txBody>
      </p:sp>
      <p:sp>
        <p:nvSpPr>
          <p:cNvPr id="11" name="10 Rectángulo"/>
          <p:cNvSpPr/>
          <p:nvPr userDrawn="1"/>
        </p:nvSpPr>
        <p:spPr>
          <a:xfrm>
            <a:off x="4223548" y="4382449"/>
            <a:ext cx="4104990" cy="646331"/>
          </a:xfrm>
          <a:prstGeom prst="rect">
            <a:avLst/>
          </a:prstGeom>
        </p:spPr>
        <p:txBody>
          <a:bodyPr wrap="square">
            <a:spAutoFit/>
          </a:bodyPr>
          <a:lstStyle/>
          <a:p>
            <a:r>
              <a:rPr lang="es-AR" sz="1800">
                <a:solidFill>
                  <a:srgbClr val="E6472A"/>
                </a:solidFill>
              </a:rPr>
              <a:t>Montevideo,</a:t>
            </a:r>
          </a:p>
          <a:p>
            <a:r>
              <a:rPr lang="es-AR" sz="1800">
                <a:solidFill>
                  <a:srgbClr val="E6472A"/>
                </a:solidFill>
              </a:rPr>
              <a:t>Uruguay</a:t>
            </a:r>
            <a:endParaRPr lang="es-ES" sz="1800" dirty="0">
              <a:solidFill>
                <a:srgbClr val="E6472A"/>
              </a:solidFill>
            </a:endParaRPr>
          </a:p>
        </p:txBody>
      </p:sp>
      <p:sp>
        <p:nvSpPr>
          <p:cNvPr id="12" name="11 Rectángulo"/>
          <p:cNvSpPr/>
          <p:nvPr userDrawn="1"/>
        </p:nvSpPr>
        <p:spPr>
          <a:xfrm>
            <a:off x="1955001" y="4293891"/>
            <a:ext cx="2052495" cy="646331"/>
          </a:xfrm>
          <a:prstGeom prst="rect">
            <a:avLst/>
          </a:prstGeom>
        </p:spPr>
        <p:txBody>
          <a:bodyPr wrap="square">
            <a:spAutoFit/>
          </a:bodyPr>
          <a:lstStyle/>
          <a:p>
            <a:pPr algn="r"/>
            <a:r>
              <a:rPr lang="es-AR" sz="1800">
                <a:solidFill>
                  <a:srgbClr val="E6472A"/>
                </a:solidFill>
              </a:rPr>
              <a:t>Buenos Aires,</a:t>
            </a:r>
          </a:p>
          <a:p>
            <a:pPr algn="r"/>
            <a:r>
              <a:rPr lang="es-AR" sz="1800">
                <a:solidFill>
                  <a:srgbClr val="E6472A"/>
                </a:solidFill>
              </a:rPr>
              <a:t>Argentina</a:t>
            </a:r>
            <a:endParaRPr lang="es-ES" sz="1800" dirty="0">
              <a:solidFill>
                <a:srgbClr val="E6472A"/>
              </a:solidFill>
            </a:endParaRPr>
          </a:p>
        </p:txBody>
      </p:sp>
      <p:sp>
        <p:nvSpPr>
          <p:cNvPr id="13" name="12 Rectángulo"/>
          <p:cNvSpPr/>
          <p:nvPr userDrawn="1"/>
        </p:nvSpPr>
        <p:spPr>
          <a:xfrm>
            <a:off x="-1" y="405457"/>
            <a:ext cx="12192000" cy="646331"/>
          </a:xfrm>
          <a:prstGeom prst="rect">
            <a:avLst/>
          </a:prstGeom>
        </p:spPr>
        <p:txBody>
          <a:bodyPr wrap="square">
            <a:spAutoFit/>
          </a:bodyPr>
          <a:lstStyle/>
          <a:p>
            <a:pPr algn="ctr"/>
            <a:r>
              <a:rPr lang="es-ES" sz="3600" dirty="0">
                <a:solidFill>
                  <a:srgbClr val="E6472A"/>
                </a:solidFill>
                <a:latin typeface="Museo 300" panose="02000000000000000000" pitchFamily="50" charset="0"/>
              </a:rPr>
              <a:t>¡Muchas Gracias!</a:t>
            </a:r>
          </a:p>
        </p:txBody>
      </p:sp>
      <p:sp>
        <p:nvSpPr>
          <p:cNvPr id="14" name="13 Rectángulo"/>
          <p:cNvSpPr/>
          <p:nvPr userDrawn="1"/>
        </p:nvSpPr>
        <p:spPr>
          <a:xfrm>
            <a:off x="5663895" y="28623"/>
            <a:ext cx="936226" cy="4480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800"/>
          </a:p>
        </p:txBody>
      </p:sp>
      <p:pic>
        <p:nvPicPr>
          <p:cNvPr id="15" name="14 Imagen"/>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818618" y="333450"/>
            <a:ext cx="554762" cy="48764"/>
          </a:xfrm>
          <a:prstGeom prst="rect">
            <a:avLst/>
          </a:prstGeom>
        </p:spPr>
      </p:pic>
      <p:pic>
        <p:nvPicPr>
          <p:cNvPr id="3" name="Graphic 2">
            <a:extLst>
              <a:ext uri="{FF2B5EF4-FFF2-40B4-BE49-F238E27FC236}">
                <a16:creationId xmlns:a16="http://schemas.microsoft.com/office/drawing/2014/main" id="{913EE078-2067-48FD-88A0-5EB8C0DA072F}"/>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960208" y="4723994"/>
            <a:ext cx="288069" cy="288032"/>
          </a:xfrm>
          <a:prstGeom prst="rect">
            <a:avLst/>
          </a:prstGeom>
        </p:spPr>
      </p:pic>
      <p:pic>
        <p:nvPicPr>
          <p:cNvPr id="4" name="Graphic 3">
            <a:extLst>
              <a:ext uri="{FF2B5EF4-FFF2-40B4-BE49-F238E27FC236}">
                <a16:creationId xmlns:a16="http://schemas.microsoft.com/office/drawing/2014/main" id="{F5B0CDFD-062B-451A-8F9E-F59784364A85}"/>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960208" y="5451028"/>
            <a:ext cx="288069" cy="288032"/>
          </a:xfrm>
          <a:prstGeom prst="rect">
            <a:avLst/>
          </a:prstGeom>
        </p:spPr>
      </p:pic>
      <p:pic>
        <p:nvPicPr>
          <p:cNvPr id="5" name="Graphic 4">
            <a:extLst>
              <a:ext uri="{FF2B5EF4-FFF2-40B4-BE49-F238E27FC236}">
                <a16:creationId xmlns:a16="http://schemas.microsoft.com/office/drawing/2014/main" id="{EF9F00C3-0EA2-4F24-9230-E2097B3A8620}"/>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6960209" y="5092606"/>
            <a:ext cx="288069" cy="288032"/>
          </a:xfrm>
          <a:prstGeom prst="rect">
            <a:avLst/>
          </a:prstGeom>
        </p:spPr>
      </p:pic>
      <p:sp>
        <p:nvSpPr>
          <p:cNvPr id="16" name="TextBox 15">
            <a:hlinkClick r:id="rId12"/>
            <a:extLst>
              <a:ext uri="{FF2B5EF4-FFF2-40B4-BE49-F238E27FC236}">
                <a16:creationId xmlns:a16="http://schemas.microsoft.com/office/drawing/2014/main" id="{46E31D33-DB59-4B48-9C07-97BC38D07150}"/>
              </a:ext>
            </a:extLst>
          </p:cNvPr>
          <p:cNvSpPr txBox="1"/>
          <p:nvPr userDrawn="1"/>
        </p:nvSpPr>
        <p:spPr>
          <a:xfrm>
            <a:off x="7308198" y="5058691"/>
            <a:ext cx="1255315" cy="369332"/>
          </a:xfrm>
          <a:prstGeom prst="rect">
            <a:avLst/>
          </a:prstGeom>
          <a:noFill/>
        </p:spPr>
        <p:txBody>
          <a:bodyPr wrap="none" rtlCol="0">
            <a:spAutoFit/>
          </a:bodyPr>
          <a:lstStyle/>
          <a:p>
            <a:r>
              <a:rPr lang="es-AR" sz="1800">
                <a:solidFill>
                  <a:schemeClr val="accent2">
                    <a:lumMod val="75000"/>
                  </a:schemeClr>
                </a:solidFill>
              </a:rPr>
              <a:t>@</a:t>
            </a:r>
            <a:r>
              <a:rPr lang="es-AR" sz="1800" err="1">
                <a:solidFill>
                  <a:schemeClr val="accent2">
                    <a:lumMod val="75000"/>
                  </a:schemeClr>
                </a:solidFill>
              </a:rPr>
              <a:t>AlgeibaIT</a:t>
            </a:r>
            <a:endParaRPr lang="es-AR" sz="1800">
              <a:solidFill>
                <a:schemeClr val="accent2">
                  <a:lumMod val="75000"/>
                </a:schemeClr>
              </a:solidFill>
            </a:endParaRPr>
          </a:p>
        </p:txBody>
      </p:sp>
      <p:sp>
        <p:nvSpPr>
          <p:cNvPr id="19" name="TextBox 18">
            <a:hlinkClick r:id="rId13"/>
            <a:extLst>
              <a:ext uri="{FF2B5EF4-FFF2-40B4-BE49-F238E27FC236}">
                <a16:creationId xmlns:a16="http://schemas.microsoft.com/office/drawing/2014/main" id="{6DC75581-27AC-4B6C-8BFD-B7EF9DA411D2}"/>
              </a:ext>
            </a:extLst>
          </p:cNvPr>
          <p:cNvSpPr txBox="1"/>
          <p:nvPr userDrawn="1"/>
        </p:nvSpPr>
        <p:spPr>
          <a:xfrm>
            <a:off x="7149684" y="5417519"/>
            <a:ext cx="1323247" cy="369332"/>
          </a:xfrm>
          <a:prstGeom prst="rect">
            <a:avLst/>
          </a:prstGeom>
          <a:noFill/>
        </p:spPr>
        <p:txBody>
          <a:bodyPr wrap="none" rtlCol="0">
            <a:spAutoFit/>
          </a:bodyPr>
          <a:lstStyle/>
          <a:p>
            <a:r>
              <a:rPr lang="es-AR" sz="1800">
                <a:solidFill>
                  <a:schemeClr val="accent2">
                    <a:lumMod val="75000"/>
                  </a:schemeClr>
                </a:solidFill>
              </a:rPr>
              <a:t>   @</a:t>
            </a:r>
            <a:r>
              <a:rPr lang="es-AR" sz="1800" err="1">
                <a:solidFill>
                  <a:schemeClr val="accent2">
                    <a:lumMod val="75000"/>
                  </a:schemeClr>
                </a:solidFill>
              </a:rPr>
              <a:t>Algeiba</a:t>
            </a:r>
            <a:endParaRPr lang="es-AR" sz="1800">
              <a:solidFill>
                <a:schemeClr val="accent2">
                  <a:lumMod val="75000"/>
                </a:schemeClr>
              </a:solidFill>
            </a:endParaRPr>
          </a:p>
        </p:txBody>
      </p:sp>
      <p:sp>
        <p:nvSpPr>
          <p:cNvPr id="20" name="TextBox 19">
            <a:hlinkClick r:id="rId14"/>
            <a:extLst>
              <a:ext uri="{FF2B5EF4-FFF2-40B4-BE49-F238E27FC236}">
                <a16:creationId xmlns:a16="http://schemas.microsoft.com/office/drawing/2014/main" id="{5C7D0198-EB15-4181-BBC7-15CADC730DD2}"/>
              </a:ext>
            </a:extLst>
          </p:cNvPr>
          <p:cNvSpPr txBox="1"/>
          <p:nvPr userDrawn="1"/>
        </p:nvSpPr>
        <p:spPr>
          <a:xfrm>
            <a:off x="7308198" y="4689765"/>
            <a:ext cx="1255315" cy="369332"/>
          </a:xfrm>
          <a:prstGeom prst="rect">
            <a:avLst/>
          </a:prstGeom>
          <a:noFill/>
        </p:spPr>
        <p:txBody>
          <a:bodyPr wrap="none" rtlCol="0">
            <a:spAutoFit/>
          </a:bodyPr>
          <a:lstStyle/>
          <a:p>
            <a:r>
              <a:rPr lang="es-AR" sz="1800">
                <a:solidFill>
                  <a:schemeClr val="accent2">
                    <a:lumMod val="75000"/>
                  </a:schemeClr>
                </a:solidFill>
              </a:rPr>
              <a:t>@</a:t>
            </a:r>
            <a:r>
              <a:rPr lang="es-AR" sz="1800" err="1">
                <a:solidFill>
                  <a:schemeClr val="accent2">
                    <a:lumMod val="75000"/>
                  </a:schemeClr>
                </a:solidFill>
              </a:rPr>
              <a:t>AlgeibaIT</a:t>
            </a:r>
            <a:endParaRPr lang="es-AR" sz="1800">
              <a:solidFill>
                <a:schemeClr val="accent2">
                  <a:lumMod val="75000"/>
                </a:schemeClr>
              </a:solidFill>
            </a:endParaRPr>
          </a:p>
        </p:txBody>
      </p:sp>
      <p:pic>
        <p:nvPicPr>
          <p:cNvPr id="2" name="Gráfico 1">
            <a:extLst>
              <a:ext uri="{FF2B5EF4-FFF2-40B4-BE49-F238E27FC236}">
                <a16:creationId xmlns:a16="http://schemas.microsoft.com/office/drawing/2014/main" id="{099DEE54-C8D1-4EE7-8EEF-7272D70F0359}"/>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6960208" y="5802886"/>
            <a:ext cx="281218" cy="281218"/>
          </a:xfrm>
          <a:prstGeom prst="rect">
            <a:avLst/>
          </a:prstGeom>
        </p:spPr>
      </p:pic>
      <p:sp>
        <p:nvSpPr>
          <p:cNvPr id="18" name="TextBox 18">
            <a:hlinkClick r:id="rId17"/>
            <a:extLst>
              <a:ext uri="{FF2B5EF4-FFF2-40B4-BE49-F238E27FC236}">
                <a16:creationId xmlns:a16="http://schemas.microsoft.com/office/drawing/2014/main" id="{3423D86A-84E7-4F51-AAC8-639C1A6A50B5}"/>
              </a:ext>
            </a:extLst>
          </p:cNvPr>
          <p:cNvSpPr txBox="1"/>
          <p:nvPr userDrawn="1"/>
        </p:nvSpPr>
        <p:spPr>
          <a:xfrm>
            <a:off x="7149683" y="5756670"/>
            <a:ext cx="1323247" cy="369332"/>
          </a:xfrm>
          <a:prstGeom prst="rect">
            <a:avLst/>
          </a:prstGeom>
          <a:noFill/>
        </p:spPr>
        <p:txBody>
          <a:bodyPr wrap="none" rtlCol="0">
            <a:spAutoFit/>
          </a:bodyPr>
          <a:lstStyle/>
          <a:p>
            <a:r>
              <a:rPr lang="es-AR" sz="1800">
                <a:solidFill>
                  <a:schemeClr val="accent2">
                    <a:lumMod val="75000"/>
                  </a:schemeClr>
                </a:solidFill>
              </a:rPr>
              <a:t>   @</a:t>
            </a:r>
            <a:r>
              <a:rPr lang="es-AR" sz="1800" err="1">
                <a:solidFill>
                  <a:schemeClr val="accent2">
                    <a:lumMod val="75000"/>
                  </a:schemeClr>
                </a:solidFill>
              </a:rPr>
              <a:t>Algeiba</a:t>
            </a:r>
            <a:endParaRPr lang="es-AR" sz="1800">
              <a:solidFill>
                <a:schemeClr val="accent2">
                  <a:lumMod val="75000"/>
                </a:schemeClr>
              </a:solidFill>
            </a:endParaRPr>
          </a:p>
        </p:txBody>
      </p:sp>
    </p:spTree>
    <p:extLst>
      <p:ext uri="{BB962C8B-B14F-4D97-AF65-F5344CB8AC3E}">
        <p14:creationId xmlns:p14="http://schemas.microsoft.com/office/powerpoint/2010/main" val="18565591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cxnSp>
        <p:nvCxnSpPr>
          <p:cNvPr id="4" name="Straight Connector 3"/>
          <p:cNvCxnSpPr/>
          <p:nvPr userDrawn="1"/>
        </p:nvCxnSpPr>
        <p:spPr>
          <a:xfrm>
            <a:off x="535577" y="744583"/>
            <a:ext cx="11064240" cy="0"/>
          </a:xfrm>
          <a:prstGeom prst="line">
            <a:avLst/>
          </a:prstGeom>
          <a:ln>
            <a:solidFill>
              <a:schemeClr val="bg1">
                <a:lumMod val="8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Freeform 355"/>
          <p:cNvSpPr>
            <a:spLocks noEditPoints="1"/>
          </p:cNvSpPr>
          <p:nvPr userDrawn="1"/>
        </p:nvSpPr>
        <p:spPr bwMode="auto">
          <a:xfrm>
            <a:off x="11187301" y="216313"/>
            <a:ext cx="412516" cy="413736"/>
          </a:xfrm>
          <a:custGeom>
            <a:avLst/>
            <a:gdLst>
              <a:gd name="T0" fmla="*/ 89 w 186"/>
              <a:gd name="T1" fmla="*/ 68 h 186"/>
              <a:gd name="T2" fmla="*/ 88 w 186"/>
              <a:gd name="T3" fmla="*/ 51 h 186"/>
              <a:gd name="T4" fmla="*/ 80 w 186"/>
              <a:gd name="T5" fmla="*/ 48 h 186"/>
              <a:gd name="T6" fmla="*/ 69 w 186"/>
              <a:gd name="T7" fmla="*/ 39 h 186"/>
              <a:gd name="T8" fmla="*/ 44 w 186"/>
              <a:gd name="T9" fmla="*/ 35 h 186"/>
              <a:gd name="T10" fmla="*/ 32 w 186"/>
              <a:gd name="T11" fmla="*/ 84 h 186"/>
              <a:gd name="T12" fmla="*/ 59 w 186"/>
              <a:gd name="T13" fmla="*/ 99 h 186"/>
              <a:gd name="T14" fmla="*/ 65 w 186"/>
              <a:gd name="T15" fmla="*/ 87 h 186"/>
              <a:gd name="T16" fmla="*/ 103 w 186"/>
              <a:gd name="T17" fmla="*/ 111 h 186"/>
              <a:gd name="T18" fmla="*/ 68 w 186"/>
              <a:gd name="T19" fmla="*/ 119 h 186"/>
              <a:gd name="T20" fmla="*/ 83 w 186"/>
              <a:gd name="T21" fmla="*/ 157 h 186"/>
              <a:gd name="T22" fmla="*/ 103 w 186"/>
              <a:gd name="T23" fmla="*/ 132 h 186"/>
              <a:gd name="T24" fmla="*/ 93 w 186"/>
              <a:gd name="T25" fmla="*/ 0 h 186"/>
              <a:gd name="T26" fmla="*/ 93 w 186"/>
              <a:gd name="T27" fmla="*/ 186 h 186"/>
              <a:gd name="T28" fmla="*/ 93 w 186"/>
              <a:gd name="T29" fmla="*/ 0 h 186"/>
              <a:gd name="T30" fmla="*/ 8 w 186"/>
              <a:gd name="T31" fmla="*/ 93 h 186"/>
              <a:gd name="T32" fmla="*/ 177 w 186"/>
              <a:gd name="T33" fmla="*/ 93 h 186"/>
              <a:gd name="T34" fmla="*/ 168 w 186"/>
              <a:gd name="T35" fmla="*/ 86 h 186"/>
              <a:gd name="T36" fmla="*/ 167 w 186"/>
              <a:gd name="T37" fmla="*/ 79 h 186"/>
              <a:gd name="T38" fmla="*/ 166 w 186"/>
              <a:gd name="T39" fmla="*/ 72 h 186"/>
              <a:gd name="T40" fmla="*/ 163 w 186"/>
              <a:gd name="T41" fmla="*/ 64 h 186"/>
              <a:gd name="T42" fmla="*/ 160 w 186"/>
              <a:gd name="T43" fmla="*/ 58 h 186"/>
              <a:gd name="T44" fmla="*/ 157 w 186"/>
              <a:gd name="T45" fmla="*/ 53 h 186"/>
              <a:gd name="T46" fmla="*/ 154 w 186"/>
              <a:gd name="T47" fmla="*/ 48 h 186"/>
              <a:gd name="T48" fmla="*/ 143 w 186"/>
              <a:gd name="T49" fmla="*/ 36 h 186"/>
              <a:gd name="T50" fmla="*/ 139 w 186"/>
              <a:gd name="T51" fmla="*/ 33 h 186"/>
              <a:gd name="T52" fmla="*/ 112 w 186"/>
              <a:gd name="T53" fmla="*/ 31 h 186"/>
              <a:gd name="T54" fmla="*/ 116 w 186"/>
              <a:gd name="T55" fmla="*/ 50 h 186"/>
              <a:gd name="T56" fmla="*/ 139 w 186"/>
              <a:gd name="T57" fmla="*/ 59 h 186"/>
              <a:gd name="T58" fmla="*/ 151 w 186"/>
              <a:gd name="T59" fmla="*/ 105 h 186"/>
              <a:gd name="T60" fmla="*/ 167 w 186"/>
              <a:gd name="T61" fmla="*/ 109 h 186"/>
              <a:gd name="T62" fmla="*/ 168 w 186"/>
              <a:gd name="T63" fmla="*/ 102 h 186"/>
              <a:gd name="T64" fmla="*/ 169 w 186"/>
              <a:gd name="T65" fmla="*/ 93 h 186"/>
              <a:gd name="T66" fmla="*/ 140 w 186"/>
              <a:gd name="T67" fmla="*/ 111 h 186"/>
              <a:gd name="T68" fmla="*/ 148 w 186"/>
              <a:gd name="T69" fmla="*/ 11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6" h="186">
                <a:moveTo>
                  <a:pt x="72" y="84"/>
                </a:moveTo>
                <a:cubicBezTo>
                  <a:pt x="73" y="78"/>
                  <a:pt x="82" y="71"/>
                  <a:pt x="89" y="68"/>
                </a:cubicBezTo>
                <a:cubicBezTo>
                  <a:pt x="96" y="66"/>
                  <a:pt x="102" y="64"/>
                  <a:pt x="101" y="59"/>
                </a:cubicBezTo>
                <a:cubicBezTo>
                  <a:pt x="100" y="54"/>
                  <a:pt x="98" y="51"/>
                  <a:pt x="88" y="51"/>
                </a:cubicBezTo>
                <a:cubicBezTo>
                  <a:pt x="78" y="51"/>
                  <a:pt x="82" y="64"/>
                  <a:pt x="74" y="56"/>
                </a:cubicBezTo>
                <a:cubicBezTo>
                  <a:pt x="65" y="48"/>
                  <a:pt x="76" y="50"/>
                  <a:pt x="80" y="48"/>
                </a:cubicBezTo>
                <a:cubicBezTo>
                  <a:pt x="84" y="47"/>
                  <a:pt x="88" y="39"/>
                  <a:pt x="81" y="38"/>
                </a:cubicBezTo>
                <a:cubicBezTo>
                  <a:pt x="73" y="38"/>
                  <a:pt x="75" y="42"/>
                  <a:pt x="69" y="39"/>
                </a:cubicBezTo>
                <a:cubicBezTo>
                  <a:pt x="63" y="37"/>
                  <a:pt x="61" y="47"/>
                  <a:pt x="57" y="45"/>
                </a:cubicBezTo>
                <a:cubicBezTo>
                  <a:pt x="55" y="45"/>
                  <a:pt x="48" y="40"/>
                  <a:pt x="44" y="35"/>
                </a:cubicBezTo>
                <a:cubicBezTo>
                  <a:pt x="35" y="42"/>
                  <a:pt x="28" y="52"/>
                  <a:pt x="23" y="62"/>
                </a:cubicBezTo>
                <a:cubicBezTo>
                  <a:pt x="25" y="76"/>
                  <a:pt x="32" y="84"/>
                  <a:pt x="32" y="84"/>
                </a:cubicBezTo>
                <a:cubicBezTo>
                  <a:pt x="32" y="84"/>
                  <a:pt x="36" y="93"/>
                  <a:pt x="60" y="104"/>
                </a:cubicBezTo>
                <a:cubicBezTo>
                  <a:pt x="60" y="104"/>
                  <a:pt x="65" y="105"/>
                  <a:pt x="59" y="99"/>
                </a:cubicBezTo>
                <a:cubicBezTo>
                  <a:pt x="54" y="94"/>
                  <a:pt x="48" y="87"/>
                  <a:pt x="55" y="84"/>
                </a:cubicBezTo>
                <a:cubicBezTo>
                  <a:pt x="61" y="81"/>
                  <a:pt x="63" y="81"/>
                  <a:pt x="65" y="87"/>
                </a:cubicBezTo>
                <a:cubicBezTo>
                  <a:pt x="66" y="93"/>
                  <a:pt x="72" y="90"/>
                  <a:pt x="72" y="84"/>
                </a:cubicBezTo>
                <a:close/>
                <a:moveTo>
                  <a:pt x="103" y="111"/>
                </a:moveTo>
                <a:cubicBezTo>
                  <a:pt x="94" y="104"/>
                  <a:pt x="95" y="100"/>
                  <a:pt x="84" y="100"/>
                </a:cubicBezTo>
                <a:cubicBezTo>
                  <a:pt x="73" y="100"/>
                  <a:pt x="66" y="103"/>
                  <a:pt x="68" y="119"/>
                </a:cubicBezTo>
                <a:cubicBezTo>
                  <a:pt x="71" y="135"/>
                  <a:pt x="80" y="127"/>
                  <a:pt x="79" y="140"/>
                </a:cubicBezTo>
                <a:cubicBezTo>
                  <a:pt x="78" y="152"/>
                  <a:pt x="81" y="154"/>
                  <a:pt x="83" y="157"/>
                </a:cubicBezTo>
                <a:cubicBezTo>
                  <a:pt x="85" y="160"/>
                  <a:pt x="90" y="169"/>
                  <a:pt x="92" y="157"/>
                </a:cubicBezTo>
                <a:cubicBezTo>
                  <a:pt x="95" y="145"/>
                  <a:pt x="99" y="138"/>
                  <a:pt x="103" y="132"/>
                </a:cubicBezTo>
                <a:cubicBezTo>
                  <a:pt x="108" y="127"/>
                  <a:pt x="112" y="119"/>
                  <a:pt x="103" y="111"/>
                </a:cubicBezTo>
                <a:close/>
                <a:moveTo>
                  <a:pt x="93" y="0"/>
                </a:moveTo>
                <a:cubicBezTo>
                  <a:pt x="41" y="0"/>
                  <a:pt x="0" y="42"/>
                  <a:pt x="0" y="93"/>
                </a:cubicBezTo>
                <a:cubicBezTo>
                  <a:pt x="0" y="144"/>
                  <a:pt x="41" y="186"/>
                  <a:pt x="93" y="186"/>
                </a:cubicBezTo>
                <a:cubicBezTo>
                  <a:pt x="144" y="186"/>
                  <a:pt x="186" y="144"/>
                  <a:pt x="186" y="93"/>
                </a:cubicBezTo>
                <a:cubicBezTo>
                  <a:pt x="186" y="42"/>
                  <a:pt x="144" y="0"/>
                  <a:pt x="93" y="0"/>
                </a:cubicBezTo>
                <a:close/>
                <a:moveTo>
                  <a:pt x="93" y="177"/>
                </a:moveTo>
                <a:cubicBezTo>
                  <a:pt x="46" y="177"/>
                  <a:pt x="8" y="140"/>
                  <a:pt x="8" y="93"/>
                </a:cubicBezTo>
                <a:cubicBezTo>
                  <a:pt x="8" y="46"/>
                  <a:pt x="46" y="9"/>
                  <a:pt x="93" y="9"/>
                </a:cubicBezTo>
                <a:cubicBezTo>
                  <a:pt x="139" y="9"/>
                  <a:pt x="177" y="46"/>
                  <a:pt x="177" y="93"/>
                </a:cubicBezTo>
                <a:cubicBezTo>
                  <a:pt x="177" y="140"/>
                  <a:pt x="139" y="177"/>
                  <a:pt x="93" y="177"/>
                </a:cubicBezTo>
                <a:close/>
                <a:moveTo>
                  <a:pt x="168" y="86"/>
                </a:moveTo>
                <a:cubicBezTo>
                  <a:pt x="168" y="85"/>
                  <a:pt x="168" y="84"/>
                  <a:pt x="168" y="84"/>
                </a:cubicBezTo>
                <a:cubicBezTo>
                  <a:pt x="168" y="82"/>
                  <a:pt x="168" y="81"/>
                  <a:pt x="167" y="79"/>
                </a:cubicBezTo>
                <a:cubicBezTo>
                  <a:pt x="167" y="78"/>
                  <a:pt x="167" y="77"/>
                  <a:pt x="167" y="77"/>
                </a:cubicBezTo>
                <a:cubicBezTo>
                  <a:pt x="167" y="75"/>
                  <a:pt x="166" y="73"/>
                  <a:pt x="166" y="72"/>
                </a:cubicBezTo>
                <a:cubicBezTo>
                  <a:pt x="165" y="71"/>
                  <a:pt x="165" y="71"/>
                  <a:pt x="165" y="70"/>
                </a:cubicBezTo>
                <a:cubicBezTo>
                  <a:pt x="164" y="68"/>
                  <a:pt x="164" y="66"/>
                  <a:pt x="163" y="64"/>
                </a:cubicBezTo>
                <a:cubicBezTo>
                  <a:pt x="163" y="63"/>
                  <a:pt x="162" y="62"/>
                  <a:pt x="162" y="61"/>
                </a:cubicBezTo>
                <a:cubicBezTo>
                  <a:pt x="161" y="60"/>
                  <a:pt x="161" y="59"/>
                  <a:pt x="160" y="58"/>
                </a:cubicBezTo>
                <a:cubicBezTo>
                  <a:pt x="160" y="57"/>
                  <a:pt x="159" y="56"/>
                  <a:pt x="158" y="55"/>
                </a:cubicBezTo>
                <a:cubicBezTo>
                  <a:pt x="158" y="54"/>
                  <a:pt x="157" y="53"/>
                  <a:pt x="157" y="53"/>
                </a:cubicBezTo>
                <a:cubicBezTo>
                  <a:pt x="156" y="51"/>
                  <a:pt x="156" y="50"/>
                  <a:pt x="155" y="49"/>
                </a:cubicBezTo>
                <a:cubicBezTo>
                  <a:pt x="154" y="49"/>
                  <a:pt x="154" y="48"/>
                  <a:pt x="154" y="48"/>
                </a:cubicBezTo>
                <a:cubicBezTo>
                  <a:pt x="151" y="44"/>
                  <a:pt x="147" y="40"/>
                  <a:pt x="144" y="37"/>
                </a:cubicBezTo>
                <a:cubicBezTo>
                  <a:pt x="143" y="37"/>
                  <a:pt x="143" y="36"/>
                  <a:pt x="143" y="36"/>
                </a:cubicBezTo>
                <a:cubicBezTo>
                  <a:pt x="142" y="35"/>
                  <a:pt x="140" y="34"/>
                  <a:pt x="139" y="33"/>
                </a:cubicBezTo>
                <a:cubicBezTo>
                  <a:pt x="139" y="33"/>
                  <a:pt x="139" y="33"/>
                  <a:pt x="139" y="33"/>
                </a:cubicBezTo>
                <a:cubicBezTo>
                  <a:pt x="133" y="28"/>
                  <a:pt x="126" y="24"/>
                  <a:pt x="119" y="22"/>
                </a:cubicBezTo>
                <a:cubicBezTo>
                  <a:pt x="117" y="25"/>
                  <a:pt x="115" y="30"/>
                  <a:pt x="112" y="31"/>
                </a:cubicBezTo>
                <a:cubicBezTo>
                  <a:pt x="108" y="33"/>
                  <a:pt x="109" y="42"/>
                  <a:pt x="116" y="41"/>
                </a:cubicBezTo>
                <a:cubicBezTo>
                  <a:pt x="116" y="41"/>
                  <a:pt x="114" y="43"/>
                  <a:pt x="116" y="50"/>
                </a:cubicBezTo>
                <a:cubicBezTo>
                  <a:pt x="118" y="58"/>
                  <a:pt x="121" y="60"/>
                  <a:pt x="132" y="56"/>
                </a:cubicBezTo>
                <a:cubicBezTo>
                  <a:pt x="136" y="54"/>
                  <a:pt x="140" y="55"/>
                  <a:pt x="139" y="59"/>
                </a:cubicBezTo>
                <a:cubicBezTo>
                  <a:pt x="138" y="69"/>
                  <a:pt x="131" y="69"/>
                  <a:pt x="136" y="84"/>
                </a:cubicBezTo>
                <a:cubicBezTo>
                  <a:pt x="140" y="94"/>
                  <a:pt x="148" y="97"/>
                  <a:pt x="151" y="105"/>
                </a:cubicBezTo>
                <a:cubicBezTo>
                  <a:pt x="153" y="109"/>
                  <a:pt x="160" y="113"/>
                  <a:pt x="165" y="115"/>
                </a:cubicBezTo>
                <a:cubicBezTo>
                  <a:pt x="166" y="113"/>
                  <a:pt x="166" y="111"/>
                  <a:pt x="167" y="109"/>
                </a:cubicBezTo>
                <a:cubicBezTo>
                  <a:pt x="167" y="108"/>
                  <a:pt x="167" y="108"/>
                  <a:pt x="167" y="107"/>
                </a:cubicBezTo>
                <a:cubicBezTo>
                  <a:pt x="168" y="105"/>
                  <a:pt x="168" y="104"/>
                  <a:pt x="168" y="102"/>
                </a:cubicBezTo>
                <a:cubicBezTo>
                  <a:pt x="168" y="101"/>
                  <a:pt x="168" y="101"/>
                  <a:pt x="168" y="100"/>
                </a:cubicBezTo>
                <a:cubicBezTo>
                  <a:pt x="169" y="98"/>
                  <a:pt x="169" y="95"/>
                  <a:pt x="169" y="93"/>
                </a:cubicBezTo>
                <a:cubicBezTo>
                  <a:pt x="169" y="91"/>
                  <a:pt x="169" y="88"/>
                  <a:pt x="168" y="86"/>
                </a:cubicBezTo>
                <a:close/>
                <a:moveTo>
                  <a:pt x="140" y="111"/>
                </a:moveTo>
                <a:cubicBezTo>
                  <a:pt x="137" y="113"/>
                  <a:pt x="137" y="117"/>
                  <a:pt x="139" y="119"/>
                </a:cubicBezTo>
                <a:cubicBezTo>
                  <a:pt x="142" y="121"/>
                  <a:pt x="147" y="124"/>
                  <a:pt x="148" y="119"/>
                </a:cubicBezTo>
                <a:cubicBezTo>
                  <a:pt x="150" y="114"/>
                  <a:pt x="143" y="109"/>
                  <a:pt x="140" y="111"/>
                </a:cubicBezTo>
                <a:close/>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8" name="Título 1">
            <a:extLst>
              <a:ext uri="{FF2B5EF4-FFF2-40B4-BE49-F238E27FC236}">
                <a16:creationId xmlns:a16="http://schemas.microsoft.com/office/drawing/2014/main" id="{AA707E02-DF70-4F1E-B50A-58611AA56AFC}"/>
              </a:ext>
            </a:extLst>
          </p:cNvPr>
          <p:cNvSpPr>
            <a:spLocks noGrp="1"/>
          </p:cNvSpPr>
          <p:nvPr>
            <p:ph type="title"/>
          </p:nvPr>
        </p:nvSpPr>
        <p:spPr>
          <a:xfrm>
            <a:off x="535577" y="181991"/>
            <a:ext cx="11655840" cy="572464"/>
          </a:xfrm>
          <a:noFill/>
        </p:spPr>
        <p:txBody>
          <a:bodyPr wrap="square" lIns="182880" tIns="146304" rIns="182880" bIns="146304" rtlCol="0">
            <a:spAutoFit/>
          </a:bodyPr>
          <a:lstStyle>
            <a:lvl1pPr>
              <a:defRPr lang="es-ES" sz="2000" dirty="0">
                <a:gradFill>
                  <a:gsLst>
                    <a:gs pos="2917">
                      <a:schemeClr val="tx1"/>
                    </a:gs>
                    <a:gs pos="30000">
                      <a:schemeClr val="tx1"/>
                    </a:gs>
                  </a:gsLst>
                  <a:lin ang="5400000" scaled="0"/>
                </a:gradFill>
                <a:latin typeface="+mn-lt"/>
                <a:cs typeface="+mn-cs"/>
              </a:defRPr>
            </a:lvl1pPr>
          </a:lstStyle>
          <a:p>
            <a:pPr marL="0" lvl="0" defTabSz="914400">
              <a:spcAft>
                <a:spcPts val="600"/>
              </a:spcAft>
            </a:pPr>
            <a:r>
              <a:rPr lang="es-ES" dirty="0"/>
              <a:t>Haga clic para modificar el estilo de título del patrón</a:t>
            </a:r>
          </a:p>
        </p:txBody>
      </p:sp>
      <p:pic>
        <p:nvPicPr>
          <p:cNvPr id="11" name="Imagen 10">
            <a:extLst>
              <a:ext uri="{FF2B5EF4-FFF2-40B4-BE49-F238E27FC236}">
                <a16:creationId xmlns:a16="http://schemas.microsoft.com/office/drawing/2014/main" id="{25CD9ABD-A9EF-4A11-AF72-C931ECCFAC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84534"/>
            <a:ext cx="1029661" cy="378401"/>
          </a:xfrm>
          <a:prstGeom prst="rect">
            <a:avLst/>
          </a:prstGeom>
        </p:spPr>
      </p:pic>
    </p:spTree>
    <p:extLst>
      <p:ext uri="{BB962C8B-B14F-4D97-AF65-F5344CB8AC3E}">
        <p14:creationId xmlns:p14="http://schemas.microsoft.com/office/powerpoint/2010/main" val="2428340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arátula General">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BC0979E9-B477-489E-AB51-96E7CC1C0E60}"/>
              </a:ext>
            </a:extLst>
          </p:cNvPr>
          <p:cNvSpPr>
            <a:spLocks noGrp="1"/>
          </p:cNvSpPr>
          <p:nvPr>
            <p:ph type="title"/>
          </p:nvPr>
        </p:nvSpPr>
        <p:spPr>
          <a:xfrm>
            <a:off x="0" y="1973208"/>
            <a:ext cx="12192000" cy="1325563"/>
          </a:xfrm>
        </p:spPr>
        <p:txBody>
          <a:bodyPr>
            <a:normAutofit/>
          </a:bodyPr>
          <a:lstStyle>
            <a:lvl1pPr algn="ctr" defTabSz="914400">
              <a:defRPr sz="6600">
                <a:latin typeface="Museo 700" panose="02000000000000000000" pitchFamily="50" charset="0"/>
              </a:defRPr>
            </a:lvl1pPr>
          </a:lstStyle>
          <a:p>
            <a:pPr lvl="0"/>
            <a:endParaRPr lang="es-ES" dirty="0"/>
          </a:p>
        </p:txBody>
      </p:sp>
      <p:pic>
        <p:nvPicPr>
          <p:cNvPr id="8" name="7 Imagen">
            <a:extLst>
              <a:ext uri="{FF2B5EF4-FFF2-40B4-BE49-F238E27FC236}">
                <a16:creationId xmlns:a16="http://schemas.microsoft.com/office/drawing/2014/main" id="{0920C974-4E1D-4D42-9095-52D9A72CA1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18619" y="1924444"/>
            <a:ext cx="554762" cy="48764"/>
          </a:xfrm>
          <a:prstGeom prst="rect">
            <a:avLst/>
          </a:prstGeom>
        </p:spPr>
      </p:pic>
      <p:sp>
        <p:nvSpPr>
          <p:cNvPr id="9" name="16 Marcador de texto">
            <a:extLst>
              <a:ext uri="{FF2B5EF4-FFF2-40B4-BE49-F238E27FC236}">
                <a16:creationId xmlns:a16="http://schemas.microsoft.com/office/drawing/2014/main" id="{D68625EA-BE7F-4DB0-8AA7-04F835A308D0}"/>
              </a:ext>
            </a:extLst>
          </p:cNvPr>
          <p:cNvSpPr>
            <a:spLocks noGrp="1"/>
          </p:cNvSpPr>
          <p:nvPr>
            <p:ph type="body" sz="quarter" idx="11"/>
          </p:nvPr>
        </p:nvSpPr>
        <p:spPr>
          <a:xfrm>
            <a:off x="0" y="3347535"/>
            <a:ext cx="12192000" cy="1045789"/>
          </a:xfrm>
        </p:spPr>
        <p:txBody>
          <a:bodyPr/>
          <a:lstStyle>
            <a:lvl1pPr marL="0" indent="0" algn="ctr">
              <a:buNone/>
              <a:defRPr sz="3200" baseline="0">
                <a:solidFill>
                  <a:srgbClr val="747475"/>
                </a:solidFill>
                <a:latin typeface="Museo 300" panose="02000000000000000000" pitchFamily="50" charset="0"/>
              </a:defRPr>
            </a:lvl1pPr>
          </a:lstStyle>
          <a:p>
            <a:pPr lvl="0"/>
            <a:endParaRPr lang="es-AR" dirty="0"/>
          </a:p>
        </p:txBody>
      </p:sp>
      <p:sp>
        <p:nvSpPr>
          <p:cNvPr id="13" name="Marcador de posición de imagen 12">
            <a:extLst>
              <a:ext uri="{FF2B5EF4-FFF2-40B4-BE49-F238E27FC236}">
                <a16:creationId xmlns:a16="http://schemas.microsoft.com/office/drawing/2014/main" id="{4F63DB0E-98F1-4D3A-9AB5-708DC7E97330}"/>
              </a:ext>
            </a:extLst>
          </p:cNvPr>
          <p:cNvSpPr>
            <a:spLocks noGrp="1"/>
          </p:cNvSpPr>
          <p:nvPr>
            <p:ph type="pic" sz="quarter" idx="12"/>
          </p:nvPr>
        </p:nvSpPr>
        <p:spPr>
          <a:xfrm>
            <a:off x="4078001" y="4442088"/>
            <a:ext cx="4035999" cy="1107374"/>
          </a:xfrm>
        </p:spPr>
        <p:txBody>
          <a:bodyPr/>
          <a:lstStyle/>
          <a:p>
            <a:endParaRPr lang="en-US" dirty="0"/>
          </a:p>
        </p:txBody>
      </p:sp>
      <p:sp>
        <p:nvSpPr>
          <p:cNvPr id="14" name="18 Marcador de texto">
            <a:extLst>
              <a:ext uri="{FF2B5EF4-FFF2-40B4-BE49-F238E27FC236}">
                <a16:creationId xmlns:a16="http://schemas.microsoft.com/office/drawing/2014/main" id="{EFCF2725-F256-4C61-BAD9-E77D698D5572}"/>
              </a:ext>
            </a:extLst>
          </p:cNvPr>
          <p:cNvSpPr>
            <a:spLocks noGrp="1"/>
          </p:cNvSpPr>
          <p:nvPr>
            <p:ph type="body" sz="quarter" idx="13" hasCustomPrompt="1"/>
          </p:nvPr>
        </p:nvSpPr>
        <p:spPr>
          <a:xfrm>
            <a:off x="1" y="5648350"/>
            <a:ext cx="12191999" cy="678878"/>
          </a:xfrm>
        </p:spPr>
        <p:txBody>
          <a:bodyPr>
            <a:normAutofit/>
          </a:bodyPr>
          <a:lstStyle>
            <a:lvl1pPr marL="0" indent="0" algn="ctr">
              <a:buNone/>
              <a:defRPr sz="1800">
                <a:solidFill>
                  <a:srgbClr val="747475"/>
                </a:solidFill>
                <a:latin typeface="Museo 300" panose="02000000000000000000" pitchFamily="50" charset="0"/>
              </a:defRPr>
            </a:lvl1pPr>
          </a:lstStyle>
          <a:p>
            <a:pPr lvl="0"/>
            <a:r>
              <a:rPr lang="es-ES_tradnl" dirty="0"/>
              <a:t>[fecha]</a:t>
            </a:r>
            <a:endParaRPr lang="es-AR" dirty="0"/>
          </a:p>
        </p:txBody>
      </p:sp>
    </p:spTree>
    <p:extLst>
      <p:ext uri="{BB962C8B-B14F-4D97-AF65-F5344CB8AC3E}">
        <p14:creationId xmlns:p14="http://schemas.microsoft.com/office/powerpoint/2010/main" val="17203356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cxnSp>
        <p:nvCxnSpPr>
          <p:cNvPr id="4" name="Straight Connector 3"/>
          <p:cNvCxnSpPr/>
          <p:nvPr userDrawn="1"/>
        </p:nvCxnSpPr>
        <p:spPr>
          <a:xfrm>
            <a:off x="535577" y="744583"/>
            <a:ext cx="11064240" cy="0"/>
          </a:xfrm>
          <a:prstGeom prst="line">
            <a:avLst/>
          </a:prstGeom>
          <a:ln>
            <a:solidFill>
              <a:schemeClr val="bg1">
                <a:lumMod val="8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Freeform 355"/>
          <p:cNvSpPr>
            <a:spLocks noEditPoints="1"/>
          </p:cNvSpPr>
          <p:nvPr userDrawn="1"/>
        </p:nvSpPr>
        <p:spPr bwMode="auto">
          <a:xfrm>
            <a:off x="11187301" y="216313"/>
            <a:ext cx="412516" cy="413736"/>
          </a:xfrm>
          <a:custGeom>
            <a:avLst/>
            <a:gdLst>
              <a:gd name="T0" fmla="*/ 89 w 186"/>
              <a:gd name="T1" fmla="*/ 68 h 186"/>
              <a:gd name="T2" fmla="*/ 88 w 186"/>
              <a:gd name="T3" fmla="*/ 51 h 186"/>
              <a:gd name="T4" fmla="*/ 80 w 186"/>
              <a:gd name="T5" fmla="*/ 48 h 186"/>
              <a:gd name="T6" fmla="*/ 69 w 186"/>
              <a:gd name="T7" fmla="*/ 39 h 186"/>
              <a:gd name="T8" fmla="*/ 44 w 186"/>
              <a:gd name="T9" fmla="*/ 35 h 186"/>
              <a:gd name="T10" fmla="*/ 32 w 186"/>
              <a:gd name="T11" fmla="*/ 84 h 186"/>
              <a:gd name="T12" fmla="*/ 59 w 186"/>
              <a:gd name="T13" fmla="*/ 99 h 186"/>
              <a:gd name="T14" fmla="*/ 65 w 186"/>
              <a:gd name="T15" fmla="*/ 87 h 186"/>
              <a:gd name="T16" fmla="*/ 103 w 186"/>
              <a:gd name="T17" fmla="*/ 111 h 186"/>
              <a:gd name="T18" fmla="*/ 68 w 186"/>
              <a:gd name="T19" fmla="*/ 119 h 186"/>
              <a:gd name="T20" fmla="*/ 83 w 186"/>
              <a:gd name="T21" fmla="*/ 157 h 186"/>
              <a:gd name="T22" fmla="*/ 103 w 186"/>
              <a:gd name="T23" fmla="*/ 132 h 186"/>
              <a:gd name="T24" fmla="*/ 93 w 186"/>
              <a:gd name="T25" fmla="*/ 0 h 186"/>
              <a:gd name="T26" fmla="*/ 93 w 186"/>
              <a:gd name="T27" fmla="*/ 186 h 186"/>
              <a:gd name="T28" fmla="*/ 93 w 186"/>
              <a:gd name="T29" fmla="*/ 0 h 186"/>
              <a:gd name="T30" fmla="*/ 8 w 186"/>
              <a:gd name="T31" fmla="*/ 93 h 186"/>
              <a:gd name="T32" fmla="*/ 177 w 186"/>
              <a:gd name="T33" fmla="*/ 93 h 186"/>
              <a:gd name="T34" fmla="*/ 168 w 186"/>
              <a:gd name="T35" fmla="*/ 86 h 186"/>
              <a:gd name="T36" fmla="*/ 167 w 186"/>
              <a:gd name="T37" fmla="*/ 79 h 186"/>
              <a:gd name="T38" fmla="*/ 166 w 186"/>
              <a:gd name="T39" fmla="*/ 72 h 186"/>
              <a:gd name="T40" fmla="*/ 163 w 186"/>
              <a:gd name="T41" fmla="*/ 64 h 186"/>
              <a:gd name="T42" fmla="*/ 160 w 186"/>
              <a:gd name="T43" fmla="*/ 58 h 186"/>
              <a:gd name="T44" fmla="*/ 157 w 186"/>
              <a:gd name="T45" fmla="*/ 53 h 186"/>
              <a:gd name="T46" fmla="*/ 154 w 186"/>
              <a:gd name="T47" fmla="*/ 48 h 186"/>
              <a:gd name="T48" fmla="*/ 143 w 186"/>
              <a:gd name="T49" fmla="*/ 36 h 186"/>
              <a:gd name="T50" fmla="*/ 139 w 186"/>
              <a:gd name="T51" fmla="*/ 33 h 186"/>
              <a:gd name="T52" fmla="*/ 112 w 186"/>
              <a:gd name="T53" fmla="*/ 31 h 186"/>
              <a:gd name="T54" fmla="*/ 116 w 186"/>
              <a:gd name="T55" fmla="*/ 50 h 186"/>
              <a:gd name="T56" fmla="*/ 139 w 186"/>
              <a:gd name="T57" fmla="*/ 59 h 186"/>
              <a:gd name="T58" fmla="*/ 151 w 186"/>
              <a:gd name="T59" fmla="*/ 105 h 186"/>
              <a:gd name="T60" fmla="*/ 167 w 186"/>
              <a:gd name="T61" fmla="*/ 109 h 186"/>
              <a:gd name="T62" fmla="*/ 168 w 186"/>
              <a:gd name="T63" fmla="*/ 102 h 186"/>
              <a:gd name="T64" fmla="*/ 169 w 186"/>
              <a:gd name="T65" fmla="*/ 93 h 186"/>
              <a:gd name="T66" fmla="*/ 140 w 186"/>
              <a:gd name="T67" fmla="*/ 111 h 186"/>
              <a:gd name="T68" fmla="*/ 148 w 186"/>
              <a:gd name="T69" fmla="*/ 11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6" h="186">
                <a:moveTo>
                  <a:pt x="72" y="84"/>
                </a:moveTo>
                <a:cubicBezTo>
                  <a:pt x="73" y="78"/>
                  <a:pt x="82" y="71"/>
                  <a:pt x="89" y="68"/>
                </a:cubicBezTo>
                <a:cubicBezTo>
                  <a:pt x="96" y="66"/>
                  <a:pt x="102" y="64"/>
                  <a:pt x="101" y="59"/>
                </a:cubicBezTo>
                <a:cubicBezTo>
                  <a:pt x="100" y="54"/>
                  <a:pt x="98" y="51"/>
                  <a:pt x="88" y="51"/>
                </a:cubicBezTo>
                <a:cubicBezTo>
                  <a:pt x="78" y="51"/>
                  <a:pt x="82" y="64"/>
                  <a:pt x="74" y="56"/>
                </a:cubicBezTo>
                <a:cubicBezTo>
                  <a:pt x="65" y="48"/>
                  <a:pt x="76" y="50"/>
                  <a:pt x="80" y="48"/>
                </a:cubicBezTo>
                <a:cubicBezTo>
                  <a:pt x="84" y="47"/>
                  <a:pt x="88" y="39"/>
                  <a:pt x="81" y="38"/>
                </a:cubicBezTo>
                <a:cubicBezTo>
                  <a:pt x="73" y="38"/>
                  <a:pt x="75" y="42"/>
                  <a:pt x="69" y="39"/>
                </a:cubicBezTo>
                <a:cubicBezTo>
                  <a:pt x="63" y="37"/>
                  <a:pt x="61" y="47"/>
                  <a:pt x="57" y="45"/>
                </a:cubicBezTo>
                <a:cubicBezTo>
                  <a:pt x="55" y="45"/>
                  <a:pt x="48" y="40"/>
                  <a:pt x="44" y="35"/>
                </a:cubicBezTo>
                <a:cubicBezTo>
                  <a:pt x="35" y="42"/>
                  <a:pt x="28" y="52"/>
                  <a:pt x="23" y="62"/>
                </a:cubicBezTo>
                <a:cubicBezTo>
                  <a:pt x="25" y="76"/>
                  <a:pt x="32" y="84"/>
                  <a:pt x="32" y="84"/>
                </a:cubicBezTo>
                <a:cubicBezTo>
                  <a:pt x="32" y="84"/>
                  <a:pt x="36" y="93"/>
                  <a:pt x="60" y="104"/>
                </a:cubicBezTo>
                <a:cubicBezTo>
                  <a:pt x="60" y="104"/>
                  <a:pt x="65" y="105"/>
                  <a:pt x="59" y="99"/>
                </a:cubicBezTo>
                <a:cubicBezTo>
                  <a:pt x="54" y="94"/>
                  <a:pt x="48" y="87"/>
                  <a:pt x="55" y="84"/>
                </a:cubicBezTo>
                <a:cubicBezTo>
                  <a:pt x="61" y="81"/>
                  <a:pt x="63" y="81"/>
                  <a:pt x="65" y="87"/>
                </a:cubicBezTo>
                <a:cubicBezTo>
                  <a:pt x="66" y="93"/>
                  <a:pt x="72" y="90"/>
                  <a:pt x="72" y="84"/>
                </a:cubicBezTo>
                <a:close/>
                <a:moveTo>
                  <a:pt x="103" y="111"/>
                </a:moveTo>
                <a:cubicBezTo>
                  <a:pt x="94" y="104"/>
                  <a:pt x="95" y="100"/>
                  <a:pt x="84" y="100"/>
                </a:cubicBezTo>
                <a:cubicBezTo>
                  <a:pt x="73" y="100"/>
                  <a:pt x="66" y="103"/>
                  <a:pt x="68" y="119"/>
                </a:cubicBezTo>
                <a:cubicBezTo>
                  <a:pt x="71" y="135"/>
                  <a:pt x="80" y="127"/>
                  <a:pt x="79" y="140"/>
                </a:cubicBezTo>
                <a:cubicBezTo>
                  <a:pt x="78" y="152"/>
                  <a:pt x="81" y="154"/>
                  <a:pt x="83" y="157"/>
                </a:cubicBezTo>
                <a:cubicBezTo>
                  <a:pt x="85" y="160"/>
                  <a:pt x="90" y="169"/>
                  <a:pt x="92" y="157"/>
                </a:cubicBezTo>
                <a:cubicBezTo>
                  <a:pt x="95" y="145"/>
                  <a:pt x="99" y="138"/>
                  <a:pt x="103" y="132"/>
                </a:cubicBezTo>
                <a:cubicBezTo>
                  <a:pt x="108" y="127"/>
                  <a:pt x="112" y="119"/>
                  <a:pt x="103" y="111"/>
                </a:cubicBezTo>
                <a:close/>
                <a:moveTo>
                  <a:pt x="93" y="0"/>
                </a:moveTo>
                <a:cubicBezTo>
                  <a:pt x="41" y="0"/>
                  <a:pt x="0" y="42"/>
                  <a:pt x="0" y="93"/>
                </a:cubicBezTo>
                <a:cubicBezTo>
                  <a:pt x="0" y="144"/>
                  <a:pt x="41" y="186"/>
                  <a:pt x="93" y="186"/>
                </a:cubicBezTo>
                <a:cubicBezTo>
                  <a:pt x="144" y="186"/>
                  <a:pt x="186" y="144"/>
                  <a:pt x="186" y="93"/>
                </a:cubicBezTo>
                <a:cubicBezTo>
                  <a:pt x="186" y="42"/>
                  <a:pt x="144" y="0"/>
                  <a:pt x="93" y="0"/>
                </a:cubicBezTo>
                <a:close/>
                <a:moveTo>
                  <a:pt x="93" y="177"/>
                </a:moveTo>
                <a:cubicBezTo>
                  <a:pt x="46" y="177"/>
                  <a:pt x="8" y="140"/>
                  <a:pt x="8" y="93"/>
                </a:cubicBezTo>
                <a:cubicBezTo>
                  <a:pt x="8" y="46"/>
                  <a:pt x="46" y="9"/>
                  <a:pt x="93" y="9"/>
                </a:cubicBezTo>
                <a:cubicBezTo>
                  <a:pt x="139" y="9"/>
                  <a:pt x="177" y="46"/>
                  <a:pt x="177" y="93"/>
                </a:cubicBezTo>
                <a:cubicBezTo>
                  <a:pt x="177" y="140"/>
                  <a:pt x="139" y="177"/>
                  <a:pt x="93" y="177"/>
                </a:cubicBezTo>
                <a:close/>
                <a:moveTo>
                  <a:pt x="168" y="86"/>
                </a:moveTo>
                <a:cubicBezTo>
                  <a:pt x="168" y="85"/>
                  <a:pt x="168" y="84"/>
                  <a:pt x="168" y="84"/>
                </a:cubicBezTo>
                <a:cubicBezTo>
                  <a:pt x="168" y="82"/>
                  <a:pt x="168" y="81"/>
                  <a:pt x="167" y="79"/>
                </a:cubicBezTo>
                <a:cubicBezTo>
                  <a:pt x="167" y="78"/>
                  <a:pt x="167" y="77"/>
                  <a:pt x="167" y="77"/>
                </a:cubicBezTo>
                <a:cubicBezTo>
                  <a:pt x="167" y="75"/>
                  <a:pt x="166" y="73"/>
                  <a:pt x="166" y="72"/>
                </a:cubicBezTo>
                <a:cubicBezTo>
                  <a:pt x="165" y="71"/>
                  <a:pt x="165" y="71"/>
                  <a:pt x="165" y="70"/>
                </a:cubicBezTo>
                <a:cubicBezTo>
                  <a:pt x="164" y="68"/>
                  <a:pt x="164" y="66"/>
                  <a:pt x="163" y="64"/>
                </a:cubicBezTo>
                <a:cubicBezTo>
                  <a:pt x="163" y="63"/>
                  <a:pt x="162" y="62"/>
                  <a:pt x="162" y="61"/>
                </a:cubicBezTo>
                <a:cubicBezTo>
                  <a:pt x="161" y="60"/>
                  <a:pt x="161" y="59"/>
                  <a:pt x="160" y="58"/>
                </a:cubicBezTo>
                <a:cubicBezTo>
                  <a:pt x="160" y="57"/>
                  <a:pt x="159" y="56"/>
                  <a:pt x="158" y="55"/>
                </a:cubicBezTo>
                <a:cubicBezTo>
                  <a:pt x="158" y="54"/>
                  <a:pt x="157" y="53"/>
                  <a:pt x="157" y="53"/>
                </a:cubicBezTo>
                <a:cubicBezTo>
                  <a:pt x="156" y="51"/>
                  <a:pt x="156" y="50"/>
                  <a:pt x="155" y="49"/>
                </a:cubicBezTo>
                <a:cubicBezTo>
                  <a:pt x="154" y="49"/>
                  <a:pt x="154" y="48"/>
                  <a:pt x="154" y="48"/>
                </a:cubicBezTo>
                <a:cubicBezTo>
                  <a:pt x="151" y="44"/>
                  <a:pt x="147" y="40"/>
                  <a:pt x="144" y="37"/>
                </a:cubicBezTo>
                <a:cubicBezTo>
                  <a:pt x="143" y="37"/>
                  <a:pt x="143" y="36"/>
                  <a:pt x="143" y="36"/>
                </a:cubicBezTo>
                <a:cubicBezTo>
                  <a:pt x="142" y="35"/>
                  <a:pt x="140" y="34"/>
                  <a:pt x="139" y="33"/>
                </a:cubicBezTo>
                <a:cubicBezTo>
                  <a:pt x="139" y="33"/>
                  <a:pt x="139" y="33"/>
                  <a:pt x="139" y="33"/>
                </a:cubicBezTo>
                <a:cubicBezTo>
                  <a:pt x="133" y="28"/>
                  <a:pt x="126" y="24"/>
                  <a:pt x="119" y="22"/>
                </a:cubicBezTo>
                <a:cubicBezTo>
                  <a:pt x="117" y="25"/>
                  <a:pt x="115" y="30"/>
                  <a:pt x="112" y="31"/>
                </a:cubicBezTo>
                <a:cubicBezTo>
                  <a:pt x="108" y="33"/>
                  <a:pt x="109" y="42"/>
                  <a:pt x="116" y="41"/>
                </a:cubicBezTo>
                <a:cubicBezTo>
                  <a:pt x="116" y="41"/>
                  <a:pt x="114" y="43"/>
                  <a:pt x="116" y="50"/>
                </a:cubicBezTo>
                <a:cubicBezTo>
                  <a:pt x="118" y="58"/>
                  <a:pt x="121" y="60"/>
                  <a:pt x="132" y="56"/>
                </a:cubicBezTo>
                <a:cubicBezTo>
                  <a:pt x="136" y="54"/>
                  <a:pt x="140" y="55"/>
                  <a:pt x="139" y="59"/>
                </a:cubicBezTo>
                <a:cubicBezTo>
                  <a:pt x="138" y="69"/>
                  <a:pt x="131" y="69"/>
                  <a:pt x="136" y="84"/>
                </a:cubicBezTo>
                <a:cubicBezTo>
                  <a:pt x="140" y="94"/>
                  <a:pt x="148" y="97"/>
                  <a:pt x="151" y="105"/>
                </a:cubicBezTo>
                <a:cubicBezTo>
                  <a:pt x="153" y="109"/>
                  <a:pt x="160" y="113"/>
                  <a:pt x="165" y="115"/>
                </a:cubicBezTo>
                <a:cubicBezTo>
                  <a:pt x="166" y="113"/>
                  <a:pt x="166" y="111"/>
                  <a:pt x="167" y="109"/>
                </a:cubicBezTo>
                <a:cubicBezTo>
                  <a:pt x="167" y="108"/>
                  <a:pt x="167" y="108"/>
                  <a:pt x="167" y="107"/>
                </a:cubicBezTo>
                <a:cubicBezTo>
                  <a:pt x="168" y="105"/>
                  <a:pt x="168" y="104"/>
                  <a:pt x="168" y="102"/>
                </a:cubicBezTo>
                <a:cubicBezTo>
                  <a:pt x="168" y="101"/>
                  <a:pt x="168" y="101"/>
                  <a:pt x="168" y="100"/>
                </a:cubicBezTo>
                <a:cubicBezTo>
                  <a:pt x="169" y="98"/>
                  <a:pt x="169" y="95"/>
                  <a:pt x="169" y="93"/>
                </a:cubicBezTo>
                <a:cubicBezTo>
                  <a:pt x="169" y="91"/>
                  <a:pt x="169" y="88"/>
                  <a:pt x="168" y="86"/>
                </a:cubicBezTo>
                <a:close/>
                <a:moveTo>
                  <a:pt x="140" y="111"/>
                </a:moveTo>
                <a:cubicBezTo>
                  <a:pt x="137" y="113"/>
                  <a:pt x="137" y="117"/>
                  <a:pt x="139" y="119"/>
                </a:cubicBezTo>
                <a:cubicBezTo>
                  <a:pt x="142" y="121"/>
                  <a:pt x="147" y="124"/>
                  <a:pt x="148" y="119"/>
                </a:cubicBezTo>
                <a:cubicBezTo>
                  <a:pt x="150" y="114"/>
                  <a:pt x="143" y="109"/>
                  <a:pt x="140" y="111"/>
                </a:cubicBezTo>
                <a:close/>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8" name="Título 1">
            <a:extLst>
              <a:ext uri="{FF2B5EF4-FFF2-40B4-BE49-F238E27FC236}">
                <a16:creationId xmlns:a16="http://schemas.microsoft.com/office/drawing/2014/main" id="{AA707E02-DF70-4F1E-B50A-58611AA56AFC}"/>
              </a:ext>
            </a:extLst>
          </p:cNvPr>
          <p:cNvSpPr>
            <a:spLocks noGrp="1"/>
          </p:cNvSpPr>
          <p:nvPr>
            <p:ph type="title"/>
          </p:nvPr>
        </p:nvSpPr>
        <p:spPr>
          <a:xfrm>
            <a:off x="535577" y="181991"/>
            <a:ext cx="11655840" cy="572464"/>
          </a:xfrm>
          <a:noFill/>
        </p:spPr>
        <p:txBody>
          <a:bodyPr wrap="square" lIns="182880" tIns="146304" rIns="182880" bIns="146304" rtlCol="0">
            <a:spAutoFit/>
          </a:bodyPr>
          <a:lstStyle>
            <a:lvl1pPr>
              <a:defRPr lang="es-ES" sz="2000" dirty="0">
                <a:gradFill>
                  <a:gsLst>
                    <a:gs pos="2917">
                      <a:schemeClr val="tx1"/>
                    </a:gs>
                    <a:gs pos="30000">
                      <a:schemeClr val="tx1"/>
                    </a:gs>
                  </a:gsLst>
                  <a:lin ang="5400000" scaled="0"/>
                </a:gradFill>
                <a:latin typeface="+mn-lt"/>
                <a:cs typeface="+mn-cs"/>
              </a:defRPr>
            </a:lvl1pPr>
          </a:lstStyle>
          <a:p>
            <a:pPr marL="0" lvl="0" defTabSz="914400">
              <a:spcAft>
                <a:spcPts val="600"/>
              </a:spcAft>
            </a:pPr>
            <a:r>
              <a:rPr lang="es-ES"/>
              <a:t>Haga clic para modificar el estilo de título del patrón</a:t>
            </a:r>
          </a:p>
        </p:txBody>
      </p:sp>
      <p:pic>
        <p:nvPicPr>
          <p:cNvPr id="11" name="Imagen 10">
            <a:extLst>
              <a:ext uri="{FF2B5EF4-FFF2-40B4-BE49-F238E27FC236}">
                <a16:creationId xmlns:a16="http://schemas.microsoft.com/office/drawing/2014/main" id="{25CD9ABD-A9EF-4A11-AF72-C931ECCFAC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84534"/>
            <a:ext cx="1029661" cy="378401"/>
          </a:xfrm>
          <a:prstGeom prst="rect">
            <a:avLst/>
          </a:prstGeom>
        </p:spPr>
      </p:pic>
    </p:spTree>
    <p:extLst>
      <p:ext uri="{BB962C8B-B14F-4D97-AF65-F5344CB8AC3E}">
        <p14:creationId xmlns:p14="http://schemas.microsoft.com/office/powerpoint/2010/main" val="24283407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arátula">
    <p:spTree>
      <p:nvGrpSpPr>
        <p:cNvPr id="1" name=""/>
        <p:cNvGrpSpPr/>
        <p:nvPr/>
      </p:nvGrpSpPr>
      <p:grpSpPr>
        <a:xfrm>
          <a:off x="0" y="0"/>
          <a:ext cx="0" cy="0"/>
          <a:chOff x="0" y="0"/>
          <a:chExt cx="0" cy="0"/>
        </a:xfrm>
      </p:grpSpPr>
      <p:pic>
        <p:nvPicPr>
          <p:cNvPr id="7"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5643" t="10124" b="9239"/>
          <a:stretch/>
        </p:blipFill>
        <p:spPr>
          <a:xfrm>
            <a:off x="1411" y="-84983"/>
            <a:ext cx="12189180" cy="6942984"/>
          </a:xfrm>
          <a:prstGeom prst="rect">
            <a:avLst/>
          </a:prstGeom>
          <a:solidFill>
            <a:schemeClr val="tx1">
              <a:lumMod val="85000"/>
              <a:lumOff val="15000"/>
              <a:alpha val="0"/>
            </a:schemeClr>
          </a:solidFill>
        </p:spPr>
      </p:pic>
      <p:sp>
        <p:nvSpPr>
          <p:cNvPr id="8" name="Rectangle 2"/>
          <p:cNvSpPr/>
          <p:nvPr userDrawn="1"/>
        </p:nvSpPr>
        <p:spPr>
          <a:xfrm rot="20242490">
            <a:off x="10058311" y="4637830"/>
            <a:ext cx="1311918" cy="143546"/>
          </a:xfrm>
          <a:prstGeom prst="rect">
            <a:avLst/>
          </a:prstGeom>
          <a:solidFill>
            <a:schemeClr val="tx1">
              <a:lumMod val="75000"/>
              <a:lumOff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dirty="0"/>
          </a:p>
        </p:txBody>
      </p:sp>
      <p:sp>
        <p:nvSpPr>
          <p:cNvPr id="9" name="Rectangle 5"/>
          <p:cNvSpPr/>
          <p:nvPr userDrawn="1"/>
        </p:nvSpPr>
        <p:spPr>
          <a:xfrm>
            <a:off x="2567966" y="1917181"/>
            <a:ext cx="7056069" cy="2951646"/>
          </a:xfrm>
          <a:prstGeom prst="rect">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0" name="9 Imagen"/>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34970" y="2853069"/>
            <a:ext cx="4888099" cy="1223855"/>
          </a:xfrm>
          <a:prstGeom prst="rect">
            <a:avLst/>
          </a:prstGeom>
        </p:spPr>
      </p:pic>
    </p:spTree>
    <p:extLst>
      <p:ext uri="{BB962C8B-B14F-4D97-AF65-F5344CB8AC3E}">
        <p14:creationId xmlns:p14="http://schemas.microsoft.com/office/powerpoint/2010/main" val="20689782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 Algeiba">
    <p:spTree>
      <p:nvGrpSpPr>
        <p:cNvPr id="1" name=""/>
        <p:cNvGrpSpPr/>
        <p:nvPr/>
      </p:nvGrpSpPr>
      <p:grpSpPr>
        <a:xfrm>
          <a:off x="0" y="0"/>
          <a:ext cx="0" cy="0"/>
          <a:chOff x="0" y="0"/>
          <a:chExt cx="0" cy="0"/>
        </a:xfrm>
      </p:grpSpPr>
      <p:sp>
        <p:nvSpPr>
          <p:cNvPr id="9" name="8 Rectángulo"/>
          <p:cNvSpPr/>
          <p:nvPr userDrawn="1"/>
        </p:nvSpPr>
        <p:spPr>
          <a:xfrm>
            <a:off x="-1" y="405457"/>
            <a:ext cx="12192000" cy="646331"/>
          </a:xfrm>
          <a:prstGeom prst="rect">
            <a:avLst/>
          </a:prstGeom>
        </p:spPr>
        <p:txBody>
          <a:bodyPr wrap="square">
            <a:spAutoFit/>
          </a:bodyPr>
          <a:lstStyle/>
          <a:p>
            <a:pPr algn="ctr"/>
            <a:r>
              <a:rPr lang="es-ES" sz="3600" dirty="0">
                <a:solidFill>
                  <a:srgbClr val="E6472A"/>
                </a:solidFill>
                <a:latin typeface="Museo 300" panose="02000000000000000000" pitchFamily="50" charset="0"/>
              </a:rPr>
              <a:t>Algeiba IT</a:t>
            </a:r>
          </a:p>
        </p:txBody>
      </p:sp>
      <p:pic>
        <p:nvPicPr>
          <p:cNvPr id="10" name="9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18618" y="333450"/>
            <a:ext cx="554762" cy="48764"/>
          </a:xfrm>
          <a:prstGeom prst="rect">
            <a:avLst/>
          </a:prstGeom>
        </p:spPr>
      </p:pic>
      <p:sp>
        <p:nvSpPr>
          <p:cNvPr id="12" name="10 Rectángulo">
            <a:extLst>
              <a:ext uri="{FF2B5EF4-FFF2-40B4-BE49-F238E27FC236}">
                <a16:creationId xmlns:a16="http://schemas.microsoft.com/office/drawing/2014/main" id="{2BDF7307-104E-4640-853B-2FFEC5E0C91D}"/>
              </a:ext>
            </a:extLst>
          </p:cNvPr>
          <p:cNvSpPr/>
          <p:nvPr userDrawn="1"/>
        </p:nvSpPr>
        <p:spPr>
          <a:xfrm>
            <a:off x="609600" y="1221334"/>
            <a:ext cx="10972800" cy="3657600"/>
          </a:xfrm>
          <a:prstGeom prst="rect">
            <a:avLst/>
          </a:prstGeom>
        </p:spPr>
        <p:txBody>
          <a:bodyPr wrap="square" anchor="ctr">
            <a:spAutoFit/>
          </a:bodyPr>
          <a:lstStyle/>
          <a:p>
            <a:pPr algn="ctr"/>
            <a:r>
              <a:rPr lang="es-AR" sz="2400" baseline="0">
                <a:solidFill>
                  <a:srgbClr val="757477"/>
                </a:solidFill>
                <a:latin typeface="Museo 300" panose="02000000000000000000" pitchFamily="50" charset="0"/>
              </a:rPr>
              <a:t>Somos una empresa con más de 10 años de experiencia que nace en Argentina para desarrollar los mejores proyectos de IT en distintas partes del mundo.</a:t>
            </a:r>
          </a:p>
          <a:p>
            <a:pPr algn="ctr"/>
            <a:endParaRPr lang="es-AR" sz="2400" baseline="0">
              <a:solidFill>
                <a:srgbClr val="757477"/>
              </a:solidFill>
              <a:latin typeface="Museo 300" panose="02000000000000000000" pitchFamily="50" charset="0"/>
            </a:endParaRPr>
          </a:p>
          <a:p>
            <a:pPr algn="ctr"/>
            <a:r>
              <a:rPr lang="es-AR" sz="2400" baseline="0">
                <a:solidFill>
                  <a:srgbClr val="757477"/>
                </a:solidFill>
                <a:latin typeface="Museo 300" panose="02000000000000000000" pitchFamily="50" charset="0"/>
              </a:rPr>
              <a:t>Desde entonces crecimos enfocados en la especialización y mejora continua de nuestros servicios.</a:t>
            </a:r>
          </a:p>
          <a:p>
            <a:pPr algn="ctr"/>
            <a:endParaRPr lang="es-AR" sz="2400" baseline="0">
              <a:solidFill>
                <a:srgbClr val="757477"/>
              </a:solidFill>
              <a:latin typeface="Museo 300" panose="02000000000000000000" pitchFamily="50" charset="0"/>
            </a:endParaRPr>
          </a:p>
          <a:p>
            <a:pPr algn="ctr"/>
            <a:r>
              <a:rPr lang="es-AR" sz="2400" baseline="0">
                <a:solidFill>
                  <a:srgbClr val="757477"/>
                </a:solidFill>
                <a:latin typeface="Museo 300" panose="02000000000000000000" pitchFamily="50" charset="0"/>
              </a:rPr>
              <a:t>Los clientes nos eligen por nuestra metodología de trabajo, el compromiso y la calidad que nos caracteriza</a:t>
            </a:r>
            <a:r>
              <a:rPr lang="es-AR" sz="2000" baseline="0">
                <a:solidFill>
                  <a:srgbClr val="757477"/>
                </a:solidFill>
                <a:latin typeface="Museo 300" panose="02000000000000000000" pitchFamily="50" charset="0"/>
              </a:rPr>
              <a:t>.</a:t>
            </a:r>
          </a:p>
        </p:txBody>
      </p:sp>
      <p:grpSp>
        <p:nvGrpSpPr>
          <p:cNvPr id="2" name="Group 1">
            <a:extLst>
              <a:ext uri="{FF2B5EF4-FFF2-40B4-BE49-F238E27FC236}">
                <a16:creationId xmlns:a16="http://schemas.microsoft.com/office/drawing/2014/main" id="{CA3226FE-B616-5548-8601-E132D59FB997}"/>
              </a:ext>
            </a:extLst>
          </p:cNvPr>
          <p:cNvGrpSpPr/>
          <p:nvPr userDrawn="1"/>
        </p:nvGrpSpPr>
        <p:grpSpPr>
          <a:xfrm>
            <a:off x="1430370" y="5048480"/>
            <a:ext cx="9331258" cy="793282"/>
            <a:chOff x="307544" y="5294032"/>
            <a:chExt cx="9331258" cy="793282"/>
          </a:xfrm>
        </p:grpSpPr>
        <p:pic>
          <p:nvPicPr>
            <p:cNvPr id="14" name="Picture 12">
              <a:extLst>
                <a:ext uri="{FF2B5EF4-FFF2-40B4-BE49-F238E27FC236}">
                  <a16:creationId xmlns:a16="http://schemas.microsoft.com/office/drawing/2014/main" id="{87F237A4-7FB5-47E5-B3F7-511B288C3E29}"/>
                </a:ext>
              </a:extLst>
            </p:cNvPr>
            <p:cNvPicPr>
              <a:picLocks noChangeAspect="1"/>
            </p:cNvPicPr>
            <p:nvPr userDrawn="1"/>
          </p:nvPicPr>
          <p:blipFill>
            <a:blip r:embed="rId3"/>
            <a:stretch>
              <a:fillRect/>
            </a:stretch>
          </p:blipFill>
          <p:spPr>
            <a:xfrm>
              <a:off x="2986705" y="5393939"/>
              <a:ext cx="2096627" cy="593469"/>
            </a:xfrm>
            <a:prstGeom prst="rect">
              <a:avLst/>
            </a:prstGeom>
          </p:spPr>
        </p:pic>
        <p:pic>
          <p:nvPicPr>
            <p:cNvPr id="15" name="Picture 15">
              <a:extLst>
                <a:ext uri="{FF2B5EF4-FFF2-40B4-BE49-F238E27FC236}">
                  <a16:creationId xmlns:a16="http://schemas.microsoft.com/office/drawing/2014/main" id="{FD977F03-01CD-4875-8056-3BC3BDD6B678}"/>
                </a:ext>
              </a:extLst>
            </p:cNvPr>
            <p:cNvPicPr>
              <a:picLocks noChangeAspect="1"/>
            </p:cNvPicPr>
            <p:nvPr userDrawn="1"/>
          </p:nvPicPr>
          <p:blipFill>
            <a:blip r:embed="rId4"/>
            <a:stretch>
              <a:fillRect/>
            </a:stretch>
          </p:blipFill>
          <p:spPr>
            <a:xfrm>
              <a:off x="5551680" y="5294032"/>
              <a:ext cx="1381288" cy="793282"/>
            </a:xfrm>
            <a:prstGeom prst="rect">
              <a:avLst/>
            </a:prstGeom>
          </p:spPr>
        </p:pic>
        <p:pic>
          <p:nvPicPr>
            <p:cNvPr id="19" name="Picture 16">
              <a:extLst>
                <a:ext uri="{FF2B5EF4-FFF2-40B4-BE49-F238E27FC236}">
                  <a16:creationId xmlns:a16="http://schemas.microsoft.com/office/drawing/2014/main" id="{55BA58C8-7CF2-4632-A5AA-4CECD2A4A726}"/>
                </a:ext>
              </a:extLst>
            </p:cNvPr>
            <p:cNvPicPr>
              <a:picLocks noChangeAspect="1"/>
            </p:cNvPicPr>
            <p:nvPr userDrawn="1"/>
          </p:nvPicPr>
          <p:blipFill>
            <a:blip r:embed="rId5"/>
            <a:stretch>
              <a:fillRect/>
            </a:stretch>
          </p:blipFill>
          <p:spPr>
            <a:xfrm>
              <a:off x="7401316" y="5299659"/>
              <a:ext cx="2237486" cy="782028"/>
            </a:xfrm>
            <a:prstGeom prst="rect">
              <a:avLst/>
            </a:prstGeom>
          </p:spPr>
        </p:pic>
        <p:pic>
          <p:nvPicPr>
            <p:cNvPr id="20" name="Picture 17">
              <a:extLst>
                <a:ext uri="{FF2B5EF4-FFF2-40B4-BE49-F238E27FC236}">
                  <a16:creationId xmlns:a16="http://schemas.microsoft.com/office/drawing/2014/main" id="{3F5DF437-9EED-44F7-9FC0-678F88F4E27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07544" y="5310966"/>
              <a:ext cx="2210813" cy="759415"/>
            </a:xfrm>
            <a:prstGeom prst="rect">
              <a:avLst/>
            </a:prstGeom>
          </p:spPr>
        </p:pic>
      </p:grpSp>
    </p:spTree>
    <p:extLst>
      <p:ext uri="{BB962C8B-B14F-4D97-AF65-F5344CB8AC3E}">
        <p14:creationId xmlns:p14="http://schemas.microsoft.com/office/powerpoint/2010/main" val="7163353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2 - Algeiba">
    <p:spTree>
      <p:nvGrpSpPr>
        <p:cNvPr id="1" name=""/>
        <p:cNvGrpSpPr/>
        <p:nvPr/>
      </p:nvGrpSpPr>
      <p:grpSpPr>
        <a:xfrm>
          <a:off x="0" y="0"/>
          <a:ext cx="0" cy="0"/>
          <a:chOff x="0" y="0"/>
          <a:chExt cx="0" cy="0"/>
        </a:xfrm>
      </p:grpSpPr>
      <p:sp>
        <p:nvSpPr>
          <p:cNvPr id="9" name="8 Rectángulo"/>
          <p:cNvSpPr/>
          <p:nvPr userDrawn="1"/>
        </p:nvSpPr>
        <p:spPr>
          <a:xfrm>
            <a:off x="-1" y="405457"/>
            <a:ext cx="12192000" cy="646331"/>
          </a:xfrm>
          <a:prstGeom prst="rect">
            <a:avLst/>
          </a:prstGeom>
        </p:spPr>
        <p:txBody>
          <a:bodyPr wrap="square">
            <a:spAutoFit/>
          </a:bodyPr>
          <a:lstStyle/>
          <a:p>
            <a:pPr lvl="0" algn="ctr"/>
            <a:r>
              <a:rPr lang="es-ES_tradnl" sz="3600" kern="1200" dirty="0">
                <a:solidFill>
                  <a:srgbClr val="E6472A"/>
                </a:solidFill>
                <a:latin typeface="Museo 300" panose="02000000000000000000" pitchFamily="50" charset="0"/>
                <a:ea typeface="+mn-ea"/>
                <a:cs typeface="+mn-cs"/>
              </a:rPr>
              <a:t>Misión &amp; Visión</a:t>
            </a:r>
            <a:endParaRPr lang="es-AR" sz="3600" kern="1200">
              <a:solidFill>
                <a:srgbClr val="E6472A"/>
              </a:solidFill>
              <a:latin typeface="Museo 300" panose="02000000000000000000" pitchFamily="50" charset="0"/>
              <a:ea typeface="+mn-ea"/>
              <a:cs typeface="+mn-cs"/>
            </a:endParaRPr>
          </a:p>
        </p:txBody>
      </p:sp>
      <p:pic>
        <p:nvPicPr>
          <p:cNvPr id="10" name="9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18618" y="333450"/>
            <a:ext cx="554762" cy="48764"/>
          </a:xfrm>
          <a:prstGeom prst="rect">
            <a:avLst/>
          </a:prstGeom>
        </p:spPr>
      </p:pic>
      <p:sp>
        <p:nvSpPr>
          <p:cNvPr id="11" name="10 Rectángulo"/>
          <p:cNvSpPr/>
          <p:nvPr userDrawn="1"/>
        </p:nvSpPr>
        <p:spPr>
          <a:xfrm>
            <a:off x="938988" y="1801390"/>
            <a:ext cx="4579581" cy="3787960"/>
          </a:xfrm>
          <a:prstGeom prst="rect">
            <a:avLst/>
          </a:prstGeom>
        </p:spPr>
        <p:txBody>
          <a:bodyPr wrap="square">
            <a:spAutoFit/>
          </a:bodyPr>
          <a:lstStyle/>
          <a:p>
            <a:pPr marL="0" indent="0" algn="just">
              <a:lnSpc>
                <a:spcPct val="150000"/>
              </a:lnSpc>
              <a:buNone/>
              <a:tabLst>
                <a:tab pos="3579813" algn="l"/>
              </a:tabLst>
            </a:pPr>
            <a:r>
              <a:rPr lang="es-AR" sz="1800">
                <a:solidFill>
                  <a:schemeClr val="tx1">
                    <a:lumMod val="65000"/>
                    <a:lumOff val="35000"/>
                  </a:schemeClr>
                </a:solidFill>
              </a:rPr>
              <a:t>Facilitar a nuestros clientes la adopción de nuevas tecnologías, mejorar la efectividad de la tecnología con la que cuentan, a través de la aplicación de las mejores prácticas y de una especialización profunda y sustentable de nuestras competencias; cuidando el desarrollo de nuestros colaboradores y los intereses de los accionistas.</a:t>
            </a:r>
          </a:p>
        </p:txBody>
      </p:sp>
      <p:sp>
        <p:nvSpPr>
          <p:cNvPr id="12" name="10 Rectángulo">
            <a:extLst>
              <a:ext uri="{FF2B5EF4-FFF2-40B4-BE49-F238E27FC236}">
                <a16:creationId xmlns:a16="http://schemas.microsoft.com/office/drawing/2014/main" id="{4C1FE9D8-BBFD-4232-9C8C-AF995C3A2013}"/>
              </a:ext>
            </a:extLst>
          </p:cNvPr>
          <p:cNvSpPr/>
          <p:nvPr userDrawn="1"/>
        </p:nvSpPr>
        <p:spPr>
          <a:xfrm>
            <a:off x="6373381" y="1801390"/>
            <a:ext cx="4579581" cy="4203458"/>
          </a:xfrm>
          <a:prstGeom prst="rect">
            <a:avLst/>
          </a:prstGeom>
        </p:spPr>
        <p:txBody>
          <a:bodyPr wrap="square">
            <a:spAutoFit/>
          </a:bodyPr>
          <a:lstStyle/>
          <a:p>
            <a:pPr marL="0" indent="0" algn="just">
              <a:lnSpc>
                <a:spcPct val="150000"/>
              </a:lnSpc>
              <a:buNone/>
              <a:tabLst>
                <a:tab pos="3579813" algn="l"/>
              </a:tabLst>
            </a:pPr>
            <a:r>
              <a:rPr lang="es-AR">
                <a:solidFill>
                  <a:schemeClr val="tx1">
                    <a:lumMod val="65000"/>
                    <a:lumOff val="35000"/>
                  </a:schemeClr>
                </a:solidFill>
              </a:rPr>
              <a:t>Ser líderes referentes de la región en asesoramiento e implementación de soluciones de IT de gran impacto e innovación en los negocios:</a:t>
            </a:r>
          </a:p>
          <a:p>
            <a:pPr algn="just">
              <a:lnSpc>
                <a:spcPct val="150000"/>
              </a:lnSpc>
              <a:tabLst>
                <a:tab pos="3579813" algn="l"/>
              </a:tabLst>
            </a:pPr>
            <a:r>
              <a:rPr lang="es-AR">
                <a:solidFill>
                  <a:schemeClr val="tx1">
                    <a:lumMod val="65000"/>
                    <a:lumOff val="35000"/>
                  </a:schemeClr>
                </a:solidFill>
              </a:rPr>
              <a:t>Superando las expectativas de nuestros clientes.</a:t>
            </a:r>
          </a:p>
          <a:p>
            <a:pPr algn="just">
              <a:lnSpc>
                <a:spcPct val="150000"/>
              </a:lnSpc>
              <a:tabLst>
                <a:tab pos="3579813" algn="l"/>
              </a:tabLst>
            </a:pPr>
            <a:r>
              <a:rPr lang="es-AR">
                <a:solidFill>
                  <a:schemeClr val="tx1">
                    <a:lumMod val="65000"/>
                    <a:lumOff val="35000"/>
                  </a:schemeClr>
                </a:solidFill>
              </a:rPr>
              <a:t>Incorporando estándares y prácticas de calidad internacional.</a:t>
            </a:r>
          </a:p>
          <a:p>
            <a:pPr algn="just">
              <a:lnSpc>
                <a:spcPct val="150000"/>
              </a:lnSpc>
              <a:tabLst>
                <a:tab pos="3579813" algn="l"/>
              </a:tabLst>
            </a:pPr>
            <a:r>
              <a:rPr lang="es-AR">
                <a:solidFill>
                  <a:schemeClr val="tx1">
                    <a:lumMod val="65000"/>
                    <a:lumOff val="35000"/>
                  </a:schemeClr>
                </a:solidFill>
              </a:rPr>
              <a:t>Promoviendo el desarrollo y compromiso de nuestro equipo.</a:t>
            </a:r>
          </a:p>
        </p:txBody>
      </p:sp>
      <p:sp>
        <p:nvSpPr>
          <p:cNvPr id="19" name="8 Rectángulo">
            <a:extLst>
              <a:ext uri="{FF2B5EF4-FFF2-40B4-BE49-F238E27FC236}">
                <a16:creationId xmlns:a16="http://schemas.microsoft.com/office/drawing/2014/main" id="{B5F4E404-6613-4038-99A5-84D758F3596C}"/>
              </a:ext>
            </a:extLst>
          </p:cNvPr>
          <p:cNvSpPr/>
          <p:nvPr userDrawn="1"/>
        </p:nvSpPr>
        <p:spPr>
          <a:xfrm>
            <a:off x="938988" y="1288428"/>
            <a:ext cx="4579581" cy="461665"/>
          </a:xfrm>
          <a:prstGeom prst="rect">
            <a:avLst/>
          </a:prstGeom>
        </p:spPr>
        <p:txBody>
          <a:bodyPr wrap="square">
            <a:spAutoFit/>
          </a:bodyPr>
          <a:lstStyle/>
          <a:p>
            <a:pPr lvl="0" algn="ctr"/>
            <a:r>
              <a:rPr lang="es-ES_tradnl" sz="2400" kern="1200" dirty="0">
                <a:solidFill>
                  <a:srgbClr val="E6472A"/>
                </a:solidFill>
                <a:latin typeface="Museo 300" panose="02000000000000000000" pitchFamily="50" charset="0"/>
                <a:ea typeface="+mn-ea"/>
                <a:cs typeface="+mn-cs"/>
              </a:rPr>
              <a:t>Misión</a:t>
            </a:r>
            <a:endParaRPr lang="es-AR" sz="2400" kern="1200">
              <a:solidFill>
                <a:srgbClr val="E6472A"/>
              </a:solidFill>
              <a:latin typeface="Museo 300" panose="02000000000000000000" pitchFamily="50" charset="0"/>
              <a:ea typeface="+mn-ea"/>
              <a:cs typeface="+mn-cs"/>
            </a:endParaRPr>
          </a:p>
        </p:txBody>
      </p:sp>
      <p:sp>
        <p:nvSpPr>
          <p:cNvPr id="20" name="8 Rectángulo">
            <a:extLst>
              <a:ext uri="{FF2B5EF4-FFF2-40B4-BE49-F238E27FC236}">
                <a16:creationId xmlns:a16="http://schemas.microsoft.com/office/drawing/2014/main" id="{7FFC626D-2E0E-4C59-AD22-9E327A406775}"/>
              </a:ext>
            </a:extLst>
          </p:cNvPr>
          <p:cNvSpPr/>
          <p:nvPr userDrawn="1"/>
        </p:nvSpPr>
        <p:spPr>
          <a:xfrm>
            <a:off x="6373380" y="1288428"/>
            <a:ext cx="4579581" cy="461665"/>
          </a:xfrm>
          <a:prstGeom prst="rect">
            <a:avLst/>
          </a:prstGeom>
        </p:spPr>
        <p:txBody>
          <a:bodyPr wrap="square">
            <a:spAutoFit/>
          </a:bodyPr>
          <a:lstStyle/>
          <a:p>
            <a:pPr lvl="0" algn="ctr"/>
            <a:r>
              <a:rPr lang="es-ES_tradnl" sz="2400" kern="1200" dirty="0">
                <a:solidFill>
                  <a:srgbClr val="E6472A"/>
                </a:solidFill>
                <a:latin typeface="Museo 300" panose="02000000000000000000" pitchFamily="50" charset="0"/>
                <a:ea typeface="+mn-ea"/>
                <a:cs typeface="+mn-cs"/>
              </a:rPr>
              <a:t>Visión</a:t>
            </a:r>
            <a:endParaRPr lang="es-AR" sz="2400" kern="1200">
              <a:solidFill>
                <a:srgbClr val="E6472A"/>
              </a:solidFill>
              <a:latin typeface="Museo 300" panose="02000000000000000000" pitchFamily="50" charset="0"/>
              <a:ea typeface="+mn-ea"/>
              <a:cs typeface="+mn-cs"/>
            </a:endParaRPr>
          </a:p>
        </p:txBody>
      </p:sp>
    </p:spTree>
    <p:extLst>
      <p:ext uri="{BB962C8B-B14F-4D97-AF65-F5344CB8AC3E}">
        <p14:creationId xmlns:p14="http://schemas.microsoft.com/office/powerpoint/2010/main" val="1768568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 - Directivos">
    <p:spTree>
      <p:nvGrpSpPr>
        <p:cNvPr id="1" name=""/>
        <p:cNvGrpSpPr/>
        <p:nvPr/>
      </p:nvGrpSpPr>
      <p:grpSpPr>
        <a:xfrm>
          <a:off x="0" y="0"/>
          <a:ext cx="0" cy="0"/>
          <a:chOff x="0" y="0"/>
          <a:chExt cx="0" cy="0"/>
        </a:xfrm>
      </p:grpSpPr>
      <p:sp>
        <p:nvSpPr>
          <p:cNvPr id="14" name="Rounded Rectangle 23">
            <a:extLst>
              <a:ext uri="{FF2B5EF4-FFF2-40B4-BE49-F238E27FC236}">
                <a16:creationId xmlns:a16="http://schemas.microsoft.com/office/drawing/2014/main" id="{0827422E-5234-42E1-A96A-EF91323EAB85}"/>
              </a:ext>
            </a:extLst>
          </p:cNvPr>
          <p:cNvSpPr>
            <a:spLocks noChangeAspect="1"/>
          </p:cNvSpPr>
          <p:nvPr userDrawn="1"/>
        </p:nvSpPr>
        <p:spPr>
          <a:xfrm>
            <a:off x="6366346" y="261442"/>
            <a:ext cx="5400000" cy="5400000"/>
          </a:xfrm>
          <a:prstGeom prst="roundRect">
            <a:avLst/>
          </a:prstGeom>
          <a:ln w="19050">
            <a:noFill/>
            <a:prstDash val="sysDot"/>
          </a:ln>
        </p:spPr>
        <p:txBody>
          <a:bodyPr vert="horz" lIns="108850" tIns="54425" rIns="108850" bIns="54425" rtlCol="0">
            <a:noAutofit/>
          </a:bodyPr>
          <a:lstStyle/>
          <a:p>
            <a:pPr algn="ctr">
              <a:spcBef>
                <a:spcPts val="600"/>
              </a:spcBef>
              <a:buFont typeface="Arial" panose="020B0604020202020204" pitchFamily="34" charset="0"/>
              <a:buNone/>
            </a:pPr>
            <a:endParaRPr lang="en-US" sz="1600" dirty="0">
              <a:solidFill>
                <a:srgbClr val="757477"/>
              </a:solidFill>
            </a:endParaRPr>
          </a:p>
        </p:txBody>
      </p:sp>
      <p:sp>
        <p:nvSpPr>
          <p:cNvPr id="15" name="Rounded Rectangle 23">
            <a:extLst>
              <a:ext uri="{FF2B5EF4-FFF2-40B4-BE49-F238E27FC236}">
                <a16:creationId xmlns:a16="http://schemas.microsoft.com/office/drawing/2014/main" id="{78E8AC4B-EEFA-43C8-A905-2E819E6FAE4E}"/>
              </a:ext>
            </a:extLst>
          </p:cNvPr>
          <p:cNvSpPr>
            <a:spLocks noChangeAspect="1"/>
          </p:cNvSpPr>
          <p:nvPr userDrawn="1"/>
        </p:nvSpPr>
        <p:spPr>
          <a:xfrm>
            <a:off x="6455246" y="261442"/>
            <a:ext cx="5400000" cy="5400000"/>
          </a:xfrm>
          <a:prstGeom prst="roundRect">
            <a:avLst/>
          </a:prstGeom>
          <a:ln w="19050">
            <a:noFill/>
            <a:prstDash val="sysDot"/>
          </a:ln>
        </p:spPr>
        <p:txBody>
          <a:bodyPr vert="horz" lIns="108850" tIns="54425" rIns="108850" bIns="54425" rtlCol="0">
            <a:noAutofit/>
          </a:bodyPr>
          <a:lstStyle/>
          <a:p>
            <a:pPr algn="ctr">
              <a:spcBef>
                <a:spcPts val="600"/>
              </a:spcBef>
              <a:buFont typeface="Arial" panose="020B0604020202020204" pitchFamily="34" charset="0"/>
              <a:buNone/>
            </a:pPr>
            <a:endParaRPr lang="en-US" sz="1600" dirty="0">
              <a:solidFill>
                <a:srgbClr val="757477"/>
              </a:solidFill>
            </a:endParaRPr>
          </a:p>
        </p:txBody>
      </p:sp>
      <p:sp>
        <p:nvSpPr>
          <p:cNvPr id="16" name="4 Rectángulo">
            <a:extLst>
              <a:ext uri="{FF2B5EF4-FFF2-40B4-BE49-F238E27FC236}">
                <a16:creationId xmlns:a16="http://schemas.microsoft.com/office/drawing/2014/main" id="{1B326728-29C5-4A1E-B530-B1B95525E957}"/>
              </a:ext>
            </a:extLst>
          </p:cNvPr>
          <p:cNvSpPr/>
          <p:nvPr userDrawn="1"/>
        </p:nvSpPr>
        <p:spPr>
          <a:xfrm>
            <a:off x="-1" y="405456"/>
            <a:ext cx="12190413" cy="646331"/>
          </a:xfrm>
          <a:prstGeom prst="rect">
            <a:avLst/>
          </a:prstGeom>
        </p:spPr>
        <p:txBody>
          <a:bodyPr wrap="square">
            <a:spAutoFit/>
          </a:bodyPr>
          <a:lstStyle/>
          <a:p>
            <a:pPr algn="ctr"/>
            <a:r>
              <a:rPr lang="en-US" sz="3600" dirty="0">
                <a:solidFill>
                  <a:srgbClr val="E6472A"/>
                </a:solidFill>
                <a:latin typeface="Museo 300" pitchFamily="50" charset="0"/>
              </a:rPr>
              <a:t>Directivos</a:t>
            </a:r>
          </a:p>
        </p:txBody>
      </p:sp>
      <p:sp>
        <p:nvSpPr>
          <p:cNvPr id="21" name="Elipse 20">
            <a:extLst>
              <a:ext uri="{FF2B5EF4-FFF2-40B4-BE49-F238E27FC236}">
                <a16:creationId xmlns:a16="http://schemas.microsoft.com/office/drawing/2014/main" id="{9DE05608-DFF1-4644-AA29-2D71C74366DD}"/>
              </a:ext>
            </a:extLst>
          </p:cNvPr>
          <p:cNvSpPr/>
          <p:nvPr userDrawn="1"/>
        </p:nvSpPr>
        <p:spPr>
          <a:xfrm>
            <a:off x="3903996" y="1556096"/>
            <a:ext cx="2121512" cy="2073513"/>
          </a:xfrm>
          <a:prstGeom prst="ellipse">
            <a:avLst/>
          </a:prstGeom>
          <a:noFill/>
          <a:ln w="190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Elipse 21">
            <a:extLst>
              <a:ext uri="{FF2B5EF4-FFF2-40B4-BE49-F238E27FC236}">
                <a16:creationId xmlns:a16="http://schemas.microsoft.com/office/drawing/2014/main" id="{4B2FEC6E-8365-4381-B21D-497017207CC2}"/>
              </a:ext>
            </a:extLst>
          </p:cNvPr>
          <p:cNvSpPr/>
          <p:nvPr userDrawn="1"/>
        </p:nvSpPr>
        <p:spPr>
          <a:xfrm>
            <a:off x="1091185" y="1556096"/>
            <a:ext cx="2121512" cy="2073513"/>
          </a:xfrm>
          <a:prstGeom prst="ellipse">
            <a:avLst/>
          </a:prstGeom>
          <a:noFill/>
          <a:ln w="190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CuadroTexto 22">
            <a:extLst>
              <a:ext uri="{FF2B5EF4-FFF2-40B4-BE49-F238E27FC236}">
                <a16:creationId xmlns:a16="http://schemas.microsoft.com/office/drawing/2014/main" id="{EDE7F811-F1E4-4C7D-BE77-170726856C74}"/>
              </a:ext>
            </a:extLst>
          </p:cNvPr>
          <p:cNvSpPr txBox="1"/>
          <p:nvPr userDrawn="1"/>
        </p:nvSpPr>
        <p:spPr>
          <a:xfrm>
            <a:off x="1246429" y="2130298"/>
            <a:ext cx="1797545" cy="1077218"/>
          </a:xfrm>
          <a:prstGeom prst="rect">
            <a:avLst/>
          </a:prstGeom>
          <a:noFill/>
        </p:spPr>
        <p:txBody>
          <a:bodyPr wrap="square" rtlCol="0">
            <a:spAutoFit/>
          </a:bodyPr>
          <a:lstStyle/>
          <a:p>
            <a:pPr algn="ctr"/>
            <a:r>
              <a:rPr lang="es-AR" sz="1600" b="1">
                <a:solidFill>
                  <a:srgbClr val="E6472A"/>
                </a:solidFill>
                <a:latin typeface="Museo 300" charset="0"/>
                <a:ea typeface="Museo 300" charset="0"/>
                <a:cs typeface="Museo 300" charset="0"/>
              </a:rPr>
              <a:t>Emiliano Estevez</a:t>
            </a:r>
          </a:p>
          <a:p>
            <a:pPr algn="ctr"/>
            <a:r>
              <a:rPr lang="es-AR" sz="1600" b="1">
                <a:solidFill>
                  <a:srgbClr val="757477"/>
                </a:solidFill>
                <a:latin typeface="Museo 300" charset="0"/>
                <a:ea typeface="Museo 300" charset="0"/>
                <a:cs typeface="Museo 300" charset="0"/>
              </a:rPr>
              <a:t>Director de </a:t>
            </a:r>
          </a:p>
          <a:p>
            <a:pPr algn="ctr"/>
            <a:r>
              <a:rPr lang="es-AR" sz="1600" b="1">
                <a:solidFill>
                  <a:srgbClr val="757477"/>
                </a:solidFill>
                <a:latin typeface="Museo 300" charset="0"/>
                <a:ea typeface="Museo 300" charset="0"/>
                <a:cs typeface="Museo 300" charset="0"/>
              </a:rPr>
              <a:t>Servicios</a:t>
            </a:r>
          </a:p>
        </p:txBody>
      </p:sp>
      <p:sp>
        <p:nvSpPr>
          <p:cNvPr id="24" name="CuadroTexto 23">
            <a:extLst>
              <a:ext uri="{FF2B5EF4-FFF2-40B4-BE49-F238E27FC236}">
                <a16:creationId xmlns:a16="http://schemas.microsoft.com/office/drawing/2014/main" id="{32069D6B-856F-4B60-960D-4BF90650AE0F}"/>
              </a:ext>
            </a:extLst>
          </p:cNvPr>
          <p:cNvSpPr txBox="1"/>
          <p:nvPr userDrawn="1"/>
        </p:nvSpPr>
        <p:spPr>
          <a:xfrm>
            <a:off x="3959854" y="2130298"/>
            <a:ext cx="1990421" cy="1077218"/>
          </a:xfrm>
          <a:prstGeom prst="rect">
            <a:avLst/>
          </a:prstGeom>
          <a:noFill/>
        </p:spPr>
        <p:txBody>
          <a:bodyPr wrap="square" rtlCol="0">
            <a:spAutoFit/>
          </a:bodyPr>
          <a:lstStyle/>
          <a:p>
            <a:pPr algn="ctr"/>
            <a:r>
              <a:rPr lang="es-AR" sz="1600" b="1">
                <a:solidFill>
                  <a:srgbClr val="E6472A"/>
                </a:solidFill>
                <a:latin typeface="Museo 300" charset="0"/>
                <a:ea typeface="Museo 300" charset="0"/>
                <a:cs typeface="Museo 300" charset="0"/>
              </a:rPr>
              <a:t>Santiago </a:t>
            </a:r>
            <a:r>
              <a:rPr lang="es-AR" sz="1600" b="1" err="1">
                <a:solidFill>
                  <a:srgbClr val="E6472A"/>
                </a:solidFill>
                <a:latin typeface="Museo 300" charset="0"/>
                <a:ea typeface="Museo 300" charset="0"/>
                <a:cs typeface="Museo 300" charset="0"/>
              </a:rPr>
              <a:t>Yañez</a:t>
            </a:r>
            <a:endParaRPr lang="es-AR" sz="1600" b="1">
              <a:solidFill>
                <a:srgbClr val="E6472A"/>
              </a:solidFill>
              <a:latin typeface="Museo 300" charset="0"/>
              <a:ea typeface="Museo 300" charset="0"/>
              <a:cs typeface="Museo 300" charset="0"/>
            </a:endParaRPr>
          </a:p>
          <a:p>
            <a:pPr algn="ctr"/>
            <a:r>
              <a:rPr lang="es-AR" sz="1600" b="1">
                <a:solidFill>
                  <a:srgbClr val="757477"/>
                </a:solidFill>
                <a:latin typeface="Museo 300" charset="0"/>
                <a:ea typeface="Museo 300" charset="0"/>
                <a:cs typeface="Museo 300" charset="0"/>
              </a:rPr>
              <a:t>Director de </a:t>
            </a:r>
          </a:p>
          <a:p>
            <a:pPr algn="ctr"/>
            <a:r>
              <a:rPr lang="es-AR" sz="1600" b="1">
                <a:solidFill>
                  <a:srgbClr val="757477"/>
                </a:solidFill>
                <a:latin typeface="Museo 300" charset="0"/>
                <a:ea typeface="Museo 300" charset="0"/>
                <a:cs typeface="Museo 300" charset="0"/>
              </a:rPr>
              <a:t>Alianzas y </a:t>
            </a:r>
            <a:r>
              <a:rPr lang="es-AR" sz="1600" b="1" err="1">
                <a:solidFill>
                  <a:srgbClr val="757477"/>
                </a:solidFill>
                <a:latin typeface="Museo 300" charset="0"/>
                <a:ea typeface="Museo 300" charset="0"/>
                <a:cs typeface="Museo 300" charset="0"/>
              </a:rPr>
              <a:t>Partners</a:t>
            </a:r>
            <a:endParaRPr lang="es-AR" sz="1600" b="1">
              <a:solidFill>
                <a:srgbClr val="757477"/>
              </a:solidFill>
              <a:latin typeface="Museo 300" charset="0"/>
              <a:ea typeface="Museo 300" charset="0"/>
              <a:cs typeface="Museo 300" charset="0"/>
            </a:endParaRPr>
          </a:p>
        </p:txBody>
      </p:sp>
      <p:sp>
        <p:nvSpPr>
          <p:cNvPr id="25" name="Elipse 24">
            <a:extLst>
              <a:ext uri="{FF2B5EF4-FFF2-40B4-BE49-F238E27FC236}">
                <a16:creationId xmlns:a16="http://schemas.microsoft.com/office/drawing/2014/main" id="{5C1B2DA0-9134-4F02-9A8B-837D3AAEAD08}"/>
              </a:ext>
            </a:extLst>
          </p:cNvPr>
          <p:cNvSpPr/>
          <p:nvPr userDrawn="1"/>
        </p:nvSpPr>
        <p:spPr>
          <a:xfrm>
            <a:off x="6407791" y="1556096"/>
            <a:ext cx="2121512" cy="2073513"/>
          </a:xfrm>
          <a:prstGeom prst="ellipse">
            <a:avLst/>
          </a:prstGeom>
          <a:noFill/>
          <a:ln w="190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CuadroTexto 25">
            <a:extLst>
              <a:ext uri="{FF2B5EF4-FFF2-40B4-BE49-F238E27FC236}">
                <a16:creationId xmlns:a16="http://schemas.microsoft.com/office/drawing/2014/main" id="{F4DA547D-CF0F-40BC-8EE0-9B0200186301}"/>
              </a:ext>
            </a:extLst>
          </p:cNvPr>
          <p:cNvSpPr txBox="1"/>
          <p:nvPr userDrawn="1"/>
        </p:nvSpPr>
        <p:spPr>
          <a:xfrm>
            <a:off x="6353403" y="2091540"/>
            <a:ext cx="2204373" cy="1354217"/>
          </a:xfrm>
          <a:prstGeom prst="rect">
            <a:avLst/>
          </a:prstGeom>
          <a:noFill/>
        </p:spPr>
        <p:txBody>
          <a:bodyPr wrap="square" rtlCol="0">
            <a:spAutoFit/>
          </a:bodyPr>
          <a:lstStyle/>
          <a:p>
            <a:pPr algn="ctr"/>
            <a:r>
              <a:rPr lang="es-AR" sz="1600" b="1">
                <a:solidFill>
                  <a:srgbClr val="E6472A"/>
                </a:solidFill>
                <a:latin typeface="Museo 300" charset="0"/>
                <a:ea typeface="Museo 300" charset="0"/>
                <a:cs typeface="Museo 300" charset="0"/>
              </a:rPr>
              <a:t>Alejandra Mazzini</a:t>
            </a:r>
          </a:p>
          <a:p>
            <a:pPr algn="ctr"/>
            <a:r>
              <a:rPr lang="es-AR" sz="1600" b="1">
                <a:solidFill>
                  <a:srgbClr val="757477"/>
                </a:solidFill>
                <a:latin typeface="Museo 300" charset="0"/>
                <a:ea typeface="Museo 300" charset="0"/>
                <a:cs typeface="Museo 300" charset="0"/>
              </a:rPr>
              <a:t>Directora de </a:t>
            </a:r>
          </a:p>
          <a:p>
            <a:pPr algn="ctr"/>
            <a:r>
              <a:rPr lang="es-AR" sz="1600" b="1">
                <a:solidFill>
                  <a:srgbClr val="757477"/>
                </a:solidFill>
                <a:latin typeface="Museo 300" charset="0"/>
                <a:ea typeface="Museo 300" charset="0"/>
                <a:cs typeface="Museo 300" charset="0"/>
              </a:rPr>
              <a:t>Administración y Finanzas </a:t>
            </a:r>
            <a:br>
              <a:rPr lang="es-AR" sz="1600" b="1">
                <a:solidFill>
                  <a:srgbClr val="757477"/>
                </a:solidFill>
                <a:latin typeface="Museo 300" charset="0"/>
                <a:ea typeface="Museo 300" charset="0"/>
                <a:cs typeface="Museo 300" charset="0"/>
              </a:rPr>
            </a:br>
            <a:endParaRPr lang="en-US" dirty="0"/>
          </a:p>
        </p:txBody>
      </p:sp>
      <p:sp>
        <p:nvSpPr>
          <p:cNvPr id="27" name="Elipse 26">
            <a:extLst>
              <a:ext uri="{FF2B5EF4-FFF2-40B4-BE49-F238E27FC236}">
                <a16:creationId xmlns:a16="http://schemas.microsoft.com/office/drawing/2014/main" id="{85B1CB70-D797-4DFF-A416-1574D2F21370}"/>
              </a:ext>
            </a:extLst>
          </p:cNvPr>
          <p:cNvSpPr/>
          <p:nvPr userDrawn="1"/>
        </p:nvSpPr>
        <p:spPr>
          <a:xfrm>
            <a:off x="8994980" y="1532685"/>
            <a:ext cx="2121512" cy="2073513"/>
          </a:xfrm>
          <a:prstGeom prst="ellipse">
            <a:avLst/>
          </a:prstGeom>
          <a:noFill/>
          <a:ln w="190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CuadroTexto 27">
            <a:extLst>
              <a:ext uri="{FF2B5EF4-FFF2-40B4-BE49-F238E27FC236}">
                <a16:creationId xmlns:a16="http://schemas.microsoft.com/office/drawing/2014/main" id="{9388F745-A7C5-4CCA-9033-0CCAC4D6EB10}"/>
              </a:ext>
            </a:extLst>
          </p:cNvPr>
          <p:cNvSpPr txBox="1"/>
          <p:nvPr userDrawn="1"/>
        </p:nvSpPr>
        <p:spPr>
          <a:xfrm>
            <a:off x="8893072" y="2158771"/>
            <a:ext cx="2295172" cy="1515800"/>
          </a:xfrm>
          <a:prstGeom prst="rect">
            <a:avLst/>
          </a:prstGeom>
          <a:noFill/>
        </p:spPr>
        <p:txBody>
          <a:bodyPr wrap="square" rtlCol="0">
            <a:spAutoFit/>
          </a:bodyPr>
          <a:lstStyle/>
          <a:p>
            <a:pPr algn="ctr"/>
            <a:r>
              <a:rPr lang="es-AR" sz="1600" b="1">
                <a:solidFill>
                  <a:srgbClr val="E6472A"/>
                </a:solidFill>
                <a:latin typeface="Museo 300" charset="0"/>
                <a:ea typeface="Museo 300" charset="0"/>
                <a:cs typeface="Museo 300" charset="0"/>
              </a:rPr>
              <a:t>Claudio </a:t>
            </a:r>
            <a:r>
              <a:rPr lang="es-AR" sz="1600" b="1" err="1">
                <a:solidFill>
                  <a:srgbClr val="E6472A"/>
                </a:solidFill>
                <a:latin typeface="Museo 300" charset="0"/>
                <a:ea typeface="Museo 300" charset="0"/>
                <a:cs typeface="Museo 300" charset="0"/>
              </a:rPr>
              <a:t>Klimczuuk</a:t>
            </a:r>
            <a:endParaRPr lang="es-AR" sz="1600" b="1">
              <a:solidFill>
                <a:srgbClr val="E6472A"/>
              </a:solidFill>
              <a:latin typeface="Museo 300" charset="0"/>
              <a:ea typeface="Museo 300" charset="0"/>
              <a:cs typeface="Museo 300" charset="0"/>
            </a:endParaRPr>
          </a:p>
          <a:p>
            <a:pPr algn="ctr"/>
            <a:r>
              <a:rPr lang="es-AR" sz="1600" b="1">
                <a:solidFill>
                  <a:srgbClr val="757477"/>
                </a:solidFill>
                <a:latin typeface="Museo 300" charset="0"/>
                <a:ea typeface="Museo 300" charset="0"/>
                <a:cs typeface="Museo 300" charset="0"/>
              </a:rPr>
              <a:t>Director</a:t>
            </a:r>
          </a:p>
          <a:p>
            <a:pPr algn="ctr"/>
            <a:r>
              <a:rPr lang="es-AR" sz="1600" b="1">
                <a:solidFill>
                  <a:srgbClr val="757477"/>
                </a:solidFill>
                <a:latin typeface="Museo 300" charset="0"/>
                <a:ea typeface="Museo 300" charset="0"/>
                <a:cs typeface="Museo 300" charset="0"/>
              </a:rPr>
              <a:t>Comercial &amp; Marketing</a:t>
            </a:r>
          </a:p>
          <a:p>
            <a:pPr algn="ctr"/>
            <a:r>
              <a:rPr lang="es-AR" sz="1050" b="1">
                <a:solidFill>
                  <a:srgbClr val="E6472A"/>
                </a:solidFill>
                <a:latin typeface="Museo 300" charset="0"/>
                <a:ea typeface="Museo 300" charset="0"/>
                <a:cs typeface="Museo 300" charset="0"/>
              </a:rPr>
              <a:t> </a:t>
            </a:r>
          </a:p>
          <a:p>
            <a:endParaRPr lang="en-US" dirty="0"/>
          </a:p>
        </p:txBody>
      </p:sp>
      <p:sp>
        <p:nvSpPr>
          <p:cNvPr id="29" name="Elipse 28">
            <a:extLst>
              <a:ext uri="{FF2B5EF4-FFF2-40B4-BE49-F238E27FC236}">
                <a16:creationId xmlns:a16="http://schemas.microsoft.com/office/drawing/2014/main" id="{808E247D-0782-4D39-BD93-480186266A72}"/>
              </a:ext>
            </a:extLst>
          </p:cNvPr>
          <p:cNvSpPr/>
          <p:nvPr userDrawn="1"/>
        </p:nvSpPr>
        <p:spPr>
          <a:xfrm>
            <a:off x="2348664" y="3925142"/>
            <a:ext cx="2121512" cy="2073513"/>
          </a:xfrm>
          <a:prstGeom prst="ellipse">
            <a:avLst/>
          </a:prstGeom>
          <a:noFill/>
          <a:ln w="190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CuadroTexto 29">
            <a:extLst>
              <a:ext uri="{FF2B5EF4-FFF2-40B4-BE49-F238E27FC236}">
                <a16:creationId xmlns:a16="http://schemas.microsoft.com/office/drawing/2014/main" id="{C877E353-B715-42E5-887C-94B97ACA1F13}"/>
              </a:ext>
            </a:extLst>
          </p:cNvPr>
          <p:cNvSpPr txBox="1"/>
          <p:nvPr userDrawn="1"/>
        </p:nvSpPr>
        <p:spPr>
          <a:xfrm>
            <a:off x="2184365" y="4592350"/>
            <a:ext cx="2496380" cy="1107996"/>
          </a:xfrm>
          <a:prstGeom prst="rect">
            <a:avLst/>
          </a:prstGeom>
          <a:noFill/>
        </p:spPr>
        <p:txBody>
          <a:bodyPr wrap="square" rtlCol="0">
            <a:spAutoFit/>
          </a:bodyPr>
          <a:lstStyle/>
          <a:p>
            <a:pPr algn="ctr"/>
            <a:r>
              <a:rPr lang="es-AR" sz="1600" b="1">
                <a:solidFill>
                  <a:srgbClr val="E6472A"/>
                </a:solidFill>
                <a:latin typeface="Museo 300" charset="0"/>
                <a:ea typeface="Museo 300" charset="0"/>
                <a:cs typeface="Museo 300" charset="0"/>
              </a:rPr>
              <a:t>Laura Sgarlata</a:t>
            </a:r>
          </a:p>
          <a:p>
            <a:pPr algn="ctr"/>
            <a:r>
              <a:rPr lang="es-AR" sz="1600" b="1" err="1">
                <a:solidFill>
                  <a:srgbClr val="757477"/>
                </a:solidFill>
                <a:latin typeface="Museo 300" charset="0"/>
                <a:ea typeface="Museo 300" charset="0"/>
                <a:cs typeface="Museo 300" charset="0"/>
              </a:rPr>
              <a:t>Gte</a:t>
            </a:r>
            <a:r>
              <a:rPr lang="es-AR" sz="1600" b="1">
                <a:solidFill>
                  <a:srgbClr val="757477"/>
                </a:solidFill>
                <a:latin typeface="Museo 300" charset="0"/>
                <a:ea typeface="Museo 300" charset="0"/>
                <a:cs typeface="Museo 300" charset="0"/>
              </a:rPr>
              <a:t>. Administración</a:t>
            </a:r>
          </a:p>
          <a:p>
            <a:pPr algn="ctr"/>
            <a:r>
              <a:rPr lang="es-AR" sz="1600" b="1">
                <a:solidFill>
                  <a:srgbClr val="757477"/>
                </a:solidFill>
                <a:latin typeface="Museo 300" charset="0"/>
                <a:ea typeface="Museo 300" charset="0"/>
                <a:cs typeface="Museo 300" charset="0"/>
              </a:rPr>
              <a:t> &amp; RRHH</a:t>
            </a:r>
          </a:p>
          <a:p>
            <a:endParaRPr lang="en-US" dirty="0"/>
          </a:p>
        </p:txBody>
      </p:sp>
      <p:sp>
        <p:nvSpPr>
          <p:cNvPr id="31" name="Elipse 30">
            <a:extLst>
              <a:ext uri="{FF2B5EF4-FFF2-40B4-BE49-F238E27FC236}">
                <a16:creationId xmlns:a16="http://schemas.microsoft.com/office/drawing/2014/main" id="{B9A2018F-31BA-4F31-B27B-2BAF22715976}"/>
              </a:ext>
            </a:extLst>
          </p:cNvPr>
          <p:cNvSpPr/>
          <p:nvPr userDrawn="1"/>
        </p:nvSpPr>
        <p:spPr>
          <a:xfrm>
            <a:off x="5040836" y="3925142"/>
            <a:ext cx="2121512" cy="2073513"/>
          </a:xfrm>
          <a:prstGeom prst="ellipse">
            <a:avLst/>
          </a:prstGeom>
          <a:noFill/>
          <a:ln w="190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CuadroTexto 31">
            <a:extLst>
              <a:ext uri="{FF2B5EF4-FFF2-40B4-BE49-F238E27FC236}">
                <a16:creationId xmlns:a16="http://schemas.microsoft.com/office/drawing/2014/main" id="{3FF613C0-0F9A-4080-A734-C47D83E826CA}"/>
              </a:ext>
            </a:extLst>
          </p:cNvPr>
          <p:cNvSpPr txBox="1"/>
          <p:nvPr userDrawn="1"/>
        </p:nvSpPr>
        <p:spPr>
          <a:xfrm>
            <a:off x="5061331" y="4592350"/>
            <a:ext cx="2137754" cy="1107996"/>
          </a:xfrm>
          <a:prstGeom prst="rect">
            <a:avLst/>
          </a:prstGeom>
          <a:noFill/>
        </p:spPr>
        <p:txBody>
          <a:bodyPr wrap="square" rtlCol="0">
            <a:spAutoFit/>
          </a:bodyPr>
          <a:lstStyle/>
          <a:p>
            <a:pPr algn="ctr"/>
            <a:r>
              <a:rPr lang="es-AR" sz="1600" b="1">
                <a:solidFill>
                  <a:srgbClr val="E6472A"/>
                </a:solidFill>
                <a:latin typeface="Museo 300" charset="0"/>
                <a:ea typeface="Museo 300" charset="0"/>
                <a:cs typeface="Museo 300" charset="0"/>
              </a:rPr>
              <a:t>German Fuhr</a:t>
            </a:r>
          </a:p>
          <a:p>
            <a:pPr algn="ctr"/>
            <a:r>
              <a:rPr lang="es-AR" sz="1600" b="1" err="1">
                <a:solidFill>
                  <a:srgbClr val="757477"/>
                </a:solidFill>
                <a:latin typeface="Museo 300" charset="0"/>
                <a:ea typeface="Museo 300" charset="0"/>
                <a:cs typeface="Museo 300" charset="0"/>
              </a:rPr>
              <a:t>Gte</a:t>
            </a:r>
            <a:r>
              <a:rPr lang="es-AR" sz="1600" b="1">
                <a:solidFill>
                  <a:srgbClr val="757477"/>
                </a:solidFill>
                <a:latin typeface="Museo 300" charset="0"/>
                <a:ea typeface="Museo 300" charset="0"/>
                <a:cs typeface="Museo 300" charset="0"/>
              </a:rPr>
              <a:t>. Operación</a:t>
            </a:r>
          </a:p>
          <a:p>
            <a:pPr algn="ctr"/>
            <a:r>
              <a:rPr lang="es-AR" sz="1600" b="1">
                <a:solidFill>
                  <a:srgbClr val="757477"/>
                </a:solidFill>
                <a:latin typeface="Museo 300" charset="0"/>
                <a:ea typeface="Museo 300" charset="0"/>
                <a:cs typeface="Museo 300" charset="0"/>
              </a:rPr>
              <a:t> &amp; Soporte</a:t>
            </a:r>
          </a:p>
          <a:p>
            <a:endParaRPr lang="en-US" dirty="0"/>
          </a:p>
        </p:txBody>
      </p:sp>
      <p:sp>
        <p:nvSpPr>
          <p:cNvPr id="33" name="Elipse 32">
            <a:extLst>
              <a:ext uri="{FF2B5EF4-FFF2-40B4-BE49-F238E27FC236}">
                <a16:creationId xmlns:a16="http://schemas.microsoft.com/office/drawing/2014/main" id="{14A10A2A-8AFE-4C80-9F90-B153A7E06CF1}"/>
              </a:ext>
            </a:extLst>
          </p:cNvPr>
          <p:cNvSpPr/>
          <p:nvPr userDrawn="1"/>
        </p:nvSpPr>
        <p:spPr>
          <a:xfrm>
            <a:off x="7631533" y="3925142"/>
            <a:ext cx="2121512" cy="2073513"/>
          </a:xfrm>
          <a:prstGeom prst="ellipse">
            <a:avLst/>
          </a:prstGeom>
          <a:noFill/>
          <a:ln w="190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CuadroTexto 33">
            <a:extLst>
              <a:ext uri="{FF2B5EF4-FFF2-40B4-BE49-F238E27FC236}">
                <a16:creationId xmlns:a16="http://schemas.microsoft.com/office/drawing/2014/main" id="{2FA52791-25FD-4013-B740-0873186297F7}"/>
              </a:ext>
            </a:extLst>
          </p:cNvPr>
          <p:cNvSpPr txBox="1"/>
          <p:nvPr userDrawn="1"/>
        </p:nvSpPr>
        <p:spPr>
          <a:xfrm>
            <a:off x="7865741" y="4592350"/>
            <a:ext cx="1723008" cy="1107996"/>
          </a:xfrm>
          <a:prstGeom prst="rect">
            <a:avLst/>
          </a:prstGeom>
          <a:noFill/>
        </p:spPr>
        <p:txBody>
          <a:bodyPr wrap="square" rtlCol="0">
            <a:spAutoFit/>
          </a:bodyPr>
          <a:lstStyle/>
          <a:p>
            <a:pPr algn="ctr"/>
            <a:r>
              <a:rPr lang="es-AR" sz="1600" b="1">
                <a:solidFill>
                  <a:srgbClr val="E6472A"/>
                </a:solidFill>
                <a:latin typeface="Museo 300" charset="0"/>
                <a:ea typeface="Museo 300" charset="0"/>
                <a:cs typeface="Museo 300" charset="0"/>
              </a:rPr>
              <a:t>Pablo Di Loreto</a:t>
            </a:r>
          </a:p>
          <a:p>
            <a:pPr algn="ctr"/>
            <a:r>
              <a:rPr lang="es-AR" sz="1600" b="1" err="1">
                <a:solidFill>
                  <a:srgbClr val="757477"/>
                </a:solidFill>
                <a:latin typeface="Museo 300" charset="0"/>
                <a:ea typeface="Museo 300" charset="0"/>
                <a:cs typeface="Museo 300" charset="0"/>
              </a:rPr>
              <a:t>Gte</a:t>
            </a:r>
            <a:r>
              <a:rPr lang="es-AR" sz="1600" b="1">
                <a:solidFill>
                  <a:srgbClr val="757477"/>
                </a:solidFill>
                <a:latin typeface="Museo 300" charset="0"/>
                <a:ea typeface="Museo 300" charset="0"/>
                <a:cs typeface="Museo 300" charset="0"/>
              </a:rPr>
              <a:t>. Proyectos </a:t>
            </a:r>
          </a:p>
          <a:p>
            <a:pPr algn="ctr"/>
            <a:r>
              <a:rPr lang="es-AR" sz="1600" b="1">
                <a:solidFill>
                  <a:srgbClr val="757477"/>
                </a:solidFill>
                <a:latin typeface="Museo 300" charset="0"/>
                <a:ea typeface="Museo 300" charset="0"/>
                <a:cs typeface="Museo 300" charset="0"/>
              </a:rPr>
              <a:t>&amp; Practicas</a:t>
            </a:r>
          </a:p>
          <a:p>
            <a:endParaRPr lang="en-US" dirty="0"/>
          </a:p>
        </p:txBody>
      </p:sp>
    </p:spTree>
    <p:extLst>
      <p:ext uri="{BB962C8B-B14F-4D97-AF65-F5344CB8AC3E}">
        <p14:creationId xmlns:p14="http://schemas.microsoft.com/office/powerpoint/2010/main" val="33613344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 - Foco 2017">
    <p:spTree>
      <p:nvGrpSpPr>
        <p:cNvPr id="1" name=""/>
        <p:cNvGrpSpPr/>
        <p:nvPr/>
      </p:nvGrpSpPr>
      <p:grpSpPr>
        <a:xfrm>
          <a:off x="0" y="0"/>
          <a:ext cx="0" cy="0"/>
          <a:chOff x="0" y="0"/>
          <a:chExt cx="0" cy="0"/>
        </a:xfrm>
      </p:grpSpPr>
      <p:pic>
        <p:nvPicPr>
          <p:cNvPr id="26" name="3 Imagen">
            <a:extLst>
              <a:ext uri="{FF2B5EF4-FFF2-40B4-BE49-F238E27FC236}">
                <a16:creationId xmlns:a16="http://schemas.microsoft.com/office/drawing/2014/main" id="{99ED7C68-E228-4EEA-9BC8-2EA642BE15E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656"/>
          <a:stretch/>
        </p:blipFill>
        <p:spPr>
          <a:xfrm>
            <a:off x="0" y="5486"/>
            <a:ext cx="12192619" cy="6264685"/>
          </a:xfrm>
          <a:prstGeom prst="rect">
            <a:avLst/>
          </a:prstGeom>
        </p:spPr>
      </p:pic>
      <p:pic>
        <p:nvPicPr>
          <p:cNvPr id="24" name="23 Imagen"/>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18618" y="333450"/>
            <a:ext cx="554762" cy="48764"/>
          </a:xfrm>
          <a:prstGeom prst="rect">
            <a:avLst/>
          </a:prstGeom>
        </p:spPr>
      </p:pic>
      <p:sp>
        <p:nvSpPr>
          <p:cNvPr id="25" name="Symbol zastępczy tekstu 1">
            <a:extLst>
              <a:ext uri="{FF2B5EF4-FFF2-40B4-BE49-F238E27FC236}">
                <a16:creationId xmlns:a16="http://schemas.microsoft.com/office/drawing/2014/main" id="{C57552F0-7D7E-4A49-BCD5-E6DBACA00AF8}"/>
              </a:ext>
            </a:extLst>
          </p:cNvPr>
          <p:cNvSpPr txBox="1">
            <a:spLocks/>
          </p:cNvSpPr>
          <p:nvPr userDrawn="1"/>
        </p:nvSpPr>
        <p:spPr>
          <a:xfrm>
            <a:off x="0" y="517200"/>
            <a:ext cx="12190414" cy="663911"/>
          </a:xfrm>
          <a:prstGeom prst="rect">
            <a:avLst/>
          </a:prstGeom>
        </p:spPr>
        <p:txBody>
          <a:bodyPr vert="horz" lIns="108850" tIns="54425" rIns="108850" bIns="54425" rtlCol="0" anchor="ctr"/>
          <a:lstStyle>
            <a:defPPr>
              <a:defRPr lang="es-ES"/>
            </a:defPPr>
            <a:lvl1pPr marL="0" algn="ctr" defTabSz="1088502" rtl="0" eaLnBrk="1" latinLnBrk="0" hangingPunct="1">
              <a:defRPr sz="1400" kern="1200">
                <a:solidFill>
                  <a:schemeClr val="tx1">
                    <a:tint val="75000"/>
                  </a:schemeClr>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a:lstStyle>
          <a:p>
            <a:r>
              <a:rPr lang="en-US" sz="3600" dirty="0">
                <a:solidFill>
                  <a:srgbClr val="E6472A"/>
                </a:solidFill>
                <a:latin typeface="Museo 300" pitchFamily="50" charset="0"/>
              </a:rPr>
              <a:t>Foco 2017</a:t>
            </a:r>
          </a:p>
          <a:p>
            <a:r>
              <a:rPr lang="en-US" sz="2000" dirty="0">
                <a:solidFill>
                  <a:srgbClr val="757477"/>
                </a:solidFill>
                <a:latin typeface="Museo 300" pitchFamily="50" charset="0"/>
              </a:rPr>
              <a:t>¿A donde vamos?</a:t>
            </a:r>
          </a:p>
        </p:txBody>
      </p:sp>
      <p:sp>
        <p:nvSpPr>
          <p:cNvPr id="29" name="5 CuadroTexto">
            <a:extLst>
              <a:ext uri="{FF2B5EF4-FFF2-40B4-BE49-F238E27FC236}">
                <a16:creationId xmlns:a16="http://schemas.microsoft.com/office/drawing/2014/main" id="{74A12791-E6C4-4C7A-B6AA-E1EC2302EB06}"/>
              </a:ext>
            </a:extLst>
          </p:cNvPr>
          <p:cNvSpPr txBox="1"/>
          <p:nvPr userDrawn="1"/>
        </p:nvSpPr>
        <p:spPr>
          <a:xfrm>
            <a:off x="261455" y="3165171"/>
            <a:ext cx="1872208" cy="830997"/>
          </a:xfrm>
          <a:prstGeom prst="rect">
            <a:avLst/>
          </a:prstGeom>
          <a:noFill/>
        </p:spPr>
        <p:txBody>
          <a:bodyPr wrap="square" rtlCol="0">
            <a:spAutoFit/>
          </a:bodyPr>
          <a:lstStyle/>
          <a:p>
            <a:pPr lvl="0" algn="ctr"/>
            <a:r>
              <a:rPr lang="en-US" sz="1600" dirty="0">
                <a:solidFill>
                  <a:srgbClr val="E6472A"/>
                </a:solidFill>
                <a:latin typeface="Museo 700" pitchFamily="50" charset="0"/>
              </a:rPr>
              <a:t>Competencia Cloud Solution Provider</a:t>
            </a:r>
          </a:p>
        </p:txBody>
      </p:sp>
      <p:sp>
        <p:nvSpPr>
          <p:cNvPr id="30" name="6 CuadroTexto">
            <a:extLst>
              <a:ext uri="{FF2B5EF4-FFF2-40B4-BE49-F238E27FC236}">
                <a16:creationId xmlns:a16="http://schemas.microsoft.com/office/drawing/2014/main" id="{846A6A03-5606-4B1D-BDF0-17B9ADC03083}"/>
              </a:ext>
            </a:extLst>
          </p:cNvPr>
          <p:cNvSpPr txBox="1"/>
          <p:nvPr userDrawn="1"/>
        </p:nvSpPr>
        <p:spPr>
          <a:xfrm>
            <a:off x="2494806" y="3254303"/>
            <a:ext cx="1440160" cy="535531"/>
          </a:xfrm>
          <a:prstGeom prst="rect">
            <a:avLst/>
          </a:prstGeom>
          <a:noFill/>
        </p:spPr>
        <p:txBody>
          <a:bodyPr wrap="square" rtlCol="0">
            <a:spAutoFit/>
          </a:bodyPr>
          <a:lstStyle/>
          <a:p>
            <a:pPr lvl="0" algn="ctr" defTabSz="355600">
              <a:lnSpc>
                <a:spcPct val="90000"/>
              </a:lnSpc>
              <a:spcBef>
                <a:spcPct val="0"/>
              </a:spcBef>
              <a:spcAft>
                <a:spcPct val="35000"/>
              </a:spcAft>
            </a:pPr>
            <a:r>
              <a:rPr lang="es-ES_tradnl" sz="1600" dirty="0">
                <a:solidFill>
                  <a:srgbClr val="E6472A"/>
                </a:solidFill>
                <a:latin typeface="Museo 700" pitchFamily="50" charset="0"/>
              </a:rPr>
              <a:t>Incubación de Ideas</a:t>
            </a:r>
          </a:p>
        </p:txBody>
      </p:sp>
      <p:sp>
        <p:nvSpPr>
          <p:cNvPr id="31" name="8 CuadroTexto">
            <a:extLst>
              <a:ext uri="{FF2B5EF4-FFF2-40B4-BE49-F238E27FC236}">
                <a16:creationId xmlns:a16="http://schemas.microsoft.com/office/drawing/2014/main" id="{6798A419-D818-4655-893E-B24BC36D451B}"/>
              </a:ext>
            </a:extLst>
          </p:cNvPr>
          <p:cNvSpPr txBox="1"/>
          <p:nvPr userDrawn="1"/>
        </p:nvSpPr>
        <p:spPr>
          <a:xfrm>
            <a:off x="4222998" y="3277694"/>
            <a:ext cx="1800200" cy="313932"/>
          </a:xfrm>
          <a:prstGeom prst="rect">
            <a:avLst/>
          </a:prstGeom>
          <a:noFill/>
        </p:spPr>
        <p:txBody>
          <a:bodyPr wrap="square" rtlCol="0">
            <a:spAutoFit/>
          </a:bodyPr>
          <a:lstStyle/>
          <a:p>
            <a:pPr lvl="0" algn="ctr" defTabSz="355600">
              <a:lnSpc>
                <a:spcPct val="90000"/>
              </a:lnSpc>
              <a:spcBef>
                <a:spcPct val="0"/>
              </a:spcBef>
              <a:spcAft>
                <a:spcPct val="35000"/>
              </a:spcAft>
            </a:pPr>
            <a:r>
              <a:rPr lang="es-ES_tradnl" sz="1600" dirty="0">
                <a:solidFill>
                  <a:srgbClr val="E6472A"/>
                </a:solidFill>
                <a:latin typeface="Museo 700" pitchFamily="50" charset="0"/>
              </a:rPr>
              <a:t>Office 365</a:t>
            </a:r>
          </a:p>
        </p:txBody>
      </p:sp>
      <p:sp>
        <p:nvSpPr>
          <p:cNvPr id="32" name="9 CuadroTexto">
            <a:extLst>
              <a:ext uri="{FF2B5EF4-FFF2-40B4-BE49-F238E27FC236}">
                <a16:creationId xmlns:a16="http://schemas.microsoft.com/office/drawing/2014/main" id="{D6068F44-CCC9-49FC-96DD-6B4D217660EC}"/>
              </a:ext>
            </a:extLst>
          </p:cNvPr>
          <p:cNvSpPr txBox="1"/>
          <p:nvPr userDrawn="1"/>
        </p:nvSpPr>
        <p:spPr>
          <a:xfrm>
            <a:off x="6167214" y="3285778"/>
            <a:ext cx="1800200" cy="313932"/>
          </a:xfrm>
          <a:prstGeom prst="rect">
            <a:avLst/>
          </a:prstGeom>
          <a:noFill/>
        </p:spPr>
        <p:txBody>
          <a:bodyPr wrap="square" rtlCol="0">
            <a:spAutoFit/>
          </a:bodyPr>
          <a:lstStyle/>
          <a:p>
            <a:pPr lvl="0" algn="ctr" defTabSz="355600">
              <a:lnSpc>
                <a:spcPct val="90000"/>
              </a:lnSpc>
              <a:spcBef>
                <a:spcPct val="0"/>
              </a:spcBef>
              <a:spcAft>
                <a:spcPct val="35000"/>
              </a:spcAft>
            </a:pPr>
            <a:r>
              <a:rPr lang="es-ES_tradnl" sz="1600" dirty="0">
                <a:solidFill>
                  <a:srgbClr val="E6472A"/>
                </a:solidFill>
                <a:latin typeface="Museo 700" pitchFamily="50" charset="0"/>
              </a:rPr>
              <a:t>Wave 2016</a:t>
            </a:r>
          </a:p>
        </p:txBody>
      </p:sp>
      <p:sp>
        <p:nvSpPr>
          <p:cNvPr id="33" name="10 Rectángulo">
            <a:extLst>
              <a:ext uri="{FF2B5EF4-FFF2-40B4-BE49-F238E27FC236}">
                <a16:creationId xmlns:a16="http://schemas.microsoft.com/office/drawing/2014/main" id="{657C2396-ED0C-4CD5-A570-4C17A6DD575C}"/>
              </a:ext>
            </a:extLst>
          </p:cNvPr>
          <p:cNvSpPr/>
          <p:nvPr userDrawn="1"/>
        </p:nvSpPr>
        <p:spPr>
          <a:xfrm>
            <a:off x="8111430" y="3248728"/>
            <a:ext cx="1800200" cy="757130"/>
          </a:xfrm>
          <a:prstGeom prst="rect">
            <a:avLst/>
          </a:prstGeom>
        </p:spPr>
        <p:txBody>
          <a:bodyPr wrap="square">
            <a:spAutoFit/>
          </a:bodyPr>
          <a:lstStyle/>
          <a:p>
            <a:pPr lvl="0" algn="ctr" defTabSz="355600">
              <a:lnSpc>
                <a:spcPct val="90000"/>
              </a:lnSpc>
              <a:spcBef>
                <a:spcPct val="0"/>
              </a:spcBef>
              <a:spcAft>
                <a:spcPct val="35000"/>
              </a:spcAft>
            </a:pPr>
            <a:r>
              <a:rPr lang="en-US" sz="1600" dirty="0">
                <a:solidFill>
                  <a:srgbClr val="E6472A"/>
                </a:solidFill>
                <a:latin typeface="Museo 700" pitchFamily="50" charset="0"/>
              </a:rPr>
              <a:t>Algeiba Business Solutions</a:t>
            </a:r>
          </a:p>
        </p:txBody>
      </p:sp>
      <p:sp>
        <p:nvSpPr>
          <p:cNvPr id="34" name="11 Rectángulo">
            <a:extLst>
              <a:ext uri="{FF2B5EF4-FFF2-40B4-BE49-F238E27FC236}">
                <a16:creationId xmlns:a16="http://schemas.microsoft.com/office/drawing/2014/main" id="{DDC51361-C27B-4F72-920C-9F63D2CD6D69}"/>
              </a:ext>
            </a:extLst>
          </p:cNvPr>
          <p:cNvSpPr/>
          <p:nvPr userDrawn="1"/>
        </p:nvSpPr>
        <p:spPr>
          <a:xfrm>
            <a:off x="10199662" y="3273448"/>
            <a:ext cx="1512168" cy="535531"/>
          </a:xfrm>
          <a:prstGeom prst="rect">
            <a:avLst/>
          </a:prstGeom>
        </p:spPr>
        <p:txBody>
          <a:bodyPr wrap="square">
            <a:spAutoFit/>
          </a:bodyPr>
          <a:lstStyle/>
          <a:p>
            <a:pPr lvl="0" algn="ctr" defTabSz="355600">
              <a:lnSpc>
                <a:spcPct val="90000"/>
              </a:lnSpc>
              <a:spcBef>
                <a:spcPct val="0"/>
              </a:spcBef>
              <a:spcAft>
                <a:spcPct val="35000"/>
              </a:spcAft>
            </a:pPr>
            <a:r>
              <a:rPr lang="en-US" sz="1600" dirty="0">
                <a:solidFill>
                  <a:srgbClr val="E6472A"/>
                </a:solidFill>
                <a:latin typeface="Museo 700" pitchFamily="50" charset="0"/>
              </a:rPr>
              <a:t>Desarrollo de Negocios</a:t>
            </a:r>
          </a:p>
        </p:txBody>
      </p:sp>
      <p:sp>
        <p:nvSpPr>
          <p:cNvPr id="35" name="12 Rectángulo">
            <a:extLst>
              <a:ext uri="{FF2B5EF4-FFF2-40B4-BE49-F238E27FC236}">
                <a16:creationId xmlns:a16="http://schemas.microsoft.com/office/drawing/2014/main" id="{D6528A02-80A4-4C9D-A7F9-62D361F96023}"/>
              </a:ext>
            </a:extLst>
          </p:cNvPr>
          <p:cNvSpPr/>
          <p:nvPr userDrawn="1"/>
        </p:nvSpPr>
        <p:spPr>
          <a:xfrm>
            <a:off x="334566" y="4437906"/>
            <a:ext cx="1872208" cy="674031"/>
          </a:xfrm>
          <a:prstGeom prst="rect">
            <a:avLst/>
          </a:prstGeom>
        </p:spPr>
        <p:txBody>
          <a:bodyPr wrap="square">
            <a:spAutoFit/>
          </a:bodyPr>
          <a:lstStyle/>
          <a:p>
            <a:pPr marL="0" lvl="1" algn="ctr" defTabSz="488950">
              <a:lnSpc>
                <a:spcPct val="90000"/>
              </a:lnSpc>
              <a:spcBef>
                <a:spcPct val="0"/>
              </a:spcBef>
              <a:spcAft>
                <a:spcPct val="15000"/>
              </a:spcAft>
            </a:pPr>
            <a:r>
              <a:rPr lang="es-ES" sz="1400" dirty="0">
                <a:solidFill>
                  <a:srgbClr val="757477"/>
                </a:solidFill>
              </a:rPr>
              <a:t>Suscripciones Azure Modelo Servicios Gestionados</a:t>
            </a:r>
          </a:p>
        </p:txBody>
      </p:sp>
      <p:sp>
        <p:nvSpPr>
          <p:cNvPr id="36" name="13 Rectángulo">
            <a:extLst>
              <a:ext uri="{FF2B5EF4-FFF2-40B4-BE49-F238E27FC236}">
                <a16:creationId xmlns:a16="http://schemas.microsoft.com/office/drawing/2014/main" id="{F5362DD5-DC5B-4670-812D-B149AD13CE1C}"/>
              </a:ext>
            </a:extLst>
          </p:cNvPr>
          <p:cNvSpPr/>
          <p:nvPr userDrawn="1"/>
        </p:nvSpPr>
        <p:spPr>
          <a:xfrm>
            <a:off x="2494806" y="4450100"/>
            <a:ext cx="1440160" cy="706347"/>
          </a:xfrm>
          <a:prstGeom prst="rect">
            <a:avLst/>
          </a:prstGeom>
        </p:spPr>
        <p:txBody>
          <a:bodyPr wrap="square">
            <a:spAutoFit/>
          </a:bodyPr>
          <a:lstStyle/>
          <a:p>
            <a:pPr marL="0" lvl="1" algn="ctr" defTabSz="488950">
              <a:lnSpc>
                <a:spcPct val="90000"/>
              </a:lnSpc>
              <a:spcBef>
                <a:spcPct val="0"/>
              </a:spcBef>
              <a:spcAft>
                <a:spcPct val="15000"/>
              </a:spcAft>
            </a:pPr>
            <a:r>
              <a:rPr lang="en-US" sz="1400" dirty="0">
                <a:solidFill>
                  <a:srgbClr val="757477"/>
                </a:solidFill>
              </a:rPr>
              <a:t>Apps., Servicios,</a:t>
            </a:r>
          </a:p>
          <a:p>
            <a:pPr marL="0" lvl="1" algn="ctr" defTabSz="488950">
              <a:lnSpc>
                <a:spcPct val="90000"/>
              </a:lnSpc>
              <a:spcBef>
                <a:spcPct val="0"/>
              </a:spcBef>
              <a:spcAft>
                <a:spcPct val="15000"/>
              </a:spcAft>
            </a:pPr>
            <a:r>
              <a:rPr lang="en-US" sz="1400" dirty="0">
                <a:solidFill>
                  <a:srgbClr val="757477"/>
                </a:solidFill>
              </a:rPr>
              <a:t>Protocolos</a:t>
            </a:r>
          </a:p>
        </p:txBody>
      </p:sp>
      <p:sp>
        <p:nvSpPr>
          <p:cNvPr id="37" name="14 Rectángulo">
            <a:extLst>
              <a:ext uri="{FF2B5EF4-FFF2-40B4-BE49-F238E27FC236}">
                <a16:creationId xmlns:a16="http://schemas.microsoft.com/office/drawing/2014/main" id="{96EE7706-2513-4B04-83D2-671358615D7D}"/>
              </a:ext>
            </a:extLst>
          </p:cNvPr>
          <p:cNvSpPr/>
          <p:nvPr userDrawn="1"/>
        </p:nvSpPr>
        <p:spPr>
          <a:xfrm>
            <a:off x="4222998" y="4450100"/>
            <a:ext cx="1800200" cy="674031"/>
          </a:xfrm>
          <a:prstGeom prst="rect">
            <a:avLst/>
          </a:prstGeom>
        </p:spPr>
        <p:txBody>
          <a:bodyPr wrap="square">
            <a:spAutoFit/>
          </a:bodyPr>
          <a:lstStyle/>
          <a:p>
            <a:pPr marL="0" lvl="1" algn="ctr" defTabSz="488950">
              <a:lnSpc>
                <a:spcPct val="90000"/>
              </a:lnSpc>
              <a:spcBef>
                <a:spcPct val="0"/>
              </a:spcBef>
              <a:spcAft>
                <a:spcPct val="15000"/>
              </a:spcAft>
            </a:pPr>
            <a:r>
              <a:rPr lang="en-US" sz="1400" dirty="0">
                <a:solidFill>
                  <a:srgbClr val="757477"/>
                </a:solidFill>
              </a:rPr>
              <a:t>Skype for Business Partner Development Unit</a:t>
            </a:r>
          </a:p>
        </p:txBody>
      </p:sp>
      <p:sp>
        <p:nvSpPr>
          <p:cNvPr id="38" name="15 Rectángulo">
            <a:extLst>
              <a:ext uri="{FF2B5EF4-FFF2-40B4-BE49-F238E27FC236}">
                <a16:creationId xmlns:a16="http://schemas.microsoft.com/office/drawing/2014/main" id="{9E485501-612B-4533-B601-466202479B97}"/>
              </a:ext>
            </a:extLst>
          </p:cNvPr>
          <p:cNvSpPr/>
          <p:nvPr userDrawn="1"/>
        </p:nvSpPr>
        <p:spPr>
          <a:xfrm>
            <a:off x="6059753" y="4468461"/>
            <a:ext cx="2015122" cy="964880"/>
          </a:xfrm>
          <a:prstGeom prst="rect">
            <a:avLst/>
          </a:prstGeom>
        </p:spPr>
        <p:txBody>
          <a:bodyPr wrap="square">
            <a:spAutoFit/>
          </a:bodyPr>
          <a:lstStyle/>
          <a:p>
            <a:pPr marL="0" lvl="1" algn="ctr" defTabSz="488950">
              <a:lnSpc>
                <a:spcPct val="90000"/>
              </a:lnSpc>
              <a:spcBef>
                <a:spcPct val="0"/>
              </a:spcBef>
              <a:spcAft>
                <a:spcPct val="15000"/>
              </a:spcAft>
            </a:pPr>
            <a:r>
              <a:rPr lang="en-US" sz="1400" dirty="0">
                <a:solidFill>
                  <a:srgbClr val="757477"/>
                </a:solidFill>
              </a:rPr>
              <a:t>Windows Server 2016</a:t>
            </a:r>
          </a:p>
          <a:p>
            <a:pPr marL="0" lvl="1" algn="ctr" defTabSz="488950">
              <a:lnSpc>
                <a:spcPct val="90000"/>
              </a:lnSpc>
              <a:spcBef>
                <a:spcPct val="0"/>
              </a:spcBef>
              <a:spcAft>
                <a:spcPct val="15000"/>
              </a:spcAft>
            </a:pPr>
            <a:r>
              <a:rPr lang="en-US" sz="1400" dirty="0">
                <a:solidFill>
                  <a:srgbClr val="757477"/>
                </a:solidFill>
              </a:rPr>
              <a:t>Exchange 2016</a:t>
            </a:r>
          </a:p>
          <a:p>
            <a:pPr marL="0" lvl="1" algn="ctr" defTabSz="488950">
              <a:lnSpc>
                <a:spcPct val="90000"/>
              </a:lnSpc>
              <a:spcBef>
                <a:spcPct val="0"/>
              </a:spcBef>
              <a:spcAft>
                <a:spcPct val="15000"/>
              </a:spcAft>
            </a:pPr>
            <a:r>
              <a:rPr lang="en-US" sz="1400" dirty="0">
                <a:solidFill>
                  <a:srgbClr val="757477"/>
                </a:solidFill>
              </a:rPr>
              <a:t>SharePoint 2016</a:t>
            </a:r>
          </a:p>
          <a:p>
            <a:pPr marL="0" lvl="1" algn="ctr" defTabSz="488950">
              <a:lnSpc>
                <a:spcPct val="90000"/>
              </a:lnSpc>
              <a:spcBef>
                <a:spcPct val="0"/>
              </a:spcBef>
              <a:spcAft>
                <a:spcPct val="15000"/>
              </a:spcAft>
            </a:pPr>
            <a:r>
              <a:rPr lang="en-US" sz="1400" dirty="0">
                <a:solidFill>
                  <a:srgbClr val="757477"/>
                </a:solidFill>
              </a:rPr>
              <a:t>System Center 2016</a:t>
            </a:r>
          </a:p>
        </p:txBody>
      </p:sp>
      <p:sp>
        <p:nvSpPr>
          <p:cNvPr id="39" name="16 Rectángulo">
            <a:extLst>
              <a:ext uri="{FF2B5EF4-FFF2-40B4-BE49-F238E27FC236}">
                <a16:creationId xmlns:a16="http://schemas.microsoft.com/office/drawing/2014/main" id="{97508991-FC1B-4A9B-ABEB-068283DAF0CD}"/>
              </a:ext>
            </a:extLst>
          </p:cNvPr>
          <p:cNvSpPr/>
          <p:nvPr userDrawn="1"/>
        </p:nvSpPr>
        <p:spPr>
          <a:xfrm>
            <a:off x="8111430" y="4450100"/>
            <a:ext cx="1800201" cy="867930"/>
          </a:xfrm>
          <a:prstGeom prst="rect">
            <a:avLst/>
          </a:prstGeom>
        </p:spPr>
        <p:txBody>
          <a:bodyPr wrap="square">
            <a:spAutoFit/>
          </a:bodyPr>
          <a:lstStyle/>
          <a:p>
            <a:pPr marL="0" lvl="1" algn="ctr" defTabSz="488950">
              <a:lnSpc>
                <a:spcPct val="90000"/>
              </a:lnSpc>
              <a:spcBef>
                <a:spcPct val="0"/>
              </a:spcBef>
              <a:spcAft>
                <a:spcPct val="15000"/>
              </a:spcAft>
            </a:pPr>
            <a:r>
              <a:rPr lang="en-US" sz="1400" dirty="0">
                <a:solidFill>
                  <a:srgbClr val="757477"/>
                </a:solidFill>
              </a:rPr>
              <a:t>Dynamics365 - Customer Relationship Management</a:t>
            </a:r>
          </a:p>
        </p:txBody>
      </p:sp>
      <p:sp>
        <p:nvSpPr>
          <p:cNvPr id="40" name="17 Rectángulo">
            <a:extLst>
              <a:ext uri="{FF2B5EF4-FFF2-40B4-BE49-F238E27FC236}">
                <a16:creationId xmlns:a16="http://schemas.microsoft.com/office/drawing/2014/main" id="{6F64DB1A-37DF-497E-BB44-72A30FD23179}"/>
              </a:ext>
            </a:extLst>
          </p:cNvPr>
          <p:cNvSpPr/>
          <p:nvPr userDrawn="1"/>
        </p:nvSpPr>
        <p:spPr>
          <a:xfrm>
            <a:off x="10137637" y="4450100"/>
            <a:ext cx="1636218" cy="286232"/>
          </a:xfrm>
          <a:prstGeom prst="rect">
            <a:avLst/>
          </a:prstGeom>
        </p:spPr>
        <p:txBody>
          <a:bodyPr wrap="none">
            <a:spAutoFit/>
          </a:bodyPr>
          <a:lstStyle/>
          <a:p>
            <a:pPr marL="0" lvl="1" algn="ctr" defTabSz="488950">
              <a:lnSpc>
                <a:spcPct val="90000"/>
              </a:lnSpc>
              <a:spcBef>
                <a:spcPct val="0"/>
              </a:spcBef>
              <a:spcAft>
                <a:spcPct val="15000"/>
              </a:spcAft>
            </a:pPr>
            <a:r>
              <a:rPr lang="en-US" sz="1400" dirty="0">
                <a:solidFill>
                  <a:srgbClr val="757477"/>
                </a:solidFill>
              </a:rPr>
              <a:t>Azure IaaS &amp; PaaS</a:t>
            </a:r>
          </a:p>
        </p:txBody>
      </p:sp>
    </p:spTree>
    <p:extLst>
      <p:ext uri="{BB962C8B-B14F-4D97-AF65-F5344CB8AC3E}">
        <p14:creationId xmlns:p14="http://schemas.microsoft.com/office/powerpoint/2010/main" val="41925552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ítulo - Subcarátula">
    <p:spTree>
      <p:nvGrpSpPr>
        <p:cNvPr id="1" name=""/>
        <p:cNvGrpSpPr/>
        <p:nvPr/>
      </p:nvGrpSpPr>
      <p:grpSpPr>
        <a:xfrm>
          <a:off x="0" y="0"/>
          <a:ext cx="0" cy="0"/>
          <a:chOff x="0" y="0"/>
          <a:chExt cx="0" cy="0"/>
        </a:xfrm>
      </p:grpSpPr>
      <p:pic>
        <p:nvPicPr>
          <p:cNvPr id="8" name="7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02701" y="591836"/>
            <a:ext cx="554762" cy="48764"/>
          </a:xfrm>
          <a:prstGeom prst="rect">
            <a:avLst/>
          </a:prstGeom>
        </p:spPr>
      </p:pic>
      <p:sp>
        <p:nvSpPr>
          <p:cNvPr id="15" name="14 Marcador de texto"/>
          <p:cNvSpPr>
            <a:spLocks noGrp="1"/>
          </p:cNvSpPr>
          <p:nvPr>
            <p:ph type="body" sz="quarter" idx="10" hasCustomPrompt="1"/>
          </p:nvPr>
        </p:nvSpPr>
        <p:spPr>
          <a:xfrm>
            <a:off x="-1" y="799422"/>
            <a:ext cx="12191999" cy="1008112"/>
          </a:xfrm>
        </p:spPr>
        <p:txBody>
          <a:bodyPr>
            <a:normAutofit/>
          </a:bodyPr>
          <a:lstStyle>
            <a:lvl1pPr marL="0" indent="0" algn="ctr">
              <a:buNone/>
              <a:defRPr sz="5400" baseline="0">
                <a:solidFill>
                  <a:srgbClr val="E6472A"/>
                </a:solidFill>
                <a:latin typeface="+mn-lt"/>
                <a:cs typeface="MS Office Symbol (es-es) Light" panose="01000000000000000000" pitchFamily="2" charset="0"/>
              </a:defRPr>
            </a:lvl1pPr>
          </a:lstStyle>
          <a:p>
            <a:pPr lvl="0"/>
            <a:r>
              <a:rPr lang="es-ES" dirty="0"/>
              <a:t>Alianzas Estratégicas</a:t>
            </a:r>
          </a:p>
        </p:txBody>
      </p:sp>
      <p:pic>
        <p:nvPicPr>
          <p:cNvPr id="5" name="Imagen 4" descr="Imagen que contiene rojo, persona&#10;&#10;Descripción generada con confianza alta">
            <a:extLst>
              <a:ext uri="{FF2B5EF4-FFF2-40B4-BE49-F238E27FC236}">
                <a16:creationId xmlns:a16="http://schemas.microsoft.com/office/drawing/2014/main" id="{CD89CF53-FE0E-4668-A272-AECBEF6674D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973" r="3803"/>
          <a:stretch/>
        </p:blipFill>
        <p:spPr>
          <a:xfrm>
            <a:off x="5359161" y="3285603"/>
            <a:ext cx="2691863" cy="959370"/>
          </a:xfrm>
          <a:prstGeom prst="rect">
            <a:avLst/>
          </a:prstGeom>
        </p:spPr>
      </p:pic>
      <p:pic>
        <p:nvPicPr>
          <p:cNvPr id="6" name="Imagen 5">
            <a:extLst>
              <a:ext uri="{FF2B5EF4-FFF2-40B4-BE49-F238E27FC236}">
                <a16:creationId xmlns:a16="http://schemas.microsoft.com/office/drawing/2014/main" id="{55470090-7BF3-40B0-93B6-D2870BCBA76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8978" r="9786"/>
          <a:stretch/>
        </p:blipFill>
        <p:spPr>
          <a:xfrm>
            <a:off x="215311" y="3004504"/>
            <a:ext cx="2758747" cy="1613358"/>
          </a:xfrm>
          <a:prstGeom prst="rect">
            <a:avLst/>
          </a:prstGeom>
        </p:spPr>
      </p:pic>
      <p:pic>
        <p:nvPicPr>
          <p:cNvPr id="7" name="Imagen 6">
            <a:extLst>
              <a:ext uri="{FF2B5EF4-FFF2-40B4-BE49-F238E27FC236}">
                <a16:creationId xmlns:a16="http://schemas.microsoft.com/office/drawing/2014/main" id="{A65B4FB9-5599-435D-8D77-AACF800B9AD9}"/>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18408" r="19714"/>
          <a:stretch/>
        </p:blipFill>
        <p:spPr>
          <a:xfrm>
            <a:off x="3265898" y="2828314"/>
            <a:ext cx="1801423" cy="1873949"/>
          </a:xfrm>
          <a:prstGeom prst="rect">
            <a:avLst/>
          </a:prstGeom>
        </p:spPr>
      </p:pic>
      <p:pic>
        <p:nvPicPr>
          <p:cNvPr id="9" name="Imagen 8">
            <a:extLst>
              <a:ext uri="{FF2B5EF4-FFF2-40B4-BE49-F238E27FC236}">
                <a16:creationId xmlns:a16="http://schemas.microsoft.com/office/drawing/2014/main" id="{2DED36E4-6150-4697-834E-D24CD1B30C9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172675" y="3390357"/>
            <a:ext cx="1798240" cy="791226"/>
          </a:xfrm>
          <a:prstGeom prst="rect">
            <a:avLst/>
          </a:prstGeom>
        </p:spPr>
      </p:pic>
      <p:pic>
        <p:nvPicPr>
          <p:cNvPr id="10" name="Imagen 9" descr="Imagen que contiene texto&#10;&#10;Descripción generada con confianza alta">
            <a:extLst>
              <a:ext uri="{FF2B5EF4-FFF2-40B4-BE49-F238E27FC236}">
                <a16:creationId xmlns:a16="http://schemas.microsoft.com/office/drawing/2014/main" id="{75FD1691-E1E8-43FF-9E29-1B659907BAEF}"/>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342864" y="3175154"/>
            <a:ext cx="1537972" cy="1132973"/>
          </a:xfrm>
          <a:prstGeom prst="rect">
            <a:avLst/>
          </a:prstGeom>
        </p:spPr>
      </p:pic>
    </p:spTree>
    <p:extLst>
      <p:ext uri="{BB962C8B-B14F-4D97-AF65-F5344CB8AC3E}">
        <p14:creationId xmlns:p14="http://schemas.microsoft.com/office/powerpoint/2010/main" val="3048411509"/>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7 - Soluciones &amp; Competencias">
    <p:spTree>
      <p:nvGrpSpPr>
        <p:cNvPr id="1" name=""/>
        <p:cNvGrpSpPr/>
        <p:nvPr/>
      </p:nvGrpSpPr>
      <p:grpSpPr>
        <a:xfrm>
          <a:off x="0" y="0"/>
          <a:ext cx="0" cy="0"/>
          <a:chOff x="0" y="0"/>
          <a:chExt cx="0" cy="0"/>
        </a:xfrm>
      </p:grpSpPr>
      <p:sp>
        <p:nvSpPr>
          <p:cNvPr id="10" name="9 Rectángulo"/>
          <p:cNvSpPr/>
          <p:nvPr userDrawn="1"/>
        </p:nvSpPr>
        <p:spPr>
          <a:xfrm>
            <a:off x="0" y="405457"/>
            <a:ext cx="12192000" cy="646331"/>
          </a:xfrm>
          <a:prstGeom prst="rect">
            <a:avLst/>
          </a:prstGeom>
        </p:spPr>
        <p:txBody>
          <a:bodyPr wrap="square">
            <a:spAutoFit/>
          </a:bodyPr>
          <a:lstStyle/>
          <a:p>
            <a:pPr algn="ctr"/>
            <a:r>
              <a:rPr lang="es-ES" sz="3600" dirty="0">
                <a:solidFill>
                  <a:srgbClr val="E6472A"/>
                </a:solidFill>
                <a:latin typeface="Museo 300" panose="02000000000000000000" pitchFamily="50" charset="0"/>
              </a:rPr>
              <a:t>Soluciones &amp; Competencias</a:t>
            </a:r>
          </a:p>
        </p:txBody>
      </p:sp>
      <p:sp>
        <p:nvSpPr>
          <p:cNvPr id="12" name="11 Rectángulo"/>
          <p:cNvSpPr/>
          <p:nvPr userDrawn="1"/>
        </p:nvSpPr>
        <p:spPr>
          <a:xfrm>
            <a:off x="5663895" y="28623"/>
            <a:ext cx="936226" cy="4480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800"/>
          </a:p>
        </p:txBody>
      </p:sp>
      <p:pic>
        <p:nvPicPr>
          <p:cNvPr id="13" name="12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18618" y="333450"/>
            <a:ext cx="554762" cy="48764"/>
          </a:xfrm>
          <a:prstGeom prst="rect">
            <a:avLst/>
          </a:prstGeom>
        </p:spPr>
      </p:pic>
      <p:grpSp>
        <p:nvGrpSpPr>
          <p:cNvPr id="69" name="Grupo 68">
            <a:extLst>
              <a:ext uri="{FF2B5EF4-FFF2-40B4-BE49-F238E27FC236}">
                <a16:creationId xmlns:a16="http://schemas.microsoft.com/office/drawing/2014/main" id="{FC8722D2-8E9A-4E9D-9671-80817FA20989}"/>
              </a:ext>
            </a:extLst>
          </p:cNvPr>
          <p:cNvGrpSpPr/>
          <p:nvPr userDrawn="1"/>
        </p:nvGrpSpPr>
        <p:grpSpPr>
          <a:xfrm>
            <a:off x="452869" y="1581200"/>
            <a:ext cx="1892715" cy="4658469"/>
            <a:chOff x="463503" y="1579638"/>
            <a:chExt cx="1892715" cy="4658469"/>
          </a:xfrm>
        </p:grpSpPr>
        <p:sp>
          <p:nvSpPr>
            <p:cNvPr id="17" name="CuadroTexto 16">
              <a:extLst>
                <a:ext uri="{FF2B5EF4-FFF2-40B4-BE49-F238E27FC236}">
                  <a16:creationId xmlns:a16="http://schemas.microsoft.com/office/drawing/2014/main" id="{BA72ADF7-7EA4-4927-B683-D2CE4CE14071}"/>
                </a:ext>
              </a:extLst>
            </p:cNvPr>
            <p:cNvSpPr txBox="1"/>
            <p:nvPr userDrawn="1"/>
          </p:nvSpPr>
          <p:spPr>
            <a:xfrm>
              <a:off x="463503" y="1579638"/>
              <a:ext cx="1763403"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kern="1200" dirty="0">
                  <a:solidFill>
                    <a:schemeClr val="bg1">
                      <a:lumMod val="50000"/>
                    </a:schemeClr>
                  </a:solidFill>
                  <a:latin typeface="+mn-lt"/>
                  <a:ea typeface="+mn-ea"/>
                  <a:cs typeface="+mn-cs"/>
                </a:rPr>
                <a:t>Microsoft Windows Server</a:t>
              </a:r>
            </a:p>
          </p:txBody>
        </p:sp>
        <p:sp>
          <p:nvSpPr>
            <p:cNvPr id="19" name="CuadroTexto 18">
              <a:extLst>
                <a:ext uri="{FF2B5EF4-FFF2-40B4-BE49-F238E27FC236}">
                  <a16:creationId xmlns:a16="http://schemas.microsoft.com/office/drawing/2014/main" id="{572C122E-1D90-4146-9663-CB26DC767311}"/>
                </a:ext>
              </a:extLst>
            </p:cNvPr>
            <p:cNvSpPr txBox="1"/>
            <p:nvPr userDrawn="1"/>
          </p:nvSpPr>
          <p:spPr>
            <a:xfrm flipH="1">
              <a:off x="463503" y="1769179"/>
              <a:ext cx="1879600" cy="1023357"/>
            </a:xfrm>
            <a:prstGeom prst="rect">
              <a:avLst/>
            </a:prstGeom>
            <a:noFill/>
          </p:spPr>
          <p:txBody>
            <a:bodyPr wrap="square" rtlCol="0">
              <a:spAutoFit/>
            </a:bodyPr>
            <a:lstStyle/>
            <a:p>
              <a:pPr lvl="0"/>
              <a:r>
                <a:rPr lang="en-US" sz="1000" b="0" kern="1200" dirty="0">
                  <a:solidFill>
                    <a:schemeClr val="bg1">
                      <a:lumMod val="50000"/>
                    </a:schemeClr>
                  </a:solidFill>
                  <a:latin typeface="+mn-lt"/>
                  <a:ea typeface="+mn-ea"/>
                  <a:cs typeface="+mn-cs"/>
                </a:rPr>
                <a:t>• Active Directory</a:t>
              </a:r>
            </a:p>
            <a:p>
              <a:pPr lvl="0"/>
              <a:r>
                <a:rPr lang="en-US" sz="1000" b="0" kern="1200" dirty="0">
                  <a:solidFill>
                    <a:schemeClr val="bg1">
                      <a:lumMod val="50000"/>
                    </a:schemeClr>
                  </a:solidFill>
                  <a:latin typeface="+mn-lt"/>
                  <a:ea typeface="+mn-ea"/>
                  <a:cs typeface="+mn-cs"/>
                </a:rPr>
                <a:t>• Public Key Infrastructure</a:t>
              </a:r>
            </a:p>
            <a:p>
              <a:pPr lvl="0"/>
              <a:r>
                <a:rPr lang="en-US" sz="1000" b="0" kern="1200" dirty="0">
                  <a:solidFill>
                    <a:schemeClr val="bg1">
                      <a:lumMod val="50000"/>
                    </a:schemeClr>
                  </a:solidFill>
                  <a:latin typeface="+mn-lt"/>
                  <a:ea typeface="+mn-ea"/>
                  <a:cs typeface="+mn-cs"/>
                </a:rPr>
                <a:t>• Rights Management Services</a:t>
              </a:r>
            </a:p>
            <a:p>
              <a:pPr lvl="0"/>
              <a:r>
                <a:rPr lang="en-US" sz="1000" b="0" kern="1200" dirty="0">
                  <a:solidFill>
                    <a:schemeClr val="bg1">
                      <a:lumMod val="50000"/>
                    </a:schemeClr>
                  </a:solidFill>
                  <a:latin typeface="+mn-lt"/>
                  <a:ea typeface="+mn-ea"/>
                  <a:cs typeface="+mn-cs"/>
                </a:rPr>
                <a:t>• Network Access Protection</a:t>
              </a:r>
            </a:p>
            <a:p>
              <a:pPr lvl="0"/>
              <a:r>
                <a:rPr lang="en-US" sz="1000" b="0" kern="1200" dirty="0">
                  <a:solidFill>
                    <a:schemeClr val="bg1">
                      <a:lumMod val="50000"/>
                    </a:schemeClr>
                  </a:solidFill>
                  <a:latin typeface="+mn-lt"/>
                  <a:ea typeface="+mn-ea"/>
                  <a:cs typeface="+mn-cs"/>
                </a:rPr>
                <a:t>• Routing &amp; Remote Access</a:t>
              </a:r>
            </a:p>
            <a:p>
              <a:endParaRPr lang="en-US" sz="1100" dirty="0"/>
            </a:p>
          </p:txBody>
        </p:sp>
        <p:sp>
          <p:nvSpPr>
            <p:cNvPr id="20" name="CuadroTexto 19">
              <a:extLst>
                <a:ext uri="{FF2B5EF4-FFF2-40B4-BE49-F238E27FC236}">
                  <a16:creationId xmlns:a16="http://schemas.microsoft.com/office/drawing/2014/main" id="{F016D823-21E8-4E23-B139-AFBE14749FB6}"/>
                </a:ext>
              </a:extLst>
            </p:cNvPr>
            <p:cNvSpPr txBox="1"/>
            <p:nvPr userDrawn="1"/>
          </p:nvSpPr>
          <p:spPr>
            <a:xfrm>
              <a:off x="463503" y="2735856"/>
              <a:ext cx="1630575"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kern="1200" dirty="0">
                  <a:solidFill>
                    <a:schemeClr val="bg1">
                      <a:lumMod val="50000"/>
                    </a:schemeClr>
                  </a:solidFill>
                  <a:latin typeface="+mn-lt"/>
                  <a:ea typeface="+mn-ea"/>
                  <a:cs typeface="+mn-cs"/>
                </a:rPr>
                <a:t>Plataforma de Aplicaciones</a:t>
              </a:r>
            </a:p>
          </p:txBody>
        </p:sp>
        <p:sp>
          <p:nvSpPr>
            <p:cNvPr id="21" name="CuadroTexto 20">
              <a:extLst>
                <a:ext uri="{FF2B5EF4-FFF2-40B4-BE49-F238E27FC236}">
                  <a16:creationId xmlns:a16="http://schemas.microsoft.com/office/drawing/2014/main" id="{889D8960-34BE-4DCD-8EF4-E746B82DC7C8}"/>
                </a:ext>
              </a:extLst>
            </p:cNvPr>
            <p:cNvSpPr txBox="1"/>
            <p:nvPr userDrawn="1"/>
          </p:nvSpPr>
          <p:spPr>
            <a:xfrm flipH="1">
              <a:off x="463503" y="2925397"/>
              <a:ext cx="1892715" cy="1015663"/>
            </a:xfrm>
            <a:prstGeom prst="rect">
              <a:avLst/>
            </a:prstGeom>
            <a:noFill/>
          </p:spPr>
          <p:txBody>
            <a:bodyPr wrap="square" rtlCol="0">
              <a:spAutoFit/>
            </a:bodyPr>
            <a:lstStyle/>
            <a:p>
              <a:pPr marL="0" lvl="0" algn="l" defTabSz="914400" rtl="0" eaLnBrk="1" latinLnBrk="0" hangingPunct="1"/>
              <a:r>
                <a:rPr lang="en-US" sz="1000" b="0" kern="1200" dirty="0">
                  <a:solidFill>
                    <a:schemeClr val="bg1">
                      <a:lumMod val="50000"/>
                    </a:schemeClr>
                  </a:solidFill>
                  <a:latin typeface="+mn-lt"/>
                  <a:ea typeface="+mn-ea"/>
                  <a:cs typeface="+mn-cs"/>
                </a:rPr>
                <a:t>• Microsoft SOL Server Cloud</a:t>
              </a:r>
            </a:p>
            <a:p>
              <a:pPr marL="0" lvl="0" algn="l" defTabSz="914400" rtl="0" eaLnBrk="1" latinLnBrk="0" hangingPunct="1"/>
              <a:r>
                <a:rPr lang="en-US" sz="1000" b="0" kern="1200" dirty="0">
                  <a:solidFill>
                    <a:schemeClr val="bg1">
                      <a:lumMod val="50000"/>
                    </a:schemeClr>
                  </a:solidFill>
                  <a:latin typeface="+mn-lt"/>
                  <a:ea typeface="+mn-ea"/>
                  <a:cs typeface="+mn-cs"/>
                </a:rPr>
                <a:t>• Microsoft Office365</a:t>
              </a:r>
            </a:p>
            <a:p>
              <a:pPr marL="0" lvl="0" algn="l" defTabSz="914400" rtl="0" eaLnBrk="1" latinLnBrk="0" hangingPunct="1"/>
              <a:r>
                <a:rPr lang="en-US" sz="1000" b="0" kern="1200" dirty="0">
                  <a:solidFill>
                    <a:schemeClr val="bg1">
                      <a:lumMod val="50000"/>
                    </a:schemeClr>
                  </a:solidFill>
                  <a:latin typeface="+mn-lt"/>
                  <a:ea typeface="+mn-ea"/>
                  <a:cs typeface="+mn-cs"/>
                </a:rPr>
                <a:t>• Microsoft Azure</a:t>
              </a:r>
            </a:p>
            <a:p>
              <a:pPr marL="0" lvl="0" algn="l" defTabSz="914400" rtl="0" eaLnBrk="1" latinLnBrk="0" hangingPunct="1"/>
              <a:r>
                <a:rPr lang="en-US" sz="1000" b="0" kern="1200" dirty="0">
                  <a:solidFill>
                    <a:schemeClr val="bg1">
                      <a:lumMod val="50000"/>
                    </a:schemeClr>
                  </a:solidFill>
                  <a:latin typeface="+mn-lt"/>
                  <a:ea typeface="+mn-ea"/>
                  <a:cs typeface="+mn-cs"/>
                </a:rPr>
                <a:t>• Yammer</a:t>
              </a:r>
            </a:p>
            <a:p>
              <a:pPr marL="0" lvl="0" algn="l" defTabSz="914400" rtl="0" eaLnBrk="1" latinLnBrk="0" hangingPunct="1"/>
              <a:r>
                <a:rPr lang="en-US" sz="1000" b="0" kern="1200" dirty="0">
                  <a:solidFill>
                    <a:schemeClr val="bg1">
                      <a:lumMod val="50000"/>
                    </a:schemeClr>
                  </a:solidFill>
                  <a:latin typeface="+mn-lt"/>
                  <a:ea typeface="+mn-ea"/>
                  <a:cs typeface="+mn-cs"/>
                </a:rPr>
                <a:t>• Microsoft Enterprise Mobility Suite</a:t>
              </a:r>
            </a:p>
          </p:txBody>
        </p:sp>
        <p:sp>
          <p:nvSpPr>
            <p:cNvPr id="22" name="CuadroTexto 21">
              <a:extLst>
                <a:ext uri="{FF2B5EF4-FFF2-40B4-BE49-F238E27FC236}">
                  <a16:creationId xmlns:a16="http://schemas.microsoft.com/office/drawing/2014/main" id="{6EDAEBE8-4B68-49A0-83FB-A34FCFAF9351}"/>
                </a:ext>
              </a:extLst>
            </p:cNvPr>
            <p:cNvSpPr txBox="1"/>
            <p:nvPr userDrawn="1"/>
          </p:nvSpPr>
          <p:spPr>
            <a:xfrm>
              <a:off x="463503" y="3884380"/>
              <a:ext cx="1499128" cy="246221"/>
            </a:xfrm>
            <a:prstGeom prst="rect">
              <a:avLst/>
            </a:prstGeom>
            <a:noFill/>
          </p:spPr>
          <p:txBody>
            <a:bodyPr wrap="none" rtlCol="0">
              <a:spAutoFit/>
            </a:bodyPr>
            <a:lstStyle/>
            <a:p>
              <a:pPr lvl="0"/>
              <a:r>
                <a:rPr lang="en-US" sz="1000" b="1" kern="1200" dirty="0">
                  <a:solidFill>
                    <a:schemeClr val="bg1">
                      <a:lumMod val="50000"/>
                    </a:schemeClr>
                  </a:solidFill>
                  <a:latin typeface="+mn-lt"/>
                  <a:ea typeface="+mn-ea"/>
                  <a:cs typeface="+mn-cs"/>
                </a:rPr>
                <a:t>Microsoft System Center</a:t>
              </a:r>
            </a:p>
          </p:txBody>
        </p:sp>
        <p:sp>
          <p:nvSpPr>
            <p:cNvPr id="23" name="CuadroTexto 22">
              <a:extLst>
                <a:ext uri="{FF2B5EF4-FFF2-40B4-BE49-F238E27FC236}">
                  <a16:creationId xmlns:a16="http://schemas.microsoft.com/office/drawing/2014/main" id="{D9F7CEB6-64A2-4D03-8886-017C0E594EE6}"/>
                </a:ext>
              </a:extLst>
            </p:cNvPr>
            <p:cNvSpPr txBox="1"/>
            <p:nvPr userDrawn="1"/>
          </p:nvSpPr>
          <p:spPr>
            <a:xfrm flipH="1">
              <a:off x="463503" y="4073921"/>
              <a:ext cx="1879600" cy="1323439"/>
            </a:xfrm>
            <a:prstGeom prst="rect">
              <a:avLst/>
            </a:prstGeom>
            <a:noFill/>
          </p:spPr>
          <p:txBody>
            <a:bodyPr wrap="square" rtlCol="0">
              <a:spAutoFit/>
            </a:bodyPr>
            <a:lstStyle/>
            <a:p>
              <a:pPr marL="0" lvl="0" algn="l" defTabSz="914400" rtl="0" eaLnBrk="1" latinLnBrk="0" hangingPunct="1"/>
              <a:r>
                <a:rPr lang="en-US" sz="1000" b="0" kern="1200" dirty="0">
                  <a:solidFill>
                    <a:schemeClr val="bg1">
                      <a:lumMod val="50000"/>
                    </a:schemeClr>
                  </a:solidFill>
                  <a:latin typeface="+mn-lt"/>
                  <a:ea typeface="+mn-ea"/>
                  <a:cs typeface="+mn-cs"/>
                </a:rPr>
                <a:t>• App Controller</a:t>
              </a:r>
            </a:p>
            <a:p>
              <a:pPr marL="0" lvl="0" algn="l" defTabSz="914400" rtl="0" eaLnBrk="1" latinLnBrk="0" hangingPunct="1"/>
              <a:r>
                <a:rPr lang="en-US" sz="1000" b="0" kern="1200" dirty="0">
                  <a:solidFill>
                    <a:schemeClr val="bg1">
                      <a:lumMod val="50000"/>
                    </a:schemeClr>
                  </a:solidFill>
                  <a:latin typeface="+mn-lt"/>
                  <a:ea typeface="+mn-ea"/>
                  <a:cs typeface="+mn-cs"/>
                </a:rPr>
                <a:t>• Operations Manager</a:t>
              </a:r>
            </a:p>
            <a:p>
              <a:pPr marL="0" lvl="0" algn="l" defTabSz="914400" rtl="0" eaLnBrk="1" latinLnBrk="0" hangingPunct="1"/>
              <a:r>
                <a:rPr lang="en-US" sz="1000" b="0" kern="1200" dirty="0">
                  <a:solidFill>
                    <a:schemeClr val="bg1">
                      <a:lumMod val="50000"/>
                    </a:schemeClr>
                  </a:solidFill>
                  <a:latin typeface="+mn-lt"/>
                  <a:ea typeface="+mn-ea"/>
                  <a:cs typeface="+mn-cs"/>
                </a:rPr>
                <a:t>• Orchestrator</a:t>
              </a:r>
            </a:p>
            <a:p>
              <a:pPr marL="0" lvl="0" algn="l" defTabSz="914400" rtl="0" eaLnBrk="1" latinLnBrk="0" hangingPunct="1"/>
              <a:r>
                <a:rPr lang="en-US" sz="1000" b="0" kern="1200" dirty="0">
                  <a:solidFill>
                    <a:schemeClr val="bg1">
                      <a:lumMod val="50000"/>
                    </a:schemeClr>
                  </a:solidFill>
                  <a:latin typeface="+mn-lt"/>
                  <a:ea typeface="+mn-ea"/>
                  <a:cs typeface="+mn-cs"/>
                </a:rPr>
                <a:t>• Service Manager</a:t>
              </a:r>
            </a:p>
            <a:p>
              <a:pPr marL="0" lvl="0" algn="l" defTabSz="914400" rtl="0" eaLnBrk="1" latinLnBrk="0" hangingPunct="1"/>
              <a:r>
                <a:rPr lang="en-US" sz="1000" b="0" kern="1200" dirty="0">
                  <a:solidFill>
                    <a:schemeClr val="bg1">
                      <a:lumMod val="50000"/>
                    </a:schemeClr>
                  </a:solidFill>
                  <a:latin typeface="+mn-lt"/>
                  <a:ea typeface="+mn-ea"/>
                  <a:cs typeface="+mn-cs"/>
                </a:rPr>
                <a:t>• Virtual Machine Manager</a:t>
              </a:r>
            </a:p>
            <a:p>
              <a:pPr marL="0" lvl="0" algn="l" defTabSz="914400" rtl="0" eaLnBrk="1" latinLnBrk="0" hangingPunct="1"/>
              <a:r>
                <a:rPr lang="en-US" sz="1000" b="0" kern="1200" dirty="0">
                  <a:solidFill>
                    <a:schemeClr val="bg1">
                      <a:lumMod val="50000"/>
                    </a:schemeClr>
                  </a:solidFill>
                  <a:latin typeface="+mn-lt"/>
                  <a:ea typeface="+mn-ea"/>
                  <a:cs typeface="+mn-cs"/>
                </a:rPr>
                <a:t>• Data Protection Manager</a:t>
              </a:r>
            </a:p>
            <a:p>
              <a:pPr marL="0" lvl="0" algn="l" defTabSz="914400" rtl="0" eaLnBrk="1" latinLnBrk="0" hangingPunct="1"/>
              <a:r>
                <a:rPr lang="en-US" sz="1000" b="0" kern="1200" dirty="0">
                  <a:solidFill>
                    <a:schemeClr val="bg1">
                      <a:lumMod val="50000"/>
                    </a:schemeClr>
                  </a:solidFill>
                  <a:latin typeface="+mn-lt"/>
                  <a:ea typeface="+mn-ea"/>
                  <a:cs typeface="+mn-cs"/>
                </a:rPr>
                <a:t>• Endpoint Protection</a:t>
              </a:r>
            </a:p>
            <a:p>
              <a:pPr marL="0" lvl="0" algn="l" defTabSz="914400" rtl="0" eaLnBrk="1" latinLnBrk="0" hangingPunct="1"/>
              <a:r>
                <a:rPr lang="en-US" sz="1000" b="0" kern="1200" dirty="0">
                  <a:solidFill>
                    <a:schemeClr val="bg1">
                      <a:lumMod val="50000"/>
                    </a:schemeClr>
                  </a:solidFill>
                  <a:latin typeface="+mn-lt"/>
                  <a:ea typeface="+mn-ea"/>
                  <a:cs typeface="+mn-cs"/>
                </a:rPr>
                <a:t>• Configuration Manager</a:t>
              </a:r>
            </a:p>
          </p:txBody>
        </p:sp>
        <p:sp>
          <p:nvSpPr>
            <p:cNvPr id="24" name="CuadroTexto 23">
              <a:extLst>
                <a:ext uri="{FF2B5EF4-FFF2-40B4-BE49-F238E27FC236}">
                  <a16:creationId xmlns:a16="http://schemas.microsoft.com/office/drawing/2014/main" id="{69EF350F-4C8E-41C1-A71C-5ED0E1B7526F}"/>
                </a:ext>
              </a:extLst>
            </p:cNvPr>
            <p:cNvSpPr txBox="1"/>
            <p:nvPr userDrawn="1"/>
          </p:nvSpPr>
          <p:spPr>
            <a:xfrm>
              <a:off x="463503" y="5340680"/>
              <a:ext cx="1603324" cy="246221"/>
            </a:xfrm>
            <a:prstGeom prst="rect">
              <a:avLst/>
            </a:prstGeom>
            <a:noFill/>
          </p:spPr>
          <p:txBody>
            <a:bodyPr wrap="none" rtlCol="0">
              <a:spAutoFit/>
            </a:bodyPr>
            <a:lstStyle/>
            <a:p>
              <a:pPr marL="0" lvl="0" algn="l" defTabSz="914400" rtl="0" eaLnBrk="1" latinLnBrk="0" hangingPunct="1"/>
              <a:r>
                <a:rPr lang="en-US" sz="1000" b="1" kern="1200" dirty="0">
                  <a:solidFill>
                    <a:schemeClr val="bg1">
                      <a:lumMod val="50000"/>
                    </a:schemeClr>
                  </a:solidFill>
                  <a:latin typeface="+mn-lt"/>
                  <a:ea typeface="+mn-ea"/>
                  <a:cs typeface="+mn-cs"/>
                </a:rPr>
                <a:t>Productividad de Negocios</a:t>
              </a:r>
            </a:p>
          </p:txBody>
        </p:sp>
        <p:sp>
          <p:nvSpPr>
            <p:cNvPr id="25" name="CuadroTexto 24">
              <a:extLst>
                <a:ext uri="{FF2B5EF4-FFF2-40B4-BE49-F238E27FC236}">
                  <a16:creationId xmlns:a16="http://schemas.microsoft.com/office/drawing/2014/main" id="{332ADD3C-99D7-46AF-B128-8494D5A60117}"/>
                </a:ext>
              </a:extLst>
            </p:cNvPr>
            <p:cNvSpPr txBox="1"/>
            <p:nvPr userDrawn="1"/>
          </p:nvSpPr>
          <p:spPr>
            <a:xfrm flipH="1">
              <a:off x="463503" y="5530221"/>
              <a:ext cx="1879600" cy="707886"/>
            </a:xfrm>
            <a:prstGeom prst="rect">
              <a:avLst/>
            </a:prstGeom>
            <a:noFill/>
          </p:spPr>
          <p:txBody>
            <a:bodyPr wrap="square" rtlCol="0">
              <a:spAutoFit/>
            </a:bodyPr>
            <a:lstStyle/>
            <a:p>
              <a:pPr marL="0" lvl="0" algn="l" defTabSz="914400" rtl="0" eaLnBrk="1" latinLnBrk="0" hangingPunct="1"/>
              <a:r>
                <a:rPr lang="en-US" sz="1000" b="0" kern="1200" dirty="0">
                  <a:solidFill>
                    <a:schemeClr val="bg1">
                      <a:lumMod val="50000"/>
                    </a:schemeClr>
                  </a:solidFill>
                  <a:latin typeface="+mn-lt"/>
                  <a:ea typeface="+mn-ea"/>
                  <a:cs typeface="+mn-cs"/>
                </a:rPr>
                <a:t>• Microsoft Exchange Server</a:t>
              </a:r>
            </a:p>
            <a:p>
              <a:pPr marL="0" lvl="0" algn="l" defTabSz="914400" rtl="0" eaLnBrk="1" latinLnBrk="0" hangingPunct="1"/>
              <a:r>
                <a:rPr lang="en-US" sz="1000" b="0" kern="1200" dirty="0">
                  <a:solidFill>
                    <a:schemeClr val="bg1">
                      <a:lumMod val="50000"/>
                    </a:schemeClr>
                  </a:solidFill>
                  <a:latin typeface="+mn-lt"/>
                  <a:ea typeface="+mn-ea"/>
                  <a:cs typeface="+mn-cs"/>
                </a:rPr>
                <a:t>• Microsoft Skype For Business Server</a:t>
              </a:r>
            </a:p>
            <a:p>
              <a:pPr marL="0" lvl="0" algn="l" defTabSz="914400" rtl="0" eaLnBrk="1" latinLnBrk="0" hangingPunct="1"/>
              <a:r>
                <a:rPr lang="en-US" sz="1000" b="0" kern="1200" dirty="0">
                  <a:solidFill>
                    <a:schemeClr val="bg1">
                      <a:lumMod val="50000"/>
                    </a:schemeClr>
                  </a:solidFill>
                  <a:latin typeface="+mn-lt"/>
                  <a:ea typeface="+mn-ea"/>
                  <a:cs typeface="+mn-cs"/>
                </a:rPr>
                <a:t>• Microsoft SharePoint Server</a:t>
              </a:r>
            </a:p>
          </p:txBody>
        </p:sp>
      </p:grpSp>
      <p:pic>
        <p:nvPicPr>
          <p:cNvPr id="4" name="Imagen 3">
            <a:extLst>
              <a:ext uri="{FF2B5EF4-FFF2-40B4-BE49-F238E27FC236}">
                <a16:creationId xmlns:a16="http://schemas.microsoft.com/office/drawing/2014/main" id="{2F7F4C59-0B53-47D6-A95B-DB349DE30FD1}"/>
              </a:ext>
            </a:extLst>
          </p:cNvPr>
          <p:cNvPicPr>
            <a:picLocks noChangeAspect="1"/>
          </p:cNvPicPr>
          <p:nvPr userDrawn="1"/>
        </p:nvPicPr>
        <p:blipFill>
          <a:blip r:embed="rId3"/>
          <a:stretch>
            <a:fillRect/>
          </a:stretch>
        </p:blipFill>
        <p:spPr>
          <a:xfrm>
            <a:off x="1430800" y="1063496"/>
            <a:ext cx="1733550" cy="495300"/>
          </a:xfrm>
          <a:prstGeom prst="rect">
            <a:avLst/>
          </a:prstGeom>
        </p:spPr>
      </p:pic>
      <p:pic>
        <p:nvPicPr>
          <p:cNvPr id="5" name="Imagen 4">
            <a:extLst>
              <a:ext uri="{FF2B5EF4-FFF2-40B4-BE49-F238E27FC236}">
                <a16:creationId xmlns:a16="http://schemas.microsoft.com/office/drawing/2014/main" id="{EED76967-5DF5-411D-88F2-44B3F7B64AF1}"/>
              </a:ext>
            </a:extLst>
          </p:cNvPr>
          <p:cNvPicPr>
            <a:picLocks noChangeAspect="1"/>
          </p:cNvPicPr>
          <p:nvPr userDrawn="1"/>
        </p:nvPicPr>
        <p:blipFill>
          <a:blip r:embed="rId4"/>
          <a:stretch>
            <a:fillRect/>
          </a:stretch>
        </p:blipFill>
        <p:spPr>
          <a:xfrm>
            <a:off x="4595149" y="1015052"/>
            <a:ext cx="1743075" cy="571500"/>
          </a:xfrm>
          <a:prstGeom prst="rect">
            <a:avLst/>
          </a:prstGeom>
        </p:spPr>
      </p:pic>
      <p:pic>
        <p:nvPicPr>
          <p:cNvPr id="6" name="Imagen 5">
            <a:extLst>
              <a:ext uri="{FF2B5EF4-FFF2-40B4-BE49-F238E27FC236}">
                <a16:creationId xmlns:a16="http://schemas.microsoft.com/office/drawing/2014/main" id="{D9455259-8282-472A-A20B-97D6B00EFF47}"/>
              </a:ext>
            </a:extLst>
          </p:cNvPr>
          <p:cNvPicPr>
            <a:picLocks noChangeAspect="1"/>
          </p:cNvPicPr>
          <p:nvPr userDrawn="1"/>
        </p:nvPicPr>
        <p:blipFill>
          <a:blip r:embed="rId5"/>
          <a:stretch>
            <a:fillRect/>
          </a:stretch>
        </p:blipFill>
        <p:spPr>
          <a:xfrm>
            <a:off x="6960941" y="1047800"/>
            <a:ext cx="1581150" cy="533400"/>
          </a:xfrm>
          <a:prstGeom prst="rect">
            <a:avLst/>
          </a:prstGeom>
        </p:spPr>
      </p:pic>
      <p:pic>
        <p:nvPicPr>
          <p:cNvPr id="7" name="Imagen 6">
            <a:extLst>
              <a:ext uri="{FF2B5EF4-FFF2-40B4-BE49-F238E27FC236}">
                <a16:creationId xmlns:a16="http://schemas.microsoft.com/office/drawing/2014/main" id="{E9E9929C-0728-491C-B260-C3C18F3BE70D}"/>
              </a:ext>
            </a:extLst>
          </p:cNvPr>
          <p:cNvPicPr>
            <a:picLocks noChangeAspect="1"/>
          </p:cNvPicPr>
          <p:nvPr userDrawn="1"/>
        </p:nvPicPr>
        <p:blipFill>
          <a:blip r:embed="rId6"/>
          <a:stretch>
            <a:fillRect/>
          </a:stretch>
        </p:blipFill>
        <p:spPr>
          <a:xfrm>
            <a:off x="9621119" y="1039656"/>
            <a:ext cx="1752600" cy="485775"/>
          </a:xfrm>
          <a:prstGeom prst="rect">
            <a:avLst/>
          </a:prstGeom>
        </p:spPr>
      </p:pic>
      <p:grpSp>
        <p:nvGrpSpPr>
          <p:cNvPr id="68" name="Grupo 67">
            <a:extLst>
              <a:ext uri="{FF2B5EF4-FFF2-40B4-BE49-F238E27FC236}">
                <a16:creationId xmlns:a16="http://schemas.microsoft.com/office/drawing/2014/main" id="{502E555B-010C-4E7E-A18D-8170AC6A5E32}"/>
              </a:ext>
            </a:extLst>
          </p:cNvPr>
          <p:cNvGrpSpPr/>
          <p:nvPr userDrawn="1"/>
        </p:nvGrpSpPr>
        <p:grpSpPr>
          <a:xfrm>
            <a:off x="2215052" y="1581200"/>
            <a:ext cx="2164519" cy="3706008"/>
            <a:chOff x="2225686" y="1579638"/>
            <a:chExt cx="2164519" cy="3706008"/>
          </a:xfrm>
        </p:grpSpPr>
        <p:sp>
          <p:nvSpPr>
            <p:cNvPr id="26" name="CuadroTexto 25">
              <a:extLst>
                <a:ext uri="{FF2B5EF4-FFF2-40B4-BE49-F238E27FC236}">
                  <a16:creationId xmlns:a16="http://schemas.microsoft.com/office/drawing/2014/main" id="{F83C9663-CF0E-447B-B04A-0442F57AC9AD}"/>
                </a:ext>
              </a:extLst>
            </p:cNvPr>
            <p:cNvSpPr txBox="1"/>
            <p:nvPr userDrawn="1"/>
          </p:nvSpPr>
          <p:spPr>
            <a:xfrm>
              <a:off x="2225686" y="1579638"/>
              <a:ext cx="2111348"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kern="1200" dirty="0">
                  <a:solidFill>
                    <a:schemeClr val="bg1">
                      <a:lumMod val="50000"/>
                    </a:schemeClr>
                  </a:solidFill>
                  <a:latin typeface="+mn-lt"/>
                  <a:ea typeface="+mn-ea"/>
                  <a:cs typeface="+mn-cs"/>
                </a:rPr>
                <a:t>Certificaciones &amp; Reconocimientos</a:t>
              </a:r>
            </a:p>
          </p:txBody>
        </p:sp>
        <p:sp>
          <p:nvSpPr>
            <p:cNvPr id="27" name="CuadroTexto 26">
              <a:extLst>
                <a:ext uri="{FF2B5EF4-FFF2-40B4-BE49-F238E27FC236}">
                  <a16:creationId xmlns:a16="http://schemas.microsoft.com/office/drawing/2014/main" id="{B7A74E0F-99F7-47B7-895F-FF560ACBFFC0}"/>
                </a:ext>
              </a:extLst>
            </p:cNvPr>
            <p:cNvSpPr txBox="1"/>
            <p:nvPr userDrawn="1"/>
          </p:nvSpPr>
          <p:spPr>
            <a:xfrm>
              <a:off x="2253305" y="1807771"/>
              <a:ext cx="2136900" cy="3477875"/>
            </a:xfrm>
            <a:prstGeom prst="rect">
              <a:avLst/>
            </a:prstGeom>
            <a:noFill/>
          </p:spPr>
          <p:txBody>
            <a:bodyPr wrap="square" rtlCol="0">
              <a:spAutoFit/>
            </a:bodyPr>
            <a:lstStyle/>
            <a:p>
              <a:pPr marL="0" lvl="0" indent="0" algn="l" defTabSz="914400" rtl="0" eaLnBrk="1" latinLnBrk="0" hangingPunct="1">
                <a:lnSpc>
                  <a:spcPct val="100000"/>
                </a:lnSpc>
                <a:spcBef>
                  <a:spcPts val="0"/>
                </a:spcBef>
                <a:buFont typeface="Arial" panose="020B0604020202020204" pitchFamily="34" charset="0"/>
                <a:buNone/>
              </a:pPr>
              <a:r>
                <a:rPr lang="en-US" sz="1000" b="1" kern="1200" dirty="0">
                  <a:solidFill>
                    <a:schemeClr val="accent4">
                      <a:lumMod val="75000"/>
                    </a:schemeClr>
                  </a:solidFill>
                  <a:latin typeface="+mn-lt"/>
                  <a:ea typeface="+mn-ea"/>
                  <a:cs typeface="+mn-cs"/>
                </a:rPr>
                <a:t>Gold</a:t>
              </a:r>
              <a:r>
                <a:rPr lang="en-US" sz="1000" kern="1200" dirty="0">
                  <a:solidFill>
                    <a:schemeClr val="bg1">
                      <a:lumMod val="50000"/>
                    </a:schemeClr>
                  </a:solidFill>
                  <a:latin typeface="+mn-lt"/>
                  <a:ea typeface="+mn-ea"/>
                  <a:cs typeface="+mn-cs"/>
                </a:rPr>
                <a:t> Cloud Productivity</a:t>
              </a:r>
              <a:br>
                <a:rPr lang="en-US" sz="1000" kern="1200" dirty="0">
                  <a:solidFill>
                    <a:schemeClr val="bg1">
                      <a:lumMod val="50000"/>
                    </a:schemeClr>
                  </a:solidFill>
                  <a:latin typeface="+mn-lt"/>
                  <a:ea typeface="+mn-ea"/>
                  <a:cs typeface="+mn-cs"/>
                </a:rPr>
              </a:br>
              <a:r>
                <a:rPr lang="en-US" sz="1000" b="1" kern="1200" dirty="0">
                  <a:solidFill>
                    <a:schemeClr val="accent4">
                      <a:lumMod val="75000"/>
                    </a:schemeClr>
                  </a:solidFill>
                  <a:latin typeface="+mn-lt"/>
                  <a:ea typeface="+mn-ea"/>
                  <a:cs typeface="+mn-cs"/>
                </a:rPr>
                <a:t>Gold</a:t>
              </a:r>
              <a:r>
                <a:rPr lang="en-US" sz="1000" kern="1200" dirty="0">
                  <a:solidFill>
                    <a:schemeClr val="bg1">
                      <a:lumMod val="50000"/>
                    </a:schemeClr>
                  </a:solidFill>
                  <a:latin typeface="+mn-lt"/>
                  <a:ea typeface="+mn-ea"/>
                  <a:cs typeface="+mn-cs"/>
                </a:rPr>
                <a:t> Application Integration</a:t>
              </a:r>
            </a:p>
            <a:p>
              <a:pPr marL="0" lvl="0" indent="0" algn="l" defTabSz="914400" rtl="0" eaLnBrk="1" latinLnBrk="0" hangingPunct="1">
                <a:lnSpc>
                  <a:spcPct val="100000"/>
                </a:lnSpc>
                <a:spcBef>
                  <a:spcPts val="0"/>
                </a:spcBef>
                <a:buFont typeface="Arial" panose="020B0604020202020204" pitchFamily="34" charset="0"/>
                <a:buNone/>
              </a:pPr>
              <a:r>
                <a:rPr lang="en-US" sz="1000" b="1" kern="1200" dirty="0">
                  <a:solidFill>
                    <a:schemeClr val="accent4">
                      <a:lumMod val="75000"/>
                    </a:schemeClr>
                  </a:solidFill>
                  <a:latin typeface="+mn-lt"/>
                  <a:ea typeface="+mn-ea"/>
                  <a:cs typeface="+mn-cs"/>
                </a:rPr>
                <a:t>Gold</a:t>
              </a:r>
              <a:r>
                <a:rPr lang="en-US" sz="1000" kern="1200" dirty="0">
                  <a:solidFill>
                    <a:schemeClr val="bg1">
                      <a:lumMod val="50000"/>
                    </a:schemeClr>
                  </a:solidFill>
                  <a:latin typeface="+mn-lt"/>
                  <a:ea typeface="+mn-ea"/>
                  <a:cs typeface="+mn-cs"/>
                </a:rPr>
                <a:t> Messaging</a:t>
              </a:r>
            </a:p>
            <a:p>
              <a:pPr marL="0" lvl="0" indent="0" algn="l" defTabSz="914400" rtl="0" eaLnBrk="1" latinLnBrk="0" hangingPunct="1">
                <a:lnSpc>
                  <a:spcPct val="100000"/>
                </a:lnSpc>
                <a:spcBef>
                  <a:spcPts val="0"/>
                </a:spcBef>
                <a:buFont typeface="Arial" panose="020B0604020202020204" pitchFamily="34" charset="0"/>
                <a:buNone/>
              </a:pPr>
              <a:r>
                <a:rPr lang="en-US" sz="1000" b="1" kern="1200" dirty="0">
                  <a:solidFill>
                    <a:schemeClr val="accent4">
                      <a:lumMod val="75000"/>
                    </a:schemeClr>
                  </a:solidFill>
                  <a:latin typeface="+mn-lt"/>
                  <a:ea typeface="+mn-ea"/>
                  <a:cs typeface="+mn-cs"/>
                </a:rPr>
                <a:t>Gold</a:t>
              </a:r>
              <a:r>
                <a:rPr lang="en-US" sz="1000" kern="1200" dirty="0">
                  <a:solidFill>
                    <a:schemeClr val="bg1">
                      <a:lumMod val="50000"/>
                    </a:schemeClr>
                  </a:solidFill>
                  <a:latin typeface="+mn-lt"/>
                  <a:ea typeface="+mn-ea"/>
                  <a:cs typeface="+mn-cs"/>
                </a:rPr>
                <a:t> Midmarket Solution Provider</a:t>
              </a:r>
            </a:p>
            <a:p>
              <a:pPr marL="0" lvl="0" indent="0" algn="l" defTabSz="914400" rtl="0" eaLnBrk="1" latinLnBrk="0" hangingPunct="1">
                <a:lnSpc>
                  <a:spcPct val="100000"/>
                </a:lnSpc>
                <a:spcBef>
                  <a:spcPts val="0"/>
                </a:spcBef>
                <a:buFont typeface="Arial" panose="020B0604020202020204" pitchFamily="34" charset="0"/>
                <a:buNone/>
              </a:pPr>
              <a:r>
                <a:rPr lang="en-US" sz="1000" b="1" kern="1200" dirty="0">
                  <a:solidFill>
                    <a:schemeClr val="accent4">
                      <a:lumMod val="75000"/>
                    </a:schemeClr>
                  </a:solidFill>
                  <a:latin typeface="+mn-lt"/>
                  <a:ea typeface="+mn-ea"/>
                  <a:cs typeface="+mn-cs"/>
                </a:rPr>
                <a:t>Gold</a:t>
              </a:r>
              <a:r>
                <a:rPr lang="en-US" sz="1000" kern="1200" dirty="0">
                  <a:solidFill>
                    <a:schemeClr val="bg1">
                      <a:lumMod val="50000"/>
                    </a:schemeClr>
                  </a:solidFill>
                  <a:latin typeface="+mn-lt"/>
                  <a:ea typeface="+mn-ea"/>
                  <a:cs typeface="+mn-cs"/>
                </a:rPr>
                <a:t> Datacenter</a:t>
              </a:r>
            </a:p>
            <a:p>
              <a:pPr marL="0" lvl="0" indent="0" algn="l" defTabSz="914400" rtl="0" eaLnBrk="1" latinLnBrk="0" hangingPunct="1">
                <a:lnSpc>
                  <a:spcPct val="100000"/>
                </a:lnSpc>
                <a:spcBef>
                  <a:spcPts val="0"/>
                </a:spcBef>
                <a:buFont typeface="Arial" panose="020B0604020202020204" pitchFamily="34" charset="0"/>
                <a:buNone/>
              </a:pPr>
              <a:r>
                <a:rPr lang="en-US" sz="1000" b="1" kern="1200" dirty="0">
                  <a:solidFill>
                    <a:schemeClr val="bg1">
                      <a:lumMod val="65000"/>
                    </a:schemeClr>
                  </a:solidFill>
                  <a:latin typeface="+mn-lt"/>
                  <a:ea typeface="+mn-ea"/>
                  <a:cs typeface="+mn-cs"/>
                </a:rPr>
                <a:t>Silver</a:t>
              </a:r>
              <a:r>
                <a:rPr lang="en-US" sz="1000" kern="1200" dirty="0">
                  <a:solidFill>
                    <a:schemeClr val="bg1">
                      <a:lumMod val="50000"/>
                    </a:schemeClr>
                  </a:solidFill>
                  <a:latin typeface="+mn-lt"/>
                  <a:ea typeface="+mn-ea"/>
                  <a:cs typeface="+mn-cs"/>
                </a:rPr>
                <a:t> Communications</a:t>
              </a:r>
            </a:p>
            <a:p>
              <a:pPr marL="0" lvl="0" indent="0" algn="l" defTabSz="914400" rtl="0" eaLnBrk="1" latinLnBrk="0" hangingPunct="1">
                <a:lnSpc>
                  <a:spcPct val="100000"/>
                </a:lnSpc>
                <a:spcBef>
                  <a:spcPts val="0"/>
                </a:spcBef>
                <a:buFont typeface="Arial" panose="020B0604020202020204" pitchFamily="34" charset="0"/>
                <a:buNone/>
              </a:pPr>
              <a:r>
                <a:rPr lang="en-US" sz="1000" b="1" kern="1200" dirty="0">
                  <a:solidFill>
                    <a:schemeClr val="bg1">
                      <a:lumMod val="65000"/>
                    </a:schemeClr>
                  </a:solidFill>
                  <a:latin typeface="+mn-lt"/>
                  <a:ea typeface="+mn-ea"/>
                  <a:cs typeface="+mn-cs"/>
                </a:rPr>
                <a:t>Silver</a:t>
              </a:r>
              <a:r>
                <a:rPr lang="en-US" sz="1000" kern="1200" dirty="0">
                  <a:solidFill>
                    <a:schemeClr val="bg1">
                      <a:lumMod val="50000"/>
                    </a:schemeClr>
                  </a:solidFill>
                  <a:latin typeface="+mn-lt"/>
                  <a:ea typeface="+mn-ea"/>
                  <a:cs typeface="+mn-cs"/>
                </a:rPr>
                <a:t> Small and Midmarket Cloud</a:t>
              </a:r>
            </a:p>
            <a:p>
              <a:pPr marL="0" lvl="0" indent="0" algn="l" defTabSz="914400" rtl="0" eaLnBrk="1" latinLnBrk="0" hangingPunct="1">
                <a:lnSpc>
                  <a:spcPct val="100000"/>
                </a:lnSpc>
                <a:spcBef>
                  <a:spcPts val="0"/>
                </a:spcBef>
                <a:buFont typeface="Arial" panose="020B0604020202020204" pitchFamily="34" charset="0"/>
                <a:buNone/>
              </a:pPr>
              <a:r>
                <a:rPr lang="en-US" sz="1000" kern="1200" dirty="0">
                  <a:solidFill>
                    <a:schemeClr val="bg1">
                      <a:lumMod val="50000"/>
                    </a:schemeClr>
                  </a:solidFill>
                  <a:latin typeface="+mn-lt"/>
                  <a:ea typeface="+mn-ea"/>
                  <a:cs typeface="+mn-cs"/>
                </a:rPr>
                <a:t>Solutions</a:t>
              </a:r>
              <a:br>
                <a:rPr lang="en-US" sz="1000" kern="1200" dirty="0">
                  <a:solidFill>
                    <a:schemeClr val="bg1">
                      <a:lumMod val="50000"/>
                    </a:schemeClr>
                  </a:solidFill>
                  <a:latin typeface="+mn-lt"/>
                  <a:ea typeface="+mn-ea"/>
                  <a:cs typeface="+mn-cs"/>
                </a:rPr>
              </a:br>
              <a:endParaRPr lang="en-US" sz="1000" kern="1200" dirty="0">
                <a:solidFill>
                  <a:schemeClr val="bg1">
                    <a:lumMod val="50000"/>
                  </a:schemeClr>
                </a:solidFill>
                <a:latin typeface="+mn-lt"/>
                <a:ea typeface="+mn-ea"/>
                <a:cs typeface="+mn-cs"/>
              </a:endParaRPr>
            </a:p>
            <a:p>
              <a:pPr marL="0" lvl="0" indent="0" algn="l" defTabSz="914400" rtl="0" eaLnBrk="1" latinLnBrk="0" hangingPunct="1">
                <a:lnSpc>
                  <a:spcPct val="100000"/>
                </a:lnSpc>
                <a:spcBef>
                  <a:spcPts val="0"/>
                </a:spcBef>
                <a:buFont typeface="Arial" panose="020B0604020202020204" pitchFamily="34" charset="0"/>
                <a:buNone/>
              </a:pPr>
              <a:r>
                <a:rPr lang="en-US" sz="1000" kern="1200" dirty="0">
                  <a:solidFill>
                    <a:schemeClr val="bg1">
                      <a:lumMod val="50000"/>
                    </a:schemeClr>
                  </a:solidFill>
                  <a:latin typeface="+mn-lt"/>
                  <a:ea typeface="+mn-ea"/>
                  <a:cs typeface="+mn-cs"/>
                </a:rPr>
                <a:t>• Microsoft Certified Trainers</a:t>
              </a:r>
            </a:p>
            <a:p>
              <a:pPr marL="0" lvl="0" indent="0" algn="l" defTabSz="914400" rtl="0" eaLnBrk="1" latinLnBrk="0" hangingPunct="1">
                <a:lnSpc>
                  <a:spcPct val="100000"/>
                </a:lnSpc>
                <a:spcBef>
                  <a:spcPts val="0"/>
                </a:spcBef>
                <a:buFont typeface="Arial" panose="020B0604020202020204" pitchFamily="34" charset="0"/>
                <a:buNone/>
              </a:pPr>
              <a:r>
                <a:rPr lang="en-US" sz="1000" kern="1200" dirty="0">
                  <a:solidFill>
                    <a:schemeClr val="bg1">
                      <a:lumMod val="50000"/>
                    </a:schemeClr>
                  </a:solidFill>
                  <a:latin typeface="+mn-lt"/>
                  <a:ea typeface="+mn-ea"/>
                  <a:cs typeface="+mn-cs"/>
                </a:rPr>
                <a:t>• Microsoft Certified Solutions</a:t>
              </a:r>
            </a:p>
            <a:p>
              <a:pPr marL="0" lvl="0" indent="0" algn="l" defTabSz="914400" rtl="0" eaLnBrk="1" latinLnBrk="0" hangingPunct="1">
                <a:lnSpc>
                  <a:spcPct val="100000"/>
                </a:lnSpc>
                <a:spcBef>
                  <a:spcPts val="0"/>
                </a:spcBef>
                <a:buFont typeface="Arial" panose="020B0604020202020204" pitchFamily="34" charset="0"/>
                <a:buNone/>
              </a:pPr>
              <a:r>
                <a:rPr lang="en-US" sz="1000" kern="1200" dirty="0">
                  <a:solidFill>
                    <a:schemeClr val="bg1">
                      <a:lumMod val="50000"/>
                    </a:schemeClr>
                  </a:solidFill>
                  <a:latin typeface="+mn-lt"/>
                  <a:ea typeface="+mn-ea"/>
                  <a:cs typeface="+mn-cs"/>
                </a:rPr>
                <a:t>Associate</a:t>
              </a:r>
            </a:p>
            <a:p>
              <a:pPr marL="0" lvl="0" indent="0" algn="l" defTabSz="914400" rtl="0" eaLnBrk="1" latinLnBrk="0" hangingPunct="1">
                <a:lnSpc>
                  <a:spcPct val="100000"/>
                </a:lnSpc>
                <a:spcBef>
                  <a:spcPts val="0"/>
                </a:spcBef>
                <a:buFont typeface="Arial" panose="020B0604020202020204" pitchFamily="34" charset="0"/>
                <a:buNone/>
              </a:pPr>
              <a:r>
                <a:rPr lang="en-US" sz="1000" kern="1200" dirty="0">
                  <a:solidFill>
                    <a:schemeClr val="bg1">
                      <a:lumMod val="50000"/>
                    </a:schemeClr>
                  </a:solidFill>
                  <a:latin typeface="+mn-lt"/>
                  <a:ea typeface="+mn-ea"/>
                  <a:cs typeface="+mn-cs"/>
                </a:rPr>
                <a:t>• Microsoft Certified Solutions</a:t>
              </a:r>
            </a:p>
            <a:p>
              <a:pPr marL="0" lvl="0" indent="0" algn="l" defTabSz="914400" rtl="0" eaLnBrk="1" latinLnBrk="0" hangingPunct="1">
                <a:lnSpc>
                  <a:spcPct val="100000"/>
                </a:lnSpc>
                <a:spcBef>
                  <a:spcPts val="0"/>
                </a:spcBef>
                <a:buFont typeface="Arial" panose="020B0604020202020204" pitchFamily="34" charset="0"/>
                <a:buNone/>
              </a:pPr>
              <a:r>
                <a:rPr lang="en-US" sz="1000" kern="1200" dirty="0">
                  <a:solidFill>
                    <a:schemeClr val="bg1">
                      <a:lumMod val="50000"/>
                    </a:schemeClr>
                  </a:solidFill>
                  <a:latin typeface="+mn-lt"/>
                  <a:ea typeface="+mn-ea"/>
                  <a:cs typeface="+mn-cs"/>
                </a:rPr>
                <a:t>Expert</a:t>
              </a:r>
            </a:p>
            <a:p>
              <a:pPr marL="0" lvl="0" indent="0" algn="l" defTabSz="914400" rtl="0" eaLnBrk="1" latinLnBrk="0" hangingPunct="1">
                <a:lnSpc>
                  <a:spcPct val="100000"/>
                </a:lnSpc>
                <a:spcBef>
                  <a:spcPts val="0"/>
                </a:spcBef>
                <a:buFont typeface="Arial" panose="020B0604020202020204" pitchFamily="34" charset="0"/>
                <a:buNone/>
              </a:pPr>
              <a:endParaRPr lang="es-AR" sz="1000" kern="1200">
                <a:solidFill>
                  <a:schemeClr val="bg1">
                    <a:lumMod val="50000"/>
                  </a:schemeClr>
                </a:solidFill>
                <a:latin typeface="+mn-lt"/>
                <a:ea typeface="+mn-ea"/>
                <a:cs typeface="+mn-cs"/>
              </a:endParaRPr>
            </a:p>
            <a:p>
              <a:pPr marL="0" lvl="0" indent="0" algn="l" defTabSz="914400" rtl="0" eaLnBrk="1" latinLnBrk="0" hangingPunct="1">
                <a:lnSpc>
                  <a:spcPct val="100000"/>
                </a:lnSpc>
                <a:spcBef>
                  <a:spcPts val="0"/>
                </a:spcBef>
                <a:buFont typeface="Arial" panose="020B0604020202020204" pitchFamily="34" charset="0"/>
                <a:buNone/>
              </a:pPr>
              <a:endParaRPr lang="es-AR" sz="1000" kern="1200">
                <a:solidFill>
                  <a:schemeClr val="bg1">
                    <a:lumMod val="50000"/>
                  </a:schemeClr>
                </a:solidFill>
                <a:latin typeface="+mn-lt"/>
                <a:ea typeface="+mn-ea"/>
                <a:cs typeface="+mn-cs"/>
              </a:endParaRPr>
            </a:p>
            <a:p>
              <a:pPr marL="0" lvl="0" indent="0" algn="l" defTabSz="914400" rtl="0" eaLnBrk="1" latinLnBrk="0" hangingPunct="1">
                <a:lnSpc>
                  <a:spcPct val="100000"/>
                </a:lnSpc>
                <a:spcBef>
                  <a:spcPts val="0"/>
                </a:spcBef>
                <a:buFont typeface="Arial" panose="020B0604020202020204" pitchFamily="34" charset="0"/>
                <a:buNone/>
              </a:pPr>
              <a:br>
                <a:rPr lang="en-US" sz="1000" kern="1200" dirty="0">
                  <a:solidFill>
                    <a:schemeClr val="bg1">
                      <a:lumMod val="50000"/>
                    </a:schemeClr>
                  </a:solidFill>
                  <a:latin typeface="+mn-lt"/>
                  <a:ea typeface="+mn-ea"/>
                  <a:cs typeface="+mn-cs"/>
                </a:rPr>
              </a:br>
              <a:r>
                <a:rPr lang="en-US" sz="1000" kern="1200" dirty="0">
                  <a:solidFill>
                    <a:schemeClr val="bg1">
                      <a:lumMod val="50000"/>
                    </a:schemeClr>
                  </a:solidFill>
                  <a:latin typeface="+mn-lt"/>
                  <a:ea typeface="+mn-ea"/>
                  <a:cs typeface="+mn-cs"/>
                </a:rPr>
                <a:t>• MVP en Windows and Devices for IT</a:t>
              </a:r>
            </a:p>
            <a:p>
              <a:pPr marL="0" lvl="0" indent="0" algn="l" defTabSz="914400" rtl="0" eaLnBrk="1" latinLnBrk="0" hangingPunct="1">
                <a:lnSpc>
                  <a:spcPct val="100000"/>
                </a:lnSpc>
                <a:spcBef>
                  <a:spcPts val="0"/>
                </a:spcBef>
                <a:buFont typeface="Arial" panose="020B0604020202020204" pitchFamily="34" charset="0"/>
                <a:buNone/>
              </a:pPr>
              <a:r>
                <a:rPr lang="en-US" sz="1000" kern="1200" dirty="0">
                  <a:solidFill>
                    <a:schemeClr val="bg1">
                      <a:lumMod val="50000"/>
                    </a:schemeClr>
                  </a:solidFill>
                  <a:latin typeface="+mn-lt"/>
                  <a:ea typeface="+mn-ea"/>
                  <a:cs typeface="+mn-cs"/>
                </a:rPr>
                <a:t>• MVP en Azure</a:t>
              </a:r>
            </a:p>
            <a:p>
              <a:pPr marL="0" lvl="0" indent="0" algn="l" defTabSz="914400" rtl="0" eaLnBrk="1" latinLnBrk="0" hangingPunct="1">
                <a:lnSpc>
                  <a:spcPct val="100000"/>
                </a:lnSpc>
                <a:spcBef>
                  <a:spcPts val="0"/>
                </a:spcBef>
                <a:buFont typeface="Arial" panose="020B0604020202020204" pitchFamily="34" charset="0"/>
                <a:buNone/>
              </a:pPr>
              <a:r>
                <a:rPr lang="en-US" sz="1000" kern="1200" dirty="0">
                  <a:solidFill>
                    <a:schemeClr val="bg1">
                      <a:lumMod val="50000"/>
                    </a:schemeClr>
                  </a:solidFill>
                  <a:latin typeface="+mn-lt"/>
                  <a:ea typeface="+mn-ea"/>
                  <a:cs typeface="+mn-cs"/>
                </a:rPr>
                <a:t>• MVP en Cloud and datacenter manager</a:t>
              </a:r>
            </a:p>
            <a:p>
              <a:pPr marL="0" lvl="0" indent="0" algn="l" defTabSz="914400" rtl="0" eaLnBrk="1" latinLnBrk="0" hangingPunct="1">
                <a:lnSpc>
                  <a:spcPct val="100000"/>
                </a:lnSpc>
                <a:spcBef>
                  <a:spcPts val="0"/>
                </a:spcBef>
                <a:buFont typeface="Arial" panose="020B0604020202020204" pitchFamily="34" charset="0"/>
                <a:buNone/>
              </a:pPr>
              <a:endParaRPr lang="en-US" sz="1000" kern="1200" dirty="0">
                <a:solidFill>
                  <a:schemeClr val="bg1">
                    <a:lumMod val="50000"/>
                  </a:schemeClr>
                </a:solidFill>
                <a:latin typeface="+mn-lt"/>
                <a:ea typeface="+mn-ea"/>
                <a:cs typeface="+mn-cs"/>
              </a:endParaRPr>
            </a:p>
          </p:txBody>
        </p:sp>
      </p:grpSp>
      <p:grpSp>
        <p:nvGrpSpPr>
          <p:cNvPr id="18" name="Grupo 17">
            <a:extLst>
              <a:ext uri="{FF2B5EF4-FFF2-40B4-BE49-F238E27FC236}">
                <a16:creationId xmlns:a16="http://schemas.microsoft.com/office/drawing/2014/main" id="{72C739F5-0117-458F-B280-9BACF2BEC1D6}"/>
              </a:ext>
            </a:extLst>
          </p:cNvPr>
          <p:cNvGrpSpPr/>
          <p:nvPr userDrawn="1"/>
        </p:nvGrpSpPr>
        <p:grpSpPr>
          <a:xfrm>
            <a:off x="4641711" y="1581200"/>
            <a:ext cx="2111348" cy="2498396"/>
            <a:chOff x="4652345" y="1579638"/>
            <a:chExt cx="2111348" cy="2498396"/>
          </a:xfrm>
        </p:grpSpPr>
        <p:sp>
          <p:nvSpPr>
            <p:cNvPr id="28" name="CuadroTexto 27">
              <a:extLst>
                <a:ext uri="{FF2B5EF4-FFF2-40B4-BE49-F238E27FC236}">
                  <a16:creationId xmlns:a16="http://schemas.microsoft.com/office/drawing/2014/main" id="{D82581F5-A250-4CEE-8E6A-F6A63FBAC699}"/>
                </a:ext>
              </a:extLst>
            </p:cNvPr>
            <p:cNvSpPr txBox="1"/>
            <p:nvPr userDrawn="1"/>
          </p:nvSpPr>
          <p:spPr>
            <a:xfrm>
              <a:off x="4652345" y="1579638"/>
              <a:ext cx="2111348"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kern="1200" dirty="0">
                  <a:solidFill>
                    <a:schemeClr val="bg1">
                      <a:lumMod val="50000"/>
                    </a:schemeClr>
                  </a:solidFill>
                  <a:latin typeface="+mn-lt"/>
                  <a:ea typeface="+mn-ea"/>
                  <a:cs typeface="+mn-cs"/>
                </a:rPr>
                <a:t>Plataformas Linux</a:t>
              </a:r>
            </a:p>
          </p:txBody>
        </p:sp>
        <p:sp>
          <p:nvSpPr>
            <p:cNvPr id="29" name="CuadroTexto 28">
              <a:extLst>
                <a:ext uri="{FF2B5EF4-FFF2-40B4-BE49-F238E27FC236}">
                  <a16:creationId xmlns:a16="http://schemas.microsoft.com/office/drawing/2014/main" id="{554BA03D-D907-4B54-A11E-476B7ABD82E1}"/>
                </a:ext>
              </a:extLst>
            </p:cNvPr>
            <p:cNvSpPr txBox="1"/>
            <p:nvPr userDrawn="1"/>
          </p:nvSpPr>
          <p:spPr>
            <a:xfrm>
              <a:off x="4652345" y="2245101"/>
              <a:ext cx="1774083"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kern="1200" dirty="0">
                  <a:solidFill>
                    <a:schemeClr val="bg1">
                      <a:lumMod val="50000"/>
                    </a:schemeClr>
                  </a:solidFill>
                  <a:latin typeface="+mn-lt"/>
                  <a:ea typeface="+mn-ea"/>
                  <a:cs typeface="+mn-cs"/>
                </a:rPr>
                <a:t>JBoss</a:t>
              </a:r>
            </a:p>
          </p:txBody>
        </p:sp>
        <p:sp>
          <p:nvSpPr>
            <p:cNvPr id="30" name="CuadroTexto 29">
              <a:extLst>
                <a:ext uri="{FF2B5EF4-FFF2-40B4-BE49-F238E27FC236}">
                  <a16:creationId xmlns:a16="http://schemas.microsoft.com/office/drawing/2014/main" id="{08427D96-A83E-4EC8-B600-8300101DF276}"/>
                </a:ext>
              </a:extLst>
            </p:cNvPr>
            <p:cNvSpPr txBox="1"/>
            <p:nvPr userDrawn="1"/>
          </p:nvSpPr>
          <p:spPr>
            <a:xfrm>
              <a:off x="4652345" y="2910564"/>
              <a:ext cx="1774083"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kern="1200" dirty="0">
                  <a:solidFill>
                    <a:schemeClr val="bg1">
                      <a:lumMod val="50000"/>
                    </a:schemeClr>
                  </a:solidFill>
                  <a:latin typeface="+mn-lt"/>
                  <a:ea typeface="+mn-ea"/>
                  <a:cs typeface="+mn-cs"/>
                </a:rPr>
                <a:t>Virtualización</a:t>
              </a:r>
            </a:p>
          </p:txBody>
        </p:sp>
        <p:sp>
          <p:nvSpPr>
            <p:cNvPr id="31" name="CuadroTexto 30">
              <a:extLst>
                <a:ext uri="{FF2B5EF4-FFF2-40B4-BE49-F238E27FC236}">
                  <a16:creationId xmlns:a16="http://schemas.microsoft.com/office/drawing/2014/main" id="{45E9D4EE-42D9-4EE7-A2D7-CE5AF04EC131}"/>
                </a:ext>
              </a:extLst>
            </p:cNvPr>
            <p:cNvSpPr txBox="1"/>
            <p:nvPr userDrawn="1"/>
          </p:nvSpPr>
          <p:spPr>
            <a:xfrm flipH="1">
              <a:off x="4652345" y="1835425"/>
              <a:ext cx="1879600" cy="400110"/>
            </a:xfrm>
            <a:prstGeom prst="rect">
              <a:avLst/>
            </a:prstGeom>
            <a:noFill/>
          </p:spPr>
          <p:txBody>
            <a:bodyPr wrap="square" rtlCol="0">
              <a:spAutoFit/>
            </a:bodyPr>
            <a:lstStyle/>
            <a:p>
              <a:pPr lvl="0"/>
              <a:r>
                <a:rPr lang="de-DE" sz="1000" b="0" kern="1200" dirty="0">
                  <a:solidFill>
                    <a:schemeClr val="bg1">
                      <a:lumMod val="50000"/>
                    </a:schemeClr>
                  </a:solidFill>
                  <a:latin typeface="+mn-lt"/>
                  <a:ea typeface="+mn-ea"/>
                  <a:cs typeface="+mn-cs"/>
                </a:rPr>
                <a:t>• Red Hat Enterprise Linux</a:t>
              </a:r>
            </a:p>
            <a:p>
              <a:pPr lvl="0"/>
              <a:r>
                <a:rPr lang="de-DE" sz="1000" b="0" kern="1200" dirty="0">
                  <a:solidFill>
                    <a:schemeClr val="bg1">
                      <a:lumMod val="50000"/>
                    </a:schemeClr>
                  </a:solidFill>
                  <a:latin typeface="+mn-lt"/>
                  <a:ea typeface="+mn-ea"/>
                  <a:cs typeface="+mn-cs"/>
                </a:rPr>
                <a:t>• Red Hat Satellite</a:t>
              </a:r>
            </a:p>
          </p:txBody>
        </p:sp>
        <p:sp>
          <p:nvSpPr>
            <p:cNvPr id="32" name="CuadroTexto 31">
              <a:extLst>
                <a:ext uri="{FF2B5EF4-FFF2-40B4-BE49-F238E27FC236}">
                  <a16:creationId xmlns:a16="http://schemas.microsoft.com/office/drawing/2014/main" id="{6C3CEC0D-7A0B-487C-B3D4-5E33500ED92C}"/>
                </a:ext>
              </a:extLst>
            </p:cNvPr>
            <p:cNvSpPr txBox="1"/>
            <p:nvPr userDrawn="1"/>
          </p:nvSpPr>
          <p:spPr>
            <a:xfrm flipH="1">
              <a:off x="4652345" y="2500888"/>
              <a:ext cx="1879600" cy="400110"/>
            </a:xfrm>
            <a:prstGeom prst="rect">
              <a:avLst/>
            </a:prstGeom>
            <a:noFill/>
          </p:spPr>
          <p:txBody>
            <a:bodyPr wrap="square" rtlCol="0">
              <a:spAutoFit/>
            </a:bodyPr>
            <a:lstStyle/>
            <a:p>
              <a:pPr lvl="0"/>
              <a:r>
                <a:rPr lang="de-DE" sz="1000" b="0" kern="1200" dirty="0">
                  <a:solidFill>
                    <a:schemeClr val="bg1">
                      <a:lumMod val="50000"/>
                    </a:schemeClr>
                  </a:solidFill>
                  <a:latin typeface="+mn-lt"/>
                  <a:ea typeface="+mn-ea"/>
                  <a:cs typeface="+mn-cs"/>
                </a:rPr>
                <a:t>Enterprise Application Platform</a:t>
              </a:r>
            </a:p>
            <a:p>
              <a:pPr lvl="0"/>
              <a:r>
                <a:rPr lang="de-DE" sz="1000" b="0" kern="1200" dirty="0">
                  <a:solidFill>
                    <a:schemeClr val="bg1">
                      <a:lumMod val="50000"/>
                    </a:schemeClr>
                  </a:solidFill>
                  <a:latin typeface="+mn-lt"/>
                  <a:ea typeface="+mn-ea"/>
                  <a:cs typeface="+mn-cs"/>
                </a:rPr>
                <a:t>• JBoss Application Server</a:t>
              </a:r>
            </a:p>
          </p:txBody>
        </p:sp>
        <p:sp>
          <p:nvSpPr>
            <p:cNvPr id="33" name="CuadroTexto 32">
              <a:extLst>
                <a:ext uri="{FF2B5EF4-FFF2-40B4-BE49-F238E27FC236}">
                  <a16:creationId xmlns:a16="http://schemas.microsoft.com/office/drawing/2014/main" id="{65510B17-7EE5-4298-92E9-BFA8777EBA62}"/>
                </a:ext>
              </a:extLst>
            </p:cNvPr>
            <p:cNvSpPr txBox="1"/>
            <p:nvPr userDrawn="1"/>
          </p:nvSpPr>
          <p:spPr>
            <a:xfrm flipH="1">
              <a:off x="4652345" y="3166351"/>
              <a:ext cx="1879600" cy="400110"/>
            </a:xfrm>
            <a:prstGeom prst="rect">
              <a:avLst/>
            </a:prstGeom>
            <a:noFill/>
          </p:spPr>
          <p:txBody>
            <a:bodyPr wrap="square" rtlCol="0">
              <a:spAutoFit/>
            </a:bodyPr>
            <a:lstStyle/>
            <a:p>
              <a:pPr lvl="0"/>
              <a:r>
                <a:rPr lang="de-DE" sz="1000" b="0" kern="1200" dirty="0">
                  <a:solidFill>
                    <a:schemeClr val="bg1">
                      <a:lumMod val="50000"/>
                    </a:schemeClr>
                  </a:solidFill>
                  <a:latin typeface="+mn-lt"/>
                  <a:ea typeface="+mn-ea"/>
                  <a:cs typeface="+mn-cs"/>
                </a:rPr>
                <a:t>• Red Hat Enterprise Virtualization</a:t>
              </a:r>
            </a:p>
          </p:txBody>
        </p:sp>
        <p:sp>
          <p:nvSpPr>
            <p:cNvPr id="34" name="CuadroTexto 33">
              <a:extLst>
                <a:ext uri="{FF2B5EF4-FFF2-40B4-BE49-F238E27FC236}">
                  <a16:creationId xmlns:a16="http://schemas.microsoft.com/office/drawing/2014/main" id="{6162AEC8-989B-4385-8C8E-FE83CAF54C45}"/>
                </a:ext>
              </a:extLst>
            </p:cNvPr>
            <p:cNvSpPr txBox="1"/>
            <p:nvPr userDrawn="1"/>
          </p:nvSpPr>
          <p:spPr>
            <a:xfrm>
              <a:off x="4652345" y="3576027"/>
              <a:ext cx="1774083"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kern="1200" dirty="0">
                  <a:solidFill>
                    <a:schemeClr val="bg1">
                      <a:lumMod val="50000"/>
                    </a:schemeClr>
                  </a:solidFill>
                  <a:latin typeface="+mn-lt"/>
                  <a:ea typeface="+mn-ea"/>
                  <a:cs typeface="+mn-cs"/>
                </a:rPr>
                <a:t>Cloud Computing</a:t>
              </a:r>
            </a:p>
          </p:txBody>
        </p:sp>
        <p:sp>
          <p:nvSpPr>
            <p:cNvPr id="35" name="CuadroTexto 34">
              <a:extLst>
                <a:ext uri="{FF2B5EF4-FFF2-40B4-BE49-F238E27FC236}">
                  <a16:creationId xmlns:a16="http://schemas.microsoft.com/office/drawing/2014/main" id="{CC36553C-2435-41F0-99DC-575450D05ACC}"/>
                </a:ext>
              </a:extLst>
            </p:cNvPr>
            <p:cNvSpPr txBox="1"/>
            <p:nvPr userDrawn="1"/>
          </p:nvSpPr>
          <p:spPr>
            <a:xfrm flipH="1">
              <a:off x="4652345" y="3831813"/>
              <a:ext cx="1879600" cy="246221"/>
            </a:xfrm>
            <a:prstGeom prst="rect">
              <a:avLst/>
            </a:prstGeom>
            <a:noFill/>
          </p:spPr>
          <p:txBody>
            <a:bodyPr wrap="square" rtlCol="0">
              <a:spAutoFit/>
            </a:bodyPr>
            <a:lstStyle/>
            <a:p>
              <a:pPr lvl="0"/>
              <a:r>
                <a:rPr lang="de-DE" sz="1000" b="0" kern="1200" dirty="0">
                  <a:solidFill>
                    <a:schemeClr val="bg1">
                      <a:lumMod val="50000"/>
                    </a:schemeClr>
                  </a:solidFill>
                  <a:latin typeface="+mn-lt"/>
                  <a:ea typeface="+mn-ea"/>
                  <a:cs typeface="+mn-cs"/>
                </a:rPr>
                <a:t>• Red Hat Cloud Infrastructure</a:t>
              </a:r>
            </a:p>
          </p:txBody>
        </p:sp>
      </p:grpSp>
      <p:grpSp>
        <p:nvGrpSpPr>
          <p:cNvPr id="8" name="Grupo 7">
            <a:extLst>
              <a:ext uri="{FF2B5EF4-FFF2-40B4-BE49-F238E27FC236}">
                <a16:creationId xmlns:a16="http://schemas.microsoft.com/office/drawing/2014/main" id="{D6645B36-94B4-4E69-B75F-8921E865183E}"/>
              </a:ext>
            </a:extLst>
          </p:cNvPr>
          <p:cNvGrpSpPr/>
          <p:nvPr userDrawn="1"/>
        </p:nvGrpSpPr>
        <p:grpSpPr>
          <a:xfrm>
            <a:off x="6730377" y="1581200"/>
            <a:ext cx="3060412" cy="4639552"/>
            <a:chOff x="6741011" y="1579638"/>
            <a:chExt cx="3060412" cy="4639552"/>
          </a:xfrm>
        </p:grpSpPr>
        <p:sp>
          <p:nvSpPr>
            <p:cNvPr id="36" name="CuadroTexto 35">
              <a:extLst>
                <a:ext uri="{FF2B5EF4-FFF2-40B4-BE49-F238E27FC236}">
                  <a16:creationId xmlns:a16="http://schemas.microsoft.com/office/drawing/2014/main" id="{44BEF978-9F36-494B-9D7C-4A9A9E75A853}"/>
                </a:ext>
              </a:extLst>
            </p:cNvPr>
            <p:cNvSpPr txBox="1"/>
            <p:nvPr userDrawn="1"/>
          </p:nvSpPr>
          <p:spPr>
            <a:xfrm>
              <a:off x="6741011" y="1579638"/>
              <a:ext cx="2921022"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kern="1200" dirty="0">
                  <a:solidFill>
                    <a:schemeClr val="bg1">
                      <a:lumMod val="50000"/>
                    </a:schemeClr>
                  </a:solidFill>
                  <a:latin typeface="+mn-lt"/>
                  <a:ea typeface="+mn-ea"/>
                  <a:cs typeface="+mn-cs"/>
                </a:rPr>
                <a:t>Disponibilidad para empresas Always-On</a:t>
              </a:r>
            </a:p>
          </p:txBody>
        </p:sp>
        <p:sp>
          <p:nvSpPr>
            <p:cNvPr id="37" name="CuadroTexto 36">
              <a:extLst>
                <a:ext uri="{FF2B5EF4-FFF2-40B4-BE49-F238E27FC236}">
                  <a16:creationId xmlns:a16="http://schemas.microsoft.com/office/drawing/2014/main" id="{76688709-9DC9-41BE-A78B-BAA2CE396EE4}"/>
                </a:ext>
              </a:extLst>
            </p:cNvPr>
            <p:cNvSpPr txBox="1"/>
            <p:nvPr userDrawn="1"/>
          </p:nvSpPr>
          <p:spPr>
            <a:xfrm flipH="1">
              <a:off x="6741011" y="1759675"/>
              <a:ext cx="187960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b="0" kern="1200" dirty="0">
                  <a:solidFill>
                    <a:schemeClr val="bg1">
                      <a:lumMod val="50000"/>
                    </a:schemeClr>
                  </a:solidFill>
                  <a:latin typeface="+mn-lt"/>
                  <a:ea typeface="+mn-ea"/>
                  <a:cs typeface="+mn-cs"/>
                </a:rPr>
                <a:t>• Veeam Availability Platform</a:t>
              </a:r>
            </a:p>
          </p:txBody>
        </p:sp>
        <p:sp>
          <p:nvSpPr>
            <p:cNvPr id="38" name="CuadroTexto 37">
              <a:extLst>
                <a:ext uri="{FF2B5EF4-FFF2-40B4-BE49-F238E27FC236}">
                  <a16:creationId xmlns:a16="http://schemas.microsoft.com/office/drawing/2014/main" id="{77035C8B-F8E3-4FBD-A948-66A43F1467D0}"/>
                </a:ext>
              </a:extLst>
            </p:cNvPr>
            <p:cNvSpPr txBox="1"/>
            <p:nvPr userDrawn="1"/>
          </p:nvSpPr>
          <p:spPr>
            <a:xfrm>
              <a:off x="6741011" y="1939712"/>
              <a:ext cx="306041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000" b="1" kern="1200" dirty="0">
                  <a:solidFill>
                    <a:schemeClr val="bg1">
                      <a:lumMod val="50000"/>
                    </a:schemeClr>
                  </a:solidFill>
                  <a:latin typeface="+mn-lt"/>
                  <a:ea typeface="+mn-ea"/>
                  <a:cs typeface="+mn-cs"/>
                </a:rPr>
                <a:t>Cargas de trabajo virtuales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000" b="1" kern="1200" dirty="0">
                  <a:solidFill>
                    <a:schemeClr val="bg1">
                      <a:lumMod val="50000"/>
                    </a:schemeClr>
                  </a:solidFill>
                  <a:latin typeface="+mn-lt"/>
                  <a:ea typeface="+mn-ea"/>
                  <a:cs typeface="+mn-cs"/>
                </a:rPr>
                <a:t>(VMware y Hyper-V)</a:t>
              </a:r>
            </a:p>
          </p:txBody>
        </p:sp>
        <p:sp>
          <p:nvSpPr>
            <p:cNvPr id="39" name="CuadroTexto 38">
              <a:extLst>
                <a:ext uri="{FF2B5EF4-FFF2-40B4-BE49-F238E27FC236}">
                  <a16:creationId xmlns:a16="http://schemas.microsoft.com/office/drawing/2014/main" id="{4BF4FB70-CC20-404F-ABF6-D6E139463382}"/>
                </a:ext>
              </a:extLst>
            </p:cNvPr>
            <p:cNvSpPr txBox="1"/>
            <p:nvPr userDrawn="1"/>
          </p:nvSpPr>
          <p:spPr>
            <a:xfrm flipH="1">
              <a:off x="6741011" y="2273638"/>
              <a:ext cx="196300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bg1">
                      <a:lumMod val="50000"/>
                    </a:schemeClr>
                  </a:solidFill>
                  <a:latin typeface="+mn-lt"/>
                  <a:ea typeface="+mn-ea"/>
                  <a:cs typeface="+mn-cs"/>
                </a:rPr>
                <a:t>• Veeam Availability Suite 9.5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bg1">
                      <a:lumMod val="50000"/>
                    </a:schemeClr>
                  </a:solidFill>
                  <a:latin typeface="+mn-lt"/>
                  <a:ea typeface="+mn-ea"/>
                  <a:cs typeface="+mn-cs"/>
                </a:rPr>
                <a:t>• Veeam Backup 6 Replication 9.5</a:t>
              </a:r>
            </a:p>
          </p:txBody>
        </p:sp>
        <p:sp>
          <p:nvSpPr>
            <p:cNvPr id="40" name="CuadroTexto 39">
              <a:extLst>
                <a:ext uri="{FF2B5EF4-FFF2-40B4-BE49-F238E27FC236}">
                  <a16:creationId xmlns:a16="http://schemas.microsoft.com/office/drawing/2014/main" id="{0F7813B9-576C-49EC-920B-01177F527106}"/>
                </a:ext>
              </a:extLst>
            </p:cNvPr>
            <p:cNvSpPr txBox="1"/>
            <p:nvPr userDrawn="1"/>
          </p:nvSpPr>
          <p:spPr>
            <a:xfrm>
              <a:off x="6741011" y="2607564"/>
              <a:ext cx="223473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000" b="1" kern="1200" dirty="0">
                  <a:solidFill>
                    <a:schemeClr val="bg1">
                      <a:lumMod val="50000"/>
                    </a:schemeClr>
                  </a:solidFill>
                  <a:latin typeface="+mn-lt"/>
                  <a:ea typeface="+mn-ea"/>
                  <a:cs typeface="+mn-cs"/>
                </a:rPr>
                <a:t>Cargas de trabajo físicas y en la nube</a:t>
              </a:r>
            </a:p>
          </p:txBody>
        </p:sp>
        <p:sp>
          <p:nvSpPr>
            <p:cNvPr id="41" name="CuadroTexto 40">
              <a:extLst>
                <a:ext uri="{FF2B5EF4-FFF2-40B4-BE49-F238E27FC236}">
                  <a16:creationId xmlns:a16="http://schemas.microsoft.com/office/drawing/2014/main" id="{6766DE63-2BBC-4E28-A14A-2DD58ADF30E6}"/>
                </a:ext>
              </a:extLst>
            </p:cNvPr>
            <p:cNvSpPr txBox="1"/>
            <p:nvPr userDrawn="1"/>
          </p:nvSpPr>
          <p:spPr>
            <a:xfrm flipH="1">
              <a:off x="6741011" y="2787601"/>
              <a:ext cx="245442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bg1">
                      <a:lumMod val="50000"/>
                    </a:schemeClr>
                  </a:solidFill>
                  <a:latin typeface="+mn-lt"/>
                  <a:ea typeface="+mn-ea"/>
                  <a:cs typeface="+mn-cs"/>
                </a:rPr>
                <a:t>• Veeam Agent para Microsoft Windows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bg1">
                      <a:lumMod val="50000"/>
                    </a:schemeClr>
                  </a:solidFill>
                  <a:latin typeface="+mn-lt"/>
                  <a:ea typeface="+mn-ea"/>
                  <a:cs typeface="+mn-cs"/>
                </a:rPr>
                <a:t>• Veeam Agent para Linux</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bg1">
                      <a:lumMod val="50000"/>
                    </a:schemeClr>
                  </a:solidFill>
                  <a:latin typeface="+mn-lt"/>
                  <a:ea typeface="+mn-ea"/>
                  <a:cs typeface="+mn-cs"/>
                </a:rPr>
                <a:t>• Veeam Backup para Microsoft Office 365</a:t>
              </a:r>
            </a:p>
          </p:txBody>
        </p:sp>
        <p:sp>
          <p:nvSpPr>
            <p:cNvPr id="42" name="CuadroTexto 41">
              <a:extLst>
                <a:ext uri="{FF2B5EF4-FFF2-40B4-BE49-F238E27FC236}">
                  <a16:creationId xmlns:a16="http://schemas.microsoft.com/office/drawing/2014/main" id="{53038428-4DA5-4539-BEF4-42029A6085AC}"/>
                </a:ext>
              </a:extLst>
            </p:cNvPr>
            <p:cNvSpPr txBox="1"/>
            <p:nvPr userDrawn="1"/>
          </p:nvSpPr>
          <p:spPr>
            <a:xfrm>
              <a:off x="6741011" y="3275415"/>
              <a:ext cx="2819212"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000" b="1" kern="1200" dirty="0">
                  <a:solidFill>
                    <a:schemeClr val="bg1">
                      <a:lumMod val="50000"/>
                    </a:schemeClr>
                  </a:solidFill>
                  <a:latin typeface="+mn-lt"/>
                  <a:ea typeface="+mn-ea"/>
                  <a:cs typeface="+mn-cs"/>
                </a:rPr>
                <a:t>Orquestación para recuperación ante desastres</a:t>
              </a:r>
            </a:p>
          </p:txBody>
        </p:sp>
        <p:sp>
          <p:nvSpPr>
            <p:cNvPr id="43" name="CuadroTexto 42">
              <a:extLst>
                <a:ext uri="{FF2B5EF4-FFF2-40B4-BE49-F238E27FC236}">
                  <a16:creationId xmlns:a16="http://schemas.microsoft.com/office/drawing/2014/main" id="{77D9F32E-A9B5-4400-B946-D9527575D83D}"/>
                </a:ext>
              </a:extLst>
            </p:cNvPr>
            <p:cNvSpPr txBox="1"/>
            <p:nvPr userDrawn="1"/>
          </p:nvSpPr>
          <p:spPr>
            <a:xfrm flipH="1">
              <a:off x="6741011" y="3455452"/>
              <a:ext cx="191914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bg1">
                      <a:lumMod val="50000"/>
                    </a:schemeClr>
                  </a:solidFill>
                  <a:latin typeface="+mn-lt"/>
                  <a:ea typeface="+mn-ea"/>
                  <a:cs typeface="+mn-cs"/>
                </a:rPr>
                <a:t>• Veeam Availability Orchestrator</a:t>
              </a:r>
            </a:p>
          </p:txBody>
        </p:sp>
        <p:sp>
          <p:nvSpPr>
            <p:cNvPr id="44" name="CuadroTexto 43">
              <a:extLst>
                <a:ext uri="{FF2B5EF4-FFF2-40B4-BE49-F238E27FC236}">
                  <a16:creationId xmlns:a16="http://schemas.microsoft.com/office/drawing/2014/main" id="{926AFDBC-C464-430D-A1B8-1004FC180E50}"/>
                </a:ext>
              </a:extLst>
            </p:cNvPr>
            <p:cNvSpPr txBox="1"/>
            <p:nvPr userDrawn="1"/>
          </p:nvSpPr>
          <p:spPr>
            <a:xfrm>
              <a:off x="6741011" y="3635489"/>
              <a:ext cx="196300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000" b="1" kern="1200" dirty="0">
                  <a:solidFill>
                    <a:schemeClr val="bg1">
                      <a:lumMod val="50000"/>
                    </a:schemeClr>
                  </a:solidFill>
                  <a:latin typeface="+mn-lt"/>
                  <a:ea typeface="+mn-ea"/>
                  <a:cs typeface="+mn-cs"/>
                </a:rPr>
                <a:t>Pequeñas empresas con menos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000" b="1" kern="1200" dirty="0">
                  <a:solidFill>
                    <a:schemeClr val="bg1">
                      <a:lumMod val="50000"/>
                    </a:schemeClr>
                  </a:solidFill>
                  <a:latin typeface="+mn-lt"/>
                  <a:ea typeface="+mn-ea"/>
                  <a:cs typeface="+mn-cs"/>
                </a:rPr>
                <a:t>de 250 empleados</a:t>
              </a:r>
            </a:p>
          </p:txBody>
        </p:sp>
        <p:sp>
          <p:nvSpPr>
            <p:cNvPr id="45" name="CuadroTexto 44">
              <a:extLst>
                <a:ext uri="{FF2B5EF4-FFF2-40B4-BE49-F238E27FC236}">
                  <a16:creationId xmlns:a16="http://schemas.microsoft.com/office/drawing/2014/main" id="{50496232-733E-48AA-9571-8135A3B994C8}"/>
                </a:ext>
              </a:extLst>
            </p:cNvPr>
            <p:cNvSpPr txBox="1"/>
            <p:nvPr userDrawn="1"/>
          </p:nvSpPr>
          <p:spPr>
            <a:xfrm flipH="1">
              <a:off x="6741011" y="3969415"/>
              <a:ext cx="187960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bg1">
                      <a:lumMod val="50000"/>
                    </a:schemeClr>
                  </a:solidFill>
                  <a:latin typeface="+mn-lt"/>
                  <a:ea typeface="+mn-ea"/>
                  <a:cs typeface="+mn-cs"/>
                </a:rPr>
                <a:t>• Veeam Backup Essentials 9.5</a:t>
              </a:r>
            </a:p>
          </p:txBody>
        </p:sp>
        <p:sp>
          <p:nvSpPr>
            <p:cNvPr id="46" name="CuadroTexto 45">
              <a:extLst>
                <a:ext uri="{FF2B5EF4-FFF2-40B4-BE49-F238E27FC236}">
                  <a16:creationId xmlns:a16="http://schemas.microsoft.com/office/drawing/2014/main" id="{737399BB-F3E3-4CA3-89C5-4EC31EC6428E}"/>
                </a:ext>
              </a:extLst>
            </p:cNvPr>
            <p:cNvSpPr txBox="1"/>
            <p:nvPr userDrawn="1"/>
          </p:nvSpPr>
          <p:spPr>
            <a:xfrm>
              <a:off x="6741011" y="4149452"/>
              <a:ext cx="220743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000" b="1" kern="1200" dirty="0">
                  <a:solidFill>
                    <a:schemeClr val="bg1">
                      <a:lumMod val="50000"/>
                    </a:schemeClr>
                  </a:solidFill>
                  <a:latin typeface="+mn-lt"/>
                  <a:ea typeface="+mn-ea"/>
                  <a:cs typeface="+mn-cs"/>
                </a:rPr>
                <a:t>Proveedores de servicios y de la nube</a:t>
              </a:r>
            </a:p>
          </p:txBody>
        </p:sp>
        <p:sp>
          <p:nvSpPr>
            <p:cNvPr id="47" name="CuadroTexto 46">
              <a:extLst>
                <a:ext uri="{FF2B5EF4-FFF2-40B4-BE49-F238E27FC236}">
                  <a16:creationId xmlns:a16="http://schemas.microsoft.com/office/drawing/2014/main" id="{EF87F5D4-792F-4CF3-95D3-6111E74695E0}"/>
                </a:ext>
              </a:extLst>
            </p:cNvPr>
            <p:cNvSpPr txBox="1"/>
            <p:nvPr userDrawn="1"/>
          </p:nvSpPr>
          <p:spPr>
            <a:xfrm flipH="1">
              <a:off x="6741011" y="4329489"/>
              <a:ext cx="245441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000" b="0" kern="1200" dirty="0">
                  <a:solidFill>
                    <a:schemeClr val="bg1">
                      <a:lumMod val="50000"/>
                    </a:schemeClr>
                  </a:solidFill>
                  <a:latin typeface="+mn-lt"/>
                  <a:ea typeface="+mn-ea"/>
                  <a:cs typeface="+mn-cs"/>
                </a:rPr>
                <a:t>• Ofertas de producto y programas de VCSP</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000" b="0" kern="1200" dirty="0">
                  <a:solidFill>
                    <a:schemeClr val="bg1">
                      <a:lumMod val="50000"/>
                    </a:schemeClr>
                  </a:solidFill>
                  <a:latin typeface="+mn-lt"/>
                  <a:ea typeface="+mn-ea"/>
                  <a:cs typeface="+mn-cs"/>
                </a:rPr>
                <a:t>• Veeam Availability Console</a:t>
              </a:r>
            </a:p>
          </p:txBody>
        </p:sp>
        <p:sp>
          <p:nvSpPr>
            <p:cNvPr id="48" name="CuadroTexto 47">
              <a:extLst>
                <a:ext uri="{FF2B5EF4-FFF2-40B4-BE49-F238E27FC236}">
                  <a16:creationId xmlns:a16="http://schemas.microsoft.com/office/drawing/2014/main" id="{3FCFBF84-373E-4825-B3B9-1F3A2D3DD355}"/>
                </a:ext>
              </a:extLst>
            </p:cNvPr>
            <p:cNvSpPr txBox="1"/>
            <p:nvPr userDrawn="1"/>
          </p:nvSpPr>
          <p:spPr>
            <a:xfrm>
              <a:off x="6741011" y="4663415"/>
              <a:ext cx="263537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000" b="1" kern="1200" dirty="0">
                  <a:solidFill>
                    <a:schemeClr val="bg1">
                      <a:lumMod val="50000"/>
                    </a:schemeClr>
                  </a:solidFill>
                  <a:latin typeface="+mn-lt"/>
                  <a:ea typeface="+mn-ea"/>
                  <a:cs typeface="+mn-cs"/>
                </a:rPr>
                <a:t>Monitorización y administración</a:t>
              </a:r>
            </a:p>
          </p:txBody>
        </p:sp>
        <p:sp>
          <p:nvSpPr>
            <p:cNvPr id="49" name="CuadroTexto 48">
              <a:extLst>
                <a:ext uri="{FF2B5EF4-FFF2-40B4-BE49-F238E27FC236}">
                  <a16:creationId xmlns:a16="http://schemas.microsoft.com/office/drawing/2014/main" id="{6D6D4F75-DE4B-4E33-89E5-3AB00F5C55AD}"/>
                </a:ext>
              </a:extLst>
            </p:cNvPr>
            <p:cNvSpPr txBox="1"/>
            <p:nvPr userDrawn="1"/>
          </p:nvSpPr>
          <p:spPr>
            <a:xfrm flipH="1">
              <a:off x="6741011" y="4843452"/>
              <a:ext cx="274193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bg1">
                      <a:lumMod val="50000"/>
                    </a:schemeClr>
                  </a:solidFill>
                  <a:latin typeface="+mn-lt"/>
                  <a:ea typeface="+mn-ea"/>
                  <a:cs typeface="+mn-cs"/>
                </a:rPr>
                <a:t>• Veeam ONE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bg1">
                      <a:lumMod val="50000"/>
                    </a:schemeClr>
                  </a:solidFill>
                  <a:latin typeface="+mn-lt"/>
                  <a:ea typeface="+mn-ea"/>
                  <a:cs typeface="+mn-cs"/>
                </a:rPr>
                <a:t>• Veeam Management Pack para System Center</a:t>
              </a:r>
            </a:p>
          </p:txBody>
        </p:sp>
        <p:sp>
          <p:nvSpPr>
            <p:cNvPr id="52" name="CuadroTexto 51">
              <a:extLst>
                <a:ext uri="{FF2B5EF4-FFF2-40B4-BE49-F238E27FC236}">
                  <a16:creationId xmlns:a16="http://schemas.microsoft.com/office/drawing/2014/main" id="{4BE202F8-D6F1-4C73-9278-740A3392C8E7}"/>
                </a:ext>
              </a:extLst>
            </p:cNvPr>
            <p:cNvSpPr txBox="1"/>
            <p:nvPr userDrawn="1"/>
          </p:nvSpPr>
          <p:spPr>
            <a:xfrm>
              <a:off x="6741011" y="5177378"/>
              <a:ext cx="1774083"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000" b="1" kern="1200" dirty="0">
                  <a:solidFill>
                    <a:schemeClr val="bg1">
                      <a:lumMod val="50000"/>
                    </a:schemeClr>
                  </a:solidFill>
                  <a:latin typeface="+mn-lt"/>
                  <a:ea typeface="+mn-ea"/>
                  <a:cs typeface="+mn-cs"/>
                </a:rPr>
                <a:t>Herramientas gratuitas</a:t>
              </a:r>
            </a:p>
          </p:txBody>
        </p:sp>
        <p:sp>
          <p:nvSpPr>
            <p:cNvPr id="53" name="CuadroTexto 52">
              <a:extLst>
                <a:ext uri="{FF2B5EF4-FFF2-40B4-BE49-F238E27FC236}">
                  <a16:creationId xmlns:a16="http://schemas.microsoft.com/office/drawing/2014/main" id="{B4044B53-60EE-4B71-B25E-A1DDE6C6D823}"/>
                </a:ext>
              </a:extLst>
            </p:cNvPr>
            <p:cNvSpPr txBox="1"/>
            <p:nvPr userDrawn="1"/>
          </p:nvSpPr>
          <p:spPr>
            <a:xfrm flipH="1">
              <a:off x="6741011" y="5357416"/>
              <a:ext cx="2741938"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bg1">
                      <a:lumMod val="50000"/>
                    </a:schemeClr>
                  </a:solidFill>
                  <a:latin typeface="+mn-lt"/>
                  <a:ea typeface="+mn-ea"/>
                  <a:cs typeface="+mn-cs"/>
                </a:rPr>
                <a:t>• Veeam Backup Free Edition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bg1">
                      <a:lumMod val="50000"/>
                    </a:schemeClr>
                  </a:solidFill>
                  <a:latin typeface="+mn-lt"/>
                  <a:ea typeface="+mn-ea"/>
                  <a:cs typeface="+mn-cs"/>
                </a:rPr>
                <a:t>• Veeam Endpoint Backup FREE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bg1">
                      <a:lumMod val="50000"/>
                    </a:schemeClr>
                  </a:solidFill>
                  <a:latin typeface="+mn-lt"/>
                  <a:ea typeface="+mn-ea"/>
                  <a:cs typeface="+mn-cs"/>
                </a:rPr>
                <a:t>• Veeam Agent para Linux FREE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bg1">
                      <a:lumMod val="50000"/>
                    </a:schemeClr>
                  </a:solidFill>
                  <a:latin typeface="+mn-lt"/>
                  <a:ea typeface="+mn-ea"/>
                  <a:cs typeface="+mn-cs"/>
                </a:rPr>
                <a:t>• Veeam ONE Free Edition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bg1">
                      <a:lumMod val="50000"/>
                    </a:schemeClr>
                  </a:solidFill>
                  <a:latin typeface="+mn-lt"/>
                  <a:ea typeface="+mn-ea"/>
                  <a:cs typeface="+mn-cs"/>
                </a:rPr>
                <a:t>• Veeam FastSCP para Microsoft Azure</a:t>
              </a:r>
            </a:p>
          </p:txBody>
        </p:sp>
      </p:grpSp>
      <p:grpSp>
        <p:nvGrpSpPr>
          <p:cNvPr id="9" name="Grupo 8">
            <a:extLst>
              <a:ext uri="{FF2B5EF4-FFF2-40B4-BE49-F238E27FC236}">
                <a16:creationId xmlns:a16="http://schemas.microsoft.com/office/drawing/2014/main" id="{7ADA622B-646D-40BC-BE82-DEB88A0FD8AF}"/>
              </a:ext>
            </a:extLst>
          </p:cNvPr>
          <p:cNvGrpSpPr/>
          <p:nvPr userDrawn="1"/>
        </p:nvGrpSpPr>
        <p:grpSpPr>
          <a:xfrm>
            <a:off x="9683743" y="1581200"/>
            <a:ext cx="2111348" cy="3973628"/>
            <a:chOff x="9694377" y="1579638"/>
            <a:chExt cx="2111348" cy="3973628"/>
          </a:xfrm>
        </p:grpSpPr>
        <p:sp>
          <p:nvSpPr>
            <p:cNvPr id="54" name="CuadroTexto 53">
              <a:extLst>
                <a:ext uri="{FF2B5EF4-FFF2-40B4-BE49-F238E27FC236}">
                  <a16:creationId xmlns:a16="http://schemas.microsoft.com/office/drawing/2014/main" id="{C3A830F4-51A7-4C2E-9429-F42C8CDDE076}"/>
                </a:ext>
              </a:extLst>
            </p:cNvPr>
            <p:cNvSpPr txBox="1"/>
            <p:nvPr userDrawn="1"/>
          </p:nvSpPr>
          <p:spPr>
            <a:xfrm>
              <a:off x="9694377" y="1579638"/>
              <a:ext cx="2111348"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kern="1200" dirty="0">
                  <a:solidFill>
                    <a:schemeClr val="bg1">
                      <a:lumMod val="50000"/>
                    </a:schemeClr>
                  </a:solidFill>
                  <a:latin typeface="+mn-lt"/>
                  <a:ea typeface="+mn-ea"/>
                  <a:cs typeface="+mn-cs"/>
                </a:rPr>
                <a:t>SDDC Platform</a:t>
              </a:r>
            </a:p>
          </p:txBody>
        </p:sp>
        <p:sp>
          <p:nvSpPr>
            <p:cNvPr id="55" name="CuadroTexto 54">
              <a:extLst>
                <a:ext uri="{FF2B5EF4-FFF2-40B4-BE49-F238E27FC236}">
                  <a16:creationId xmlns:a16="http://schemas.microsoft.com/office/drawing/2014/main" id="{60477EC0-06A8-42C2-9E5C-6C616AF616CA}"/>
                </a:ext>
              </a:extLst>
            </p:cNvPr>
            <p:cNvSpPr txBox="1"/>
            <p:nvPr userDrawn="1"/>
          </p:nvSpPr>
          <p:spPr>
            <a:xfrm flipH="1">
              <a:off x="9694377" y="1771661"/>
              <a:ext cx="187960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b="0" kern="1200" dirty="0">
                  <a:solidFill>
                    <a:schemeClr val="bg1">
                      <a:lumMod val="50000"/>
                    </a:schemeClr>
                  </a:solidFill>
                  <a:latin typeface="+mn-lt"/>
                  <a:ea typeface="+mn-ea"/>
                  <a:cs typeface="+mn-cs"/>
                </a:rPr>
                <a:t>• Cloud Foundation</a:t>
              </a:r>
            </a:p>
          </p:txBody>
        </p:sp>
        <p:sp>
          <p:nvSpPr>
            <p:cNvPr id="56" name="CuadroTexto 55">
              <a:extLst>
                <a:ext uri="{FF2B5EF4-FFF2-40B4-BE49-F238E27FC236}">
                  <a16:creationId xmlns:a16="http://schemas.microsoft.com/office/drawing/2014/main" id="{5B953333-ECA0-4492-9222-0C0D2F9C00D5}"/>
                </a:ext>
              </a:extLst>
            </p:cNvPr>
            <p:cNvSpPr txBox="1"/>
            <p:nvPr userDrawn="1"/>
          </p:nvSpPr>
          <p:spPr>
            <a:xfrm>
              <a:off x="9694377" y="1963684"/>
              <a:ext cx="201947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kern="1200" dirty="0">
                  <a:solidFill>
                    <a:schemeClr val="bg1">
                      <a:lumMod val="50000"/>
                    </a:schemeClr>
                  </a:solidFill>
                  <a:latin typeface="+mn-lt"/>
                  <a:ea typeface="+mn-ea"/>
                  <a:cs typeface="+mn-cs"/>
                </a:rPr>
                <a:t>Data Center &amp; Cloud Infrastructure</a:t>
              </a:r>
            </a:p>
          </p:txBody>
        </p:sp>
        <p:sp>
          <p:nvSpPr>
            <p:cNvPr id="57" name="CuadroTexto 56">
              <a:extLst>
                <a:ext uri="{FF2B5EF4-FFF2-40B4-BE49-F238E27FC236}">
                  <a16:creationId xmlns:a16="http://schemas.microsoft.com/office/drawing/2014/main" id="{CF069CF3-5C96-40AA-907A-BEAE1DCC5318}"/>
                </a:ext>
              </a:extLst>
            </p:cNvPr>
            <p:cNvSpPr txBox="1"/>
            <p:nvPr userDrawn="1"/>
          </p:nvSpPr>
          <p:spPr>
            <a:xfrm flipH="1">
              <a:off x="9694377" y="2155707"/>
              <a:ext cx="187960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b="0" kern="1200" dirty="0">
                  <a:solidFill>
                    <a:schemeClr val="bg1">
                      <a:lumMod val="50000"/>
                    </a:schemeClr>
                  </a:solidFill>
                  <a:latin typeface="+mn-lt"/>
                  <a:ea typeface="+mn-ea"/>
                  <a:cs typeface="+mn-cs"/>
                </a:rPr>
                <a:t>• vSphere with Operations</a:t>
              </a:r>
            </a:p>
          </p:txBody>
        </p:sp>
        <p:sp>
          <p:nvSpPr>
            <p:cNvPr id="58" name="CuadroTexto 57">
              <a:extLst>
                <a:ext uri="{FF2B5EF4-FFF2-40B4-BE49-F238E27FC236}">
                  <a16:creationId xmlns:a16="http://schemas.microsoft.com/office/drawing/2014/main" id="{3F1585D5-36F0-4C69-B77C-ADCC388AD214}"/>
                </a:ext>
              </a:extLst>
            </p:cNvPr>
            <p:cNvSpPr txBox="1"/>
            <p:nvPr userDrawn="1"/>
          </p:nvSpPr>
          <p:spPr>
            <a:xfrm>
              <a:off x="9694377" y="2347730"/>
              <a:ext cx="1774083"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kern="1200" dirty="0">
                  <a:solidFill>
                    <a:schemeClr val="bg1">
                      <a:lumMod val="50000"/>
                    </a:schemeClr>
                  </a:solidFill>
                  <a:latin typeface="+mn-lt"/>
                  <a:ea typeface="+mn-ea"/>
                  <a:cs typeface="+mn-cs"/>
                </a:rPr>
                <a:t>Management</a:t>
              </a:r>
            </a:p>
          </p:txBody>
        </p:sp>
        <p:sp>
          <p:nvSpPr>
            <p:cNvPr id="59" name="CuadroTexto 58">
              <a:extLst>
                <a:ext uri="{FF2B5EF4-FFF2-40B4-BE49-F238E27FC236}">
                  <a16:creationId xmlns:a16="http://schemas.microsoft.com/office/drawing/2014/main" id="{7710C150-B1B4-4BE3-A2AE-529207F4F2F5}"/>
                </a:ext>
              </a:extLst>
            </p:cNvPr>
            <p:cNvSpPr txBox="1"/>
            <p:nvPr userDrawn="1"/>
          </p:nvSpPr>
          <p:spPr>
            <a:xfrm flipH="1">
              <a:off x="9694377" y="2539753"/>
              <a:ext cx="187960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b="0" kern="1200" dirty="0">
                  <a:solidFill>
                    <a:schemeClr val="bg1">
                      <a:lumMod val="50000"/>
                    </a:schemeClr>
                  </a:solidFill>
                  <a:latin typeface="+mn-lt"/>
                  <a:ea typeface="+mn-ea"/>
                  <a:cs typeface="+mn-cs"/>
                </a:rPr>
                <a:t>• vSphere</a:t>
              </a:r>
            </a:p>
          </p:txBody>
        </p:sp>
        <p:sp>
          <p:nvSpPr>
            <p:cNvPr id="60" name="CuadroTexto 59">
              <a:extLst>
                <a:ext uri="{FF2B5EF4-FFF2-40B4-BE49-F238E27FC236}">
                  <a16:creationId xmlns:a16="http://schemas.microsoft.com/office/drawing/2014/main" id="{5FDF51E8-E8D3-4E27-BDD7-B36FE8E0332A}"/>
                </a:ext>
              </a:extLst>
            </p:cNvPr>
            <p:cNvSpPr txBox="1"/>
            <p:nvPr userDrawn="1"/>
          </p:nvSpPr>
          <p:spPr>
            <a:xfrm>
              <a:off x="9694377" y="2731776"/>
              <a:ext cx="1774083"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kern="1200" dirty="0">
                  <a:solidFill>
                    <a:schemeClr val="bg1">
                      <a:lumMod val="50000"/>
                    </a:schemeClr>
                  </a:solidFill>
                  <a:latin typeface="+mn-lt"/>
                  <a:ea typeface="+mn-ea"/>
                  <a:cs typeface="+mn-cs"/>
                </a:rPr>
                <a:t>Networking &amp; Security</a:t>
              </a:r>
            </a:p>
          </p:txBody>
        </p:sp>
        <p:sp>
          <p:nvSpPr>
            <p:cNvPr id="61" name="CuadroTexto 60">
              <a:extLst>
                <a:ext uri="{FF2B5EF4-FFF2-40B4-BE49-F238E27FC236}">
                  <a16:creationId xmlns:a16="http://schemas.microsoft.com/office/drawing/2014/main" id="{5F96B9B5-2DD9-4AAF-A445-809E0AFDA1BF}"/>
                </a:ext>
              </a:extLst>
            </p:cNvPr>
            <p:cNvSpPr txBox="1"/>
            <p:nvPr userDrawn="1"/>
          </p:nvSpPr>
          <p:spPr>
            <a:xfrm flipH="1">
              <a:off x="9694377" y="2923799"/>
              <a:ext cx="18796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b="0" kern="1200" dirty="0">
                  <a:solidFill>
                    <a:schemeClr val="bg1">
                      <a:lumMod val="50000"/>
                    </a:schemeClr>
                  </a:solidFill>
                  <a:latin typeface="+mn-lt"/>
                  <a:ea typeface="+mn-ea"/>
                  <a:cs typeface="+mn-cs"/>
                </a:rPr>
                <a:t>• NSX</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000" b="0" kern="1200" dirty="0">
                  <a:solidFill>
                    <a:schemeClr val="bg1">
                      <a:lumMod val="50000"/>
                    </a:schemeClr>
                  </a:solidFill>
                  <a:latin typeface="+mn-lt"/>
                  <a:ea typeface="+mn-ea"/>
                  <a:cs typeface="+mn-cs"/>
                </a:rPr>
                <a:t>• vRealize Network Insight</a:t>
              </a:r>
            </a:p>
          </p:txBody>
        </p:sp>
        <p:sp>
          <p:nvSpPr>
            <p:cNvPr id="62" name="CuadroTexto 61">
              <a:extLst>
                <a:ext uri="{FF2B5EF4-FFF2-40B4-BE49-F238E27FC236}">
                  <a16:creationId xmlns:a16="http://schemas.microsoft.com/office/drawing/2014/main" id="{F8DA1BE5-D01E-4D80-83A2-91AF7504E04D}"/>
                </a:ext>
              </a:extLst>
            </p:cNvPr>
            <p:cNvSpPr txBox="1"/>
            <p:nvPr userDrawn="1"/>
          </p:nvSpPr>
          <p:spPr>
            <a:xfrm>
              <a:off x="9694377" y="3269711"/>
              <a:ext cx="1774083"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kern="1200" dirty="0">
                  <a:solidFill>
                    <a:schemeClr val="bg1">
                      <a:lumMod val="50000"/>
                    </a:schemeClr>
                  </a:solidFill>
                  <a:latin typeface="+mn-lt"/>
                  <a:ea typeface="+mn-ea"/>
                  <a:cs typeface="+mn-cs"/>
                </a:rPr>
                <a:t>Storage &amp; Availability</a:t>
              </a:r>
            </a:p>
          </p:txBody>
        </p:sp>
        <p:sp>
          <p:nvSpPr>
            <p:cNvPr id="63" name="CuadroTexto 62">
              <a:extLst>
                <a:ext uri="{FF2B5EF4-FFF2-40B4-BE49-F238E27FC236}">
                  <a16:creationId xmlns:a16="http://schemas.microsoft.com/office/drawing/2014/main" id="{9A20847F-B674-494A-840A-7066FE116EFE}"/>
                </a:ext>
              </a:extLst>
            </p:cNvPr>
            <p:cNvSpPr txBox="1"/>
            <p:nvPr userDrawn="1"/>
          </p:nvSpPr>
          <p:spPr>
            <a:xfrm flipH="1">
              <a:off x="9694377" y="3461734"/>
              <a:ext cx="18796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b="0" kern="1200" dirty="0">
                  <a:solidFill>
                    <a:schemeClr val="bg1">
                      <a:lumMod val="50000"/>
                    </a:schemeClr>
                  </a:solidFill>
                  <a:latin typeface="+mn-lt"/>
                  <a:ea typeface="+mn-ea"/>
                  <a:cs typeface="+mn-cs"/>
                </a:rPr>
                <a:t>• vSAN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000" b="0" kern="1200" dirty="0">
                  <a:solidFill>
                    <a:schemeClr val="bg1">
                      <a:lumMod val="50000"/>
                    </a:schemeClr>
                  </a:solidFill>
                  <a:latin typeface="+mn-lt"/>
                  <a:ea typeface="+mn-ea"/>
                  <a:cs typeface="+mn-cs"/>
                </a:rPr>
                <a:t>• Site Recovery Manager</a:t>
              </a:r>
            </a:p>
          </p:txBody>
        </p:sp>
        <p:sp>
          <p:nvSpPr>
            <p:cNvPr id="64" name="CuadroTexto 63">
              <a:extLst>
                <a:ext uri="{FF2B5EF4-FFF2-40B4-BE49-F238E27FC236}">
                  <a16:creationId xmlns:a16="http://schemas.microsoft.com/office/drawing/2014/main" id="{8E6042B8-1A10-4FD3-8BD5-8E9479F1243C}"/>
                </a:ext>
              </a:extLst>
            </p:cNvPr>
            <p:cNvSpPr txBox="1"/>
            <p:nvPr userDrawn="1"/>
          </p:nvSpPr>
          <p:spPr>
            <a:xfrm>
              <a:off x="9694377" y="3807646"/>
              <a:ext cx="187960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kern="1200" dirty="0">
                  <a:solidFill>
                    <a:schemeClr val="bg1">
                      <a:lumMod val="50000"/>
                    </a:schemeClr>
                  </a:solidFill>
                  <a:latin typeface="+mn-lt"/>
                  <a:ea typeface="+mn-ea"/>
                  <a:cs typeface="+mn-cs"/>
                </a:rPr>
                <a:t>Hyper-Converged Infrastructure</a:t>
              </a:r>
            </a:p>
          </p:txBody>
        </p:sp>
        <p:sp>
          <p:nvSpPr>
            <p:cNvPr id="65" name="CuadroTexto 64">
              <a:extLst>
                <a:ext uri="{FF2B5EF4-FFF2-40B4-BE49-F238E27FC236}">
                  <a16:creationId xmlns:a16="http://schemas.microsoft.com/office/drawing/2014/main" id="{6D8BB940-963D-417B-890E-7497DC863B5B}"/>
                </a:ext>
              </a:extLst>
            </p:cNvPr>
            <p:cNvSpPr txBox="1"/>
            <p:nvPr userDrawn="1"/>
          </p:nvSpPr>
          <p:spPr>
            <a:xfrm flipH="1">
              <a:off x="9694377" y="3999669"/>
              <a:ext cx="2097662"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bg1">
                      <a:lumMod val="50000"/>
                    </a:schemeClr>
                  </a:solidFill>
                  <a:latin typeface="+mn-lt"/>
                  <a:ea typeface="+mn-ea"/>
                  <a:cs typeface="+mn-cs"/>
                </a:rPr>
                <a:t>• Hyper-Converged Infrastructure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bg1">
                      <a:lumMod val="50000"/>
                    </a:schemeClr>
                  </a:solidFill>
                  <a:latin typeface="+mn-lt"/>
                  <a:ea typeface="+mn-ea"/>
                  <a:cs typeface="+mn-cs"/>
                </a:rPr>
                <a:t>Software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bg1">
                      <a:lumMod val="50000"/>
                    </a:schemeClr>
                  </a:solidFill>
                  <a:latin typeface="+mn-lt"/>
                  <a:ea typeface="+mn-ea"/>
                  <a:cs typeface="+mn-cs"/>
                </a:rPr>
                <a:t>• vSAN Ready Node</a:t>
              </a:r>
            </a:p>
          </p:txBody>
        </p:sp>
        <p:sp>
          <p:nvSpPr>
            <p:cNvPr id="66" name="CuadroTexto 65">
              <a:extLst>
                <a:ext uri="{FF2B5EF4-FFF2-40B4-BE49-F238E27FC236}">
                  <a16:creationId xmlns:a16="http://schemas.microsoft.com/office/drawing/2014/main" id="{A9FBC25A-8F88-4F18-A537-73FA7641BC62}"/>
                </a:ext>
              </a:extLst>
            </p:cNvPr>
            <p:cNvSpPr txBox="1"/>
            <p:nvPr userDrawn="1"/>
          </p:nvSpPr>
          <p:spPr>
            <a:xfrm>
              <a:off x="9694377" y="4499469"/>
              <a:ext cx="1774083"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kern="1200" dirty="0">
                  <a:solidFill>
                    <a:schemeClr val="bg1">
                      <a:lumMod val="50000"/>
                    </a:schemeClr>
                  </a:solidFill>
                  <a:latin typeface="+mn-lt"/>
                  <a:ea typeface="+mn-ea"/>
                  <a:cs typeface="+mn-cs"/>
                </a:rPr>
                <a:t>Cloud Management Platform</a:t>
              </a:r>
            </a:p>
          </p:txBody>
        </p:sp>
        <p:sp>
          <p:nvSpPr>
            <p:cNvPr id="67" name="CuadroTexto 66">
              <a:extLst>
                <a:ext uri="{FF2B5EF4-FFF2-40B4-BE49-F238E27FC236}">
                  <a16:creationId xmlns:a16="http://schemas.microsoft.com/office/drawing/2014/main" id="{A9C4DDAD-7181-44E7-ACF3-A8F81FCFD578}"/>
                </a:ext>
              </a:extLst>
            </p:cNvPr>
            <p:cNvSpPr txBox="1"/>
            <p:nvPr userDrawn="1"/>
          </p:nvSpPr>
          <p:spPr>
            <a:xfrm flipH="1">
              <a:off x="9694377" y="4691492"/>
              <a:ext cx="1879600"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bg1">
                      <a:lumMod val="50000"/>
                    </a:schemeClr>
                  </a:solidFill>
                  <a:latin typeface="+mn-lt"/>
                  <a:ea typeface="+mn-ea"/>
                  <a:cs typeface="+mn-cs"/>
                </a:rPr>
                <a:t>• vRealize Suite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bg1">
                      <a:lumMod val="50000"/>
                    </a:schemeClr>
                  </a:solidFill>
                  <a:latin typeface="+mn-lt"/>
                  <a:ea typeface="+mn-ea"/>
                  <a:cs typeface="+mn-cs"/>
                </a:rPr>
                <a:t>• vRealize Automation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bg1">
                      <a:lumMod val="50000"/>
                    </a:schemeClr>
                  </a:solidFill>
                  <a:latin typeface="+mn-lt"/>
                  <a:ea typeface="+mn-ea"/>
                  <a:cs typeface="+mn-cs"/>
                </a:rPr>
                <a:t>• VRealize Business for Cloud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bg1">
                      <a:lumMod val="50000"/>
                    </a:schemeClr>
                  </a:solidFill>
                  <a:latin typeface="+mn-lt"/>
                  <a:ea typeface="+mn-ea"/>
                  <a:cs typeface="+mn-cs"/>
                </a:rPr>
                <a:t>• vRealize Operations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bg1">
                      <a:lumMod val="50000"/>
                    </a:schemeClr>
                  </a:solidFill>
                  <a:latin typeface="+mn-lt"/>
                  <a:ea typeface="+mn-ea"/>
                  <a:cs typeface="+mn-cs"/>
                </a:rPr>
                <a:t>• vCloud Suite</a:t>
              </a:r>
            </a:p>
          </p:txBody>
        </p:sp>
      </p:grpSp>
      <p:pic>
        <p:nvPicPr>
          <p:cNvPr id="77" name="Imagen 76">
            <a:extLst>
              <a:ext uri="{FF2B5EF4-FFF2-40B4-BE49-F238E27FC236}">
                <a16:creationId xmlns:a16="http://schemas.microsoft.com/office/drawing/2014/main" id="{AEDA83E5-61CE-4847-8EC1-41B7873E0CF0}"/>
              </a:ext>
            </a:extLst>
          </p:cNvPr>
          <p:cNvPicPr>
            <a:picLocks noChangeAspect="1"/>
          </p:cNvPicPr>
          <p:nvPr userDrawn="1"/>
        </p:nvPicPr>
        <p:blipFill>
          <a:blip r:embed="rId7"/>
          <a:stretch>
            <a:fillRect/>
          </a:stretch>
        </p:blipFill>
        <p:spPr>
          <a:xfrm>
            <a:off x="2297575" y="3981214"/>
            <a:ext cx="990600" cy="466725"/>
          </a:xfrm>
          <a:prstGeom prst="rect">
            <a:avLst/>
          </a:prstGeom>
        </p:spPr>
      </p:pic>
    </p:spTree>
    <p:extLst>
      <p:ext uri="{BB962C8B-B14F-4D97-AF65-F5344CB8AC3E}">
        <p14:creationId xmlns:p14="http://schemas.microsoft.com/office/powerpoint/2010/main" val="37252378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 - Clientes">
    <p:spTree>
      <p:nvGrpSpPr>
        <p:cNvPr id="1" name=""/>
        <p:cNvGrpSpPr/>
        <p:nvPr/>
      </p:nvGrpSpPr>
      <p:grpSpPr>
        <a:xfrm>
          <a:off x="0" y="0"/>
          <a:ext cx="0" cy="0"/>
          <a:chOff x="0" y="0"/>
          <a:chExt cx="0" cy="0"/>
        </a:xfrm>
      </p:grpSpPr>
      <p:pic>
        <p:nvPicPr>
          <p:cNvPr id="2" name="1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478" y="-256989"/>
            <a:ext cx="12223477" cy="6874811"/>
          </a:xfrm>
          <a:prstGeom prst="rect">
            <a:avLst/>
          </a:prstGeom>
        </p:spPr>
      </p:pic>
      <p:sp>
        <p:nvSpPr>
          <p:cNvPr id="8" name="7 Rectángulo"/>
          <p:cNvSpPr/>
          <p:nvPr userDrawn="1"/>
        </p:nvSpPr>
        <p:spPr>
          <a:xfrm>
            <a:off x="-1" y="405457"/>
            <a:ext cx="12192000" cy="646331"/>
          </a:xfrm>
          <a:prstGeom prst="rect">
            <a:avLst/>
          </a:prstGeom>
        </p:spPr>
        <p:txBody>
          <a:bodyPr wrap="square">
            <a:spAutoFit/>
          </a:bodyPr>
          <a:lstStyle/>
          <a:p>
            <a:pPr algn="ctr"/>
            <a:r>
              <a:rPr lang="es-ES" sz="3600" dirty="0">
                <a:solidFill>
                  <a:srgbClr val="E6472A"/>
                </a:solidFill>
                <a:latin typeface="Museo 300" panose="02000000000000000000" pitchFamily="50" charset="0"/>
              </a:rPr>
              <a:t>Clientes</a:t>
            </a:r>
          </a:p>
        </p:txBody>
      </p:sp>
      <p:sp>
        <p:nvSpPr>
          <p:cNvPr id="9" name="8 Rectángulo"/>
          <p:cNvSpPr/>
          <p:nvPr userDrawn="1"/>
        </p:nvSpPr>
        <p:spPr>
          <a:xfrm>
            <a:off x="5663895" y="28623"/>
            <a:ext cx="936226" cy="4480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800"/>
          </a:p>
        </p:txBody>
      </p:sp>
      <p:pic>
        <p:nvPicPr>
          <p:cNvPr id="10" name="9 Imagen"/>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18618" y="333450"/>
            <a:ext cx="554762" cy="48764"/>
          </a:xfrm>
          <a:prstGeom prst="rect">
            <a:avLst/>
          </a:prstGeom>
        </p:spPr>
      </p:pic>
    </p:spTree>
    <p:extLst>
      <p:ext uri="{BB962C8B-B14F-4D97-AF65-F5344CB8AC3E}">
        <p14:creationId xmlns:p14="http://schemas.microsoft.com/office/powerpoint/2010/main" val="26863808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9 - Servicios">
    <p:spTree>
      <p:nvGrpSpPr>
        <p:cNvPr id="1" name=""/>
        <p:cNvGrpSpPr/>
        <p:nvPr/>
      </p:nvGrpSpPr>
      <p:grpSpPr>
        <a:xfrm>
          <a:off x="0" y="0"/>
          <a:ext cx="0" cy="0"/>
          <a:chOff x="0" y="0"/>
          <a:chExt cx="0" cy="0"/>
        </a:xfrm>
      </p:grpSpPr>
      <p:grpSp>
        <p:nvGrpSpPr>
          <p:cNvPr id="6" name="Group 1"/>
          <p:cNvGrpSpPr/>
          <p:nvPr userDrawn="1"/>
        </p:nvGrpSpPr>
        <p:grpSpPr>
          <a:xfrm>
            <a:off x="748579" y="1920835"/>
            <a:ext cx="2178656" cy="3141043"/>
            <a:chOff x="1594447" y="1968743"/>
            <a:chExt cx="2178372" cy="3141043"/>
          </a:xfrm>
        </p:grpSpPr>
        <p:pic>
          <p:nvPicPr>
            <p:cNvPr id="7" name="Picture 4" descr="C:\Users\DorYlac\Desktop\eh! Comunicacion\Trabajos\Algeiba\Slides Minimalistas Azure\Presentacion Comercial\Presentacion\icono_nub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09566" y="1968743"/>
              <a:ext cx="1438275" cy="1060450"/>
            </a:xfrm>
            <a:prstGeom prst="rect">
              <a:avLst/>
            </a:prstGeom>
            <a:noFill/>
            <a:extLst>
              <a:ext uri="{909E8E84-426E-40DD-AFC4-6F175D3DCCD1}">
                <a14:hiddenFill xmlns:a14="http://schemas.microsoft.com/office/drawing/2010/main">
                  <a:solidFill>
                    <a:srgbClr val="FFFFFF"/>
                  </a:solidFill>
                </a14:hiddenFill>
              </a:ext>
            </a:extLst>
          </p:spPr>
        </p:pic>
        <p:sp>
          <p:nvSpPr>
            <p:cNvPr id="8" name="7 Rectángulo"/>
            <p:cNvSpPr/>
            <p:nvPr/>
          </p:nvSpPr>
          <p:spPr>
            <a:xfrm>
              <a:off x="1684587" y="3056448"/>
              <a:ext cx="2088232" cy="646331"/>
            </a:xfrm>
            <a:prstGeom prst="rect">
              <a:avLst/>
            </a:prstGeom>
          </p:spPr>
          <p:txBody>
            <a:bodyPr wrap="square">
              <a:spAutoFit/>
            </a:bodyPr>
            <a:lstStyle/>
            <a:p>
              <a:pPr algn="ctr"/>
              <a:r>
                <a:rPr lang="es-ES" sz="1800" dirty="0">
                  <a:solidFill>
                    <a:srgbClr val="E6472A"/>
                  </a:solidFill>
                </a:rPr>
                <a:t>Soluciones</a:t>
              </a:r>
            </a:p>
            <a:p>
              <a:pPr algn="ctr"/>
              <a:r>
                <a:rPr lang="es-ES" sz="1800" dirty="0">
                  <a:solidFill>
                    <a:srgbClr val="E6472A"/>
                  </a:solidFill>
                </a:rPr>
                <a:t>en la Nube</a:t>
              </a:r>
            </a:p>
          </p:txBody>
        </p:sp>
        <p:sp>
          <p:nvSpPr>
            <p:cNvPr id="9" name="8 Rectángulo"/>
            <p:cNvSpPr/>
            <p:nvPr/>
          </p:nvSpPr>
          <p:spPr>
            <a:xfrm>
              <a:off x="1594447" y="3817124"/>
              <a:ext cx="2178372" cy="1292662"/>
            </a:xfrm>
            <a:prstGeom prst="rect">
              <a:avLst/>
            </a:prstGeom>
          </p:spPr>
          <p:txBody>
            <a:bodyPr wrap="square">
              <a:spAutoFit/>
            </a:bodyPr>
            <a:lstStyle/>
            <a:p>
              <a:pPr algn="ctr"/>
              <a:r>
                <a:rPr lang="es-AR" sz="1300">
                  <a:solidFill>
                    <a:srgbClr val="757477"/>
                  </a:solidFill>
                </a:rPr>
                <a:t>Asesoramos y planificamos una transición exitosa hacia la nube, para que su organización cuente con flexibilidad, escalabilidad y seguridad.</a:t>
              </a:r>
            </a:p>
          </p:txBody>
        </p:sp>
      </p:grpSp>
      <p:grpSp>
        <p:nvGrpSpPr>
          <p:cNvPr id="10" name="Group 2"/>
          <p:cNvGrpSpPr/>
          <p:nvPr userDrawn="1"/>
        </p:nvGrpSpPr>
        <p:grpSpPr>
          <a:xfrm>
            <a:off x="3563116" y="1976629"/>
            <a:ext cx="2316832" cy="3341097"/>
            <a:chOff x="3934966" y="1968743"/>
            <a:chExt cx="2316530" cy="3341097"/>
          </a:xfrm>
        </p:grpSpPr>
        <p:pic>
          <p:nvPicPr>
            <p:cNvPr id="11" name="Picture 5" descr="C:\Users\DorYlac\Desktop\eh! Comunicacion\Trabajos\Algeiba\Slides Minimalistas Azure\Presentacion Comercial\Presentacion\icono_pc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76116" y="1968743"/>
              <a:ext cx="1438275" cy="1060450"/>
            </a:xfrm>
            <a:prstGeom prst="rect">
              <a:avLst/>
            </a:prstGeom>
            <a:noFill/>
            <a:extLst>
              <a:ext uri="{909E8E84-426E-40DD-AFC4-6F175D3DCCD1}">
                <a14:hiddenFill xmlns:a14="http://schemas.microsoft.com/office/drawing/2010/main">
                  <a:solidFill>
                    <a:srgbClr val="FFFFFF"/>
                  </a:solidFill>
                </a14:hiddenFill>
              </a:ext>
            </a:extLst>
          </p:spPr>
        </p:pic>
        <p:sp>
          <p:nvSpPr>
            <p:cNvPr id="12" name="11 Rectángulo"/>
            <p:cNvSpPr/>
            <p:nvPr/>
          </p:nvSpPr>
          <p:spPr>
            <a:xfrm>
              <a:off x="4060850" y="3064946"/>
              <a:ext cx="2088232" cy="646331"/>
            </a:xfrm>
            <a:prstGeom prst="rect">
              <a:avLst/>
            </a:prstGeom>
          </p:spPr>
          <p:txBody>
            <a:bodyPr wrap="square">
              <a:spAutoFit/>
            </a:bodyPr>
            <a:lstStyle/>
            <a:p>
              <a:pPr algn="ctr"/>
              <a:r>
                <a:rPr lang="es-ES" sz="1800" dirty="0">
                  <a:solidFill>
                    <a:srgbClr val="E6472A"/>
                  </a:solidFill>
                </a:rPr>
                <a:t>Proyectos</a:t>
              </a:r>
            </a:p>
            <a:p>
              <a:pPr algn="ctr"/>
              <a:r>
                <a:rPr lang="es-ES" sz="1800" dirty="0">
                  <a:solidFill>
                    <a:srgbClr val="E6472A"/>
                  </a:solidFill>
                </a:rPr>
                <a:t>&amp; Prácticas</a:t>
              </a:r>
            </a:p>
          </p:txBody>
        </p:sp>
        <p:sp>
          <p:nvSpPr>
            <p:cNvPr id="13" name="12 Rectángulo"/>
            <p:cNvSpPr/>
            <p:nvPr/>
          </p:nvSpPr>
          <p:spPr>
            <a:xfrm>
              <a:off x="3934966" y="3817124"/>
              <a:ext cx="2316530" cy="1492716"/>
            </a:xfrm>
            <a:prstGeom prst="rect">
              <a:avLst/>
            </a:prstGeom>
          </p:spPr>
          <p:txBody>
            <a:bodyPr wrap="square">
              <a:spAutoFit/>
            </a:bodyPr>
            <a:lstStyle/>
            <a:p>
              <a:pPr algn="ctr"/>
              <a:r>
                <a:rPr lang="es-AR" sz="1300">
                  <a:solidFill>
                    <a:srgbClr val="757477"/>
                  </a:solidFill>
                </a:rPr>
                <a:t>Desarrollamos proyectos exitosos para que su negocio cuente con comunicaciones unificadas, portales de colaboración, </a:t>
              </a:r>
              <a:r>
                <a:rPr lang="es-AR" sz="1200">
                  <a:solidFill>
                    <a:srgbClr val="757477"/>
                  </a:solidFill>
                </a:rPr>
                <a:t>gestión </a:t>
              </a:r>
              <a:r>
                <a:rPr lang="es-AR" sz="1300">
                  <a:solidFill>
                    <a:srgbClr val="757477"/>
                  </a:solidFill>
                </a:rPr>
                <a:t>de dispositivos,  servicios en la nube, entre otros.</a:t>
              </a:r>
              <a:endParaRPr lang="es-ES" sz="1300" dirty="0">
                <a:solidFill>
                  <a:srgbClr val="757477"/>
                </a:solidFill>
              </a:endParaRPr>
            </a:p>
          </p:txBody>
        </p:sp>
      </p:grpSp>
      <p:grpSp>
        <p:nvGrpSpPr>
          <p:cNvPr id="14" name="Group 6"/>
          <p:cNvGrpSpPr/>
          <p:nvPr userDrawn="1"/>
        </p:nvGrpSpPr>
        <p:grpSpPr>
          <a:xfrm>
            <a:off x="6312052" y="1920835"/>
            <a:ext cx="2358439" cy="3341097"/>
            <a:chOff x="6239222" y="1968743"/>
            <a:chExt cx="2358132" cy="3341097"/>
          </a:xfrm>
        </p:grpSpPr>
        <p:pic>
          <p:nvPicPr>
            <p:cNvPr id="15" name="Picture 6" descr="C:\Users\DorYlac\Desktop\eh! Comunicacion\Trabajos\Algeiba\Slides Minimalistas Azure\Presentacion Comercial\Presentacion\icono_engranaje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42666" y="1968743"/>
              <a:ext cx="1438275" cy="1060450"/>
            </a:xfrm>
            <a:prstGeom prst="rect">
              <a:avLst/>
            </a:prstGeom>
            <a:noFill/>
            <a:extLst>
              <a:ext uri="{909E8E84-426E-40DD-AFC4-6F175D3DCCD1}">
                <a14:hiddenFill xmlns:a14="http://schemas.microsoft.com/office/drawing/2010/main">
                  <a:solidFill>
                    <a:srgbClr val="FFFFFF"/>
                  </a:solidFill>
                </a14:hiddenFill>
              </a:ext>
            </a:extLst>
          </p:spPr>
        </p:pic>
        <p:sp>
          <p:nvSpPr>
            <p:cNvPr id="16" name="15 Rectángulo"/>
            <p:cNvSpPr/>
            <p:nvPr/>
          </p:nvSpPr>
          <p:spPr>
            <a:xfrm>
              <a:off x="6444040" y="3064946"/>
              <a:ext cx="2088232" cy="646331"/>
            </a:xfrm>
            <a:prstGeom prst="rect">
              <a:avLst/>
            </a:prstGeom>
          </p:spPr>
          <p:txBody>
            <a:bodyPr wrap="square">
              <a:spAutoFit/>
            </a:bodyPr>
            <a:lstStyle/>
            <a:p>
              <a:pPr algn="ctr"/>
              <a:r>
                <a:rPr lang="es-ES" sz="1800" dirty="0">
                  <a:solidFill>
                    <a:srgbClr val="E6472A"/>
                  </a:solidFill>
                </a:rPr>
                <a:t>Operación</a:t>
              </a:r>
            </a:p>
            <a:p>
              <a:pPr algn="ctr"/>
              <a:r>
                <a:rPr lang="es-ES" sz="1800" dirty="0">
                  <a:solidFill>
                    <a:srgbClr val="E6472A"/>
                  </a:solidFill>
                </a:rPr>
                <a:t>&amp; Soporte</a:t>
              </a:r>
            </a:p>
          </p:txBody>
        </p:sp>
        <p:sp>
          <p:nvSpPr>
            <p:cNvPr id="17" name="16 Rectángulo"/>
            <p:cNvSpPr/>
            <p:nvPr/>
          </p:nvSpPr>
          <p:spPr>
            <a:xfrm>
              <a:off x="6239222" y="3817124"/>
              <a:ext cx="2358132" cy="1492716"/>
            </a:xfrm>
            <a:prstGeom prst="rect">
              <a:avLst/>
            </a:prstGeom>
          </p:spPr>
          <p:txBody>
            <a:bodyPr wrap="square">
              <a:spAutoFit/>
            </a:bodyPr>
            <a:lstStyle/>
            <a:p>
              <a:pPr algn="ctr"/>
              <a:r>
                <a:rPr lang="es-AR" sz="1300">
                  <a:solidFill>
                    <a:srgbClr val="757477"/>
                  </a:solidFill>
                </a:rPr>
                <a:t>Armamos un modelo de gestión de IT a medida, donde controlamos, operamos, optimizamos y damos soporte a la plataforma IT y servicios asociados de su organización, bajo un modelo de suscripción.</a:t>
              </a:r>
              <a:endParaRPr lang="es-ES" sz="1300" dirty="0">
                <a:solidFill>
                  <a:srgbClr val="757477"/>
                </a:solidFill>
              </a:endParaRPr>
            </a:p>
          </p:txBody>
        </p:sp>
      </p:grpSp>
      <p:grpSp>
        <p:nvGrpSpPr>
          <p:cNvPr id="18" name="Group 7"/>
          <p:cNvGrpSpPr/>
          <p:nvPr userDrawn="1"/>
        </p:nvGrpSpPr>
        <p:grpSpPr>
          <a:xfrm>
            <a:off x="9120730" y="1920835"/>
            <a:ext cx="2413403" cy="3141043"/>
            <a:chOff x="8658354" y="1968743"/>
            <a:chExt cx="2413089" cy="3141043"/>
          </a:xfrm>
        </p:grpSpPr>
        <p:pic>
          <p:nvPicPr>
            <p:cNvPr id="19" name="Picture 7" descr="C:\Users\DorYlac\Desktop\eh! Comunicacion\Trabajos\Algeiba\Slides Minimalistas Azure\Presentacion Comercial\Presentacion\icono_lamparit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09217" y="1968743"/>
              <a:ext cx="1438275" cy="1060450"/>
            </a:xfrm>
            <a:prstGeom prst="rect">
              <a:avLst/>
            </a:prstGeom>
            <a:noFill/>
            <a:extLst>
              <a:ext uri="{909E8E84-426E-40DD-AFC4-6F175D3DCCD1}">
                <a14:hiddenFill xmlns:a14="http://schemas.microsoft.com/office/drawing/2010/main">
                  <a:solidFill>
                    <a:srgbClr val="FFFFFF"/>
                  </a:solidFill>
                </a14:hiddenFill>
              </a:ext>
            </a:extLst>
          </p:spPr>
        </p:pic>
        <p:sp>
          <p:nvSpPr>
            <p:cNvPr id="20" name="19 Rectángulo"/>
            <p:cNvSpPr/>
            <p:nvPr/>
          </p:nvSpPr>
          <p:spPr>
            <a:xfrm>
              <a:off x="8658355" y="3064946"/>
              <a:ext cx="2413088" cy="646331"/>
            </a:xfrm>
            <a:prstGeom prst="rect">
              <a:avLst/>
            </a:prstGeom>
          </p:spPr>
          <p:txBody>
            <a:bodyPr wrap="square">
              <a:spAutoFit/>
            </a:bodyPr>
            <a:lstStyle/>
            <a:p>
              <a:pPr algn="ctr"/>
              <a:r>
                <a:rPr lang="es-ES" sz="1800" dirty="0">
                  <a:solidFill>
                    <a:srgbClr val="E6472A"/>
                  </a:solidFill>
                </a:rPr>
                <a:t>Incubación de Ideas START IT</a:t>
              </a:r>
            </a:p>
          </p:txBody>
        </p:sp>
        <p:sp>
          <p:nvSpPr>
            <p:cNvPr id="21" name="20 Rectángulo"/>
            <p:cNvSpPr/>
            <p:nvPr/>
          </p:nvSpPr>
          <p:spPr>
            <a:xfrm>
              <a:off x="8658354" y="3817124"/>
              <a:ext cx="2340000" cy="1292662"/>
            </a:xfrm>
            <a:prstGeom prst="rect">
              <a:avLst/>
            </a:prstGeom>
          </p:spPr>
          <p:txBody>
            <a:bodyPr wrap="square">
              <a:spAutoFit/>
            </a:bodyPr>
            <a:lstStyle/>
            <a:p>
              <a:pPr algn="ctr"/>
              <a:r>
                <a:rPr lang="es-AR" sz="1300">
                  <a:solidFill>
                    <a:srgbClr val="757477"/>
                  </a:solidFill>
                </a:rPr>
                <a:t>Transformamos sus ideas en una aplicación o servicio dentro de un proceso de mejora continua, liderando la estrategia, construcción, operación y administración.</a:t>
              </a:r>
              <a:endParaRPr lang="es-ES" sz="1300" dirty="0">
                <a:solidFill>
                  <a:srgbClr val="757477"/>
                </a:solidFill>
              </a:endParaRPr>
            </a:p>
          </p:txBody>
        </p:sp>
      </p:grpSp>
      <p:sp>
        <p:nvSpPr>
          <p:cNvPr id="23" name="22 Rectángulo"/>
          <p:cNvSpPr/>
          <p:nvPr userDrawn="1"/>
        </p:nvSpPr>
        <p:spPr>
          <a:xfrm>
            <a:off x="-1" y="405457"/>
            <a:ext cx="12192000" cy="646331"/>
          </a:xfrm>
          <a:prstGeom prst="rect">
            <a:avLst/>
          </a:prstGeom>
        </p:spPr>
        <p:txBody>
          <a:bodyPr wrap="square">
            <a:spAutoFit/>
          </a:bodyPr>
          <a:lstStyle/>
          <a:p>
            <a:pPr algn="ctr"/>
            <a:r>
              <a:rPr lang="es-ES" sz="3600" dirty="0">
                <a:solidFill>
                  <a:srgbClr val="E6472A"/>
                </a:solidFill>
                <a:latin typeface="Museo 300" panose="02000000000000000000" pitchFamily="50" charset="0"/>
              </a:rPr>
              <a:t>Servicios</a:t>
            </a:r>
          </a:p>
        </p:txBody>
      </p:sp>
      <p:pic>
        <p:nvPicPr>
          <p:cNvPr id="24" name="23 Imagen"/>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818618" y="333450"/>
            <a:ext cx="554762" cy="48764"/>
          </a:xfrm>
          <a:prstGeom prst="rect">
            <a:avLst/>
          </a:prstGeom>
        </p:spPr>
      </p:pic>
    </p:spTree>
    <p:extLst>
      <p:ext uri="{BB962C8B-B14F-4D97-AF65-F5344CB8AC3E}">
        <p14:creationId xmlns:p14="http://schemas.microsoft.com/office/powerpoint/2010/main" val="1876896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ulo y Texto">
    <p:spTree>
      <p:nvGrpSpPr>
        <p:cNvPr id="1" name=""/>
        <p:cNvGrpSpPr/>
        <p:nvPr/>
      </p:nvGrpSpPr>
      <p:grpSpPr>
        <a:xfrm>
          <a:off x="0" y="0"/>
          <a:ext cx="0" cy="0"/>
          <a:chOff x="0" y="0"/>
          <a:chExt cx="0" cy="0"/>
        </a:xfrm>
      </p:grpSpPr>
      <p:pic>
        <p:nvPicPr>
          <p:cNvPr id="7" name="11 Imagen">
            <a:extLst>
              <a:ext uri="{FF2B5EF4-FFF2-40B4-BE49-F238E27FC236}">
                <a16:creationId xmlns:a16="http://schemas.microsoft.com/office/drawing/2014/main" id="{1BF25A9F-007D-4067-864A-BF667B0974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46038" y="440777"/>
            <a:ext cx="554762" cy="48764"/>
          </a:xfrm>
          <a:prstGeom prst="rect">
            <a:avLst/>
          </a:prstGeom>
        </p:spPr>
      </p:pic>
      <p:sp>
        <p:nvSpPr>
          <p:cNvPr id="10" name="Marcador de contenido 12">
            <a:extLst>
              <a:ext uri="{FF2B5EF4-FFF2-40B4-BE49-F238E27FC236}">
                <a16:creationId xmlns:a16="http://schemas.microsoft.com/office/drawing/2014/main" id="{8EB10ABE-BB4E-4EAD-8ECC-66E5D09C3C11}"/>
              </a:ext>
            </a:extLst>
          </p:cNvPr>
          <p:cNvSpPr>
            <a:spLocks noGrp="1"/>
          </p:cNvSpPr>
          <p:nvPr>
            <p:ph sz="quarter" idx="10"/>
          </p:nvPr>
        </p:nvSpPr>
        <p:spPr>
          <a:xfrm>
            <a:off x="677863" y="1597299"/>
            <a:ext cx="10836275" cy="4371975"/>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1" name="Marcador de texto 2">
            <a:extLst>
              <a:ext uri="{FF2B5EF4-FFF2-40B4-BE49-F238E27FC236}">
                <a16:creationId xmlns:a16="http://schemas.microsoft.com/office/drawing/2014/main" id="{A743628C-6BD2-4863-A501-B173D5059552}"/>
              </a:ext>
            </a:extLst>
          </p:cNvPr>
          <p:cNvSpPr>
            <a:spLocks noGrp="1"/>
          </p:cNvSpPr>
          <p:nvPr>
            <p:ph type="body" sz="quarter" idx="13"/>
          </p:nvPr>
        </p:nvSpPr>
        <p:spPr>
          <a:xfrm>
            <a:off x="5385" y="520454"/>
            <a:ext cx="12192000" cy="725488"/>
          </a:xfrm>
        </p:spPr>
        <p:txBody>
          <a:bodyPr>
            <a:normAutofit/>
          </a:bodyPr>
          <a:lstStyle>
            <a:lvl1pPr marL="0" indent="0" algn="ctr">
              <a:buNone/>
              <a:defRPr sz="4000">
                <a:solidFill>
                  <a:srgbClr val="E6472A"/>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endParaRPr lang="en-US" dirty="0"/>
          </a:p>
        </p:txBody>
      </p:sp>
    </p:spTree>
    <p:extLst>
      <p:ext uri="{BB962C8B-B14F-4D97-AF65-F5344CB8AC3E}">
        <p14:creationId xmlns:p14="http://schemas.microsoft.com/office/powerpoint/2010/main" val="8343948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0 - Soluciones en la Nube">
    <p:spTree>
      <p:nvGrpSpPr>
        <p:cNvPr id="1" name=""/>
        <p:cNvGrpSpPr/>
        <p:nvPr/>
      </p:nvGrpSpPr>
      <p:grpSpPr>
        <a:xfrm>
          <a:off x="0" y="0"/>
          <a:ext cx="0" cy="0"/>
          <a:chOff x="0" y="0"/>
          <a:chExt cx="0" cy="0"/>
        </a:xfrm>
      </p:grpSpPr>
      <p:pic>
        <p:nvPicPr>
          <p:cNvPr id="27" name="3 Imagen">
            <a:extLst>
              <a:ext uri="{FF2B5EF4-FFF2-40B4-BE49-F238E27FC236}">
                <a16:creationId xmlns:a16="http://schemas.microsoft.com/office/drawing/2014/main" id="{DE7699F2-55E3-4521-A1A7-BD0D9D4AF0F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5769" y="939934"/>
            <a:ext cx="2153758" cy="1546407"/>
          </a:xfrm>
          <a:prstGeom prst="rect">
            <a:avLst/>
          </a:prstGeom>
        </p:spPr>
      </p:pic>
      <p:pic>
        <p:nvPicPr>
          <p:cNvPr id="28" name="4 Imagen">
            <a:extLst>
              <a:ext uri="{FF2B5EF4-FFF2-40B4-BE49-F238E27FC236}">
                <a16:creationId xmlns:a16="http://schemas.microsoft.com/office/drawing/2014/main" id="{78F80FFD-9987-41F7-A833-B4FA89A279B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5769" y="2676134"/>
            <a:ext cx="661417" cy="115824"/>
          </a:xfrm>
          <a:prstGeom prst="rect">
            <a:avLst/>
          </a:prstGeom>
        </p:spPr>
      </p:pic>
      <p:sp>
        <p:nvSpPr>
          <p:cNvPr id="30" name="10 Rectángulo">
            <a:extLst>
              <a:ext uri="{FF2B5EF4-FFF2-40B4-BE49-F238E27FC236}">
                <a16:creationId xmlns:a16="http://schemas.microsoft.com/office/drawing/2014/main" id="{FDC1B9D3-E9F6-4FA8-8B22-81B5CEE93F79}"/>
              </a:ext>
            </a:extLst>
          </p:cNvPr>
          <p:cNvSpPr>
            <a:spLocks/>
          </p:cNvSpPr>
          <p:nvPr userDrawn="1"/>
        </p:nvSpPr>
        <p:spPr>
          <a:xfrm>
            <a:off x="725769" y="3070653"/>
            <a:ext cx="4824536" cy="1569660"/>
          </a:xfrm>
          <a:prstGeom prst="rect">
            <a:avLst/>
          </a:prstGeom>
        </p:spPr>
        <p:txBody>
          <a:bodyPr wrap="square">
            <a:spAutoFit/>
          </a:bodyPr>
          <a:lstStyle/>
          <a:p>
            <a:r>
              <a:rPr lang="es-ES" sz="4800" dirty="0">
                <a:solidFill>
                  <a:srgbClr val="E6472A"/>
                </a:solidFill>
                <a:latin typeface="Museo 300" panose="02000000000000000000" pitchFamily="50" charset="0"/>
              </a:rPr>
              <a:t>Soluciones</a:t>
            </a:r>
          </a:p>
          <a:p>
            <a:r>
              <a:rPr lang="es-ES" sz="4800" dirty="0">
                <a:solidFill>
                  <a:srgbClr val="E6472A"/>
                </a:solidFill>
                <a:latin typeface="Museo 300" panose="02000000000000000000" pitchFamily="50" charset="0"/>
              </a:rPr>
              <a:t>en la Nube</a:t>
            </a:r>
          </a:p>
        </p:txBody>
      </p:sp>
      <p:sp>
        <p:nvSpPr>
          <p:cNvPr id="2" name="TextBox 1">
            <a:extLst>
              <a:ext uri="{FF2B5EF4-FFF2-40B4-BE49-F238E27FC236}">
                <a16:creationId xmlns:a16="http://schemas.microsoft.com/office/drawing/2014/main" id="{EF6C4C41-7516-4348-A5AD-CCF27E1EC147}"/>
              </a:ext>
            </a:extLst>
          </p:cNvPr>
          <p:cNvSpPr txBox="1"/>
          <p:nvPr userDrawn="1"/>
        </p:nvSpPr>
        <p:spPr>
          <a:xfrm>
            <a:off x="5550305" y="939934"/>
            <a:ext cx="5918819" cy="4555093"/>
          </a:xfrm>
          <a:prstGeom prst="rect">
            <a:avLst/>
          </a:prstGeom>
          <a:noFill/>
        </p:spPr>
        <p:txBody>
          <a:bodyPr wrap="square" rtlCol="0">
            <a:spAutoFit/>
          </a:bodyPr>
          <a:lstStyle/>
          <a:p>
            <a:r>
              <a:rPr lang="es-AR" sz="1600" kern="1200">
                <a:solidFill>
                  <a:schemeClr val="bg1">
                    <a:lumMod val="50000"/>
                  </a:schemeClr>
                </a:solidFill>
                <a:latin typeface="+mn-lt"/>
                <a:ea typeface="+mn-ea"/>
                <a:cs typeface="+mn-cs"/>
              </a:rPr>
              <a:t>En </a:t>
            </a:r>
            <a:r>
              <a:rPr lang="es-AR" sz="1600" kern="1200" err="1">
                <a:solidFill>
                  <a:schemeClr val="bg1">
                    <a:lumMod val="50000"/>
                  </a:schemeClr>
                </a:solidFill>
                <a:latin typeface="+mn-lt"/>
                <a:ea typeface="+mn-ea"/>
                <a:cs typeface="+mn-cs"/>
              </a:rPr>
              <a:t>Algeiba</a:t>
            </a:r>
            <a:r>
              <a:rPr lang="es-AR" sz="1600" kern="1200">
                <a:solidFill>
                  <a:schemeClr val="bg1">
                    <a:lumMod val="50000"/>
                  </a:schemeClr>
                </a:solidFill>
                <a:latin typeface="+mn-lt"/>
                <a:ea typeface="+mn-ea"/>
                <a:cs typeface="+mn-cs"/>
              </a:rPr>
              <a:t> identificamos donde debe estar su negocio, donde su negocio esta en este momento y cual es el propuesta para cumplir con nuestro propósito.</a:t>
            </a:r>
          </a:p>
          <a:p>
            <a:endParaRPr lang="es-AR" sz="1600" kern="1200">
              <a:solidFill>
                <a:schemeClr val="bg1">
                  <a:lumMod val="50000"/>
                </a:schemeClr>
              </a:solidFill>
              <a:latin typeface="+mn-lt"/>
              <a:ea typeface="+mn-ea"/>
              <a:cs typeface="+mn-cs"/>
            </a:endParaRPr>
          </a:p>
          <a:p>
            <a:r>
              <a:rPr lang="es-AR" sz="1600" kern="1200">
                <a:solidFill>
                  <a:schemeClr val="bg1">
                    <a:lumMod val="50000"/>
                  </a:schemeClr>
                </a:solidFill>
                <a:latin typeface="+mn-lt"/>
                <a:ea typeface="+mn-ea"/>
                <a:cs typeface="+mn-cs"/>
              </a:rPr>
              <a:t>Proveemos consejos y servicios </a:t>
            </a:r>
            <a:r>
              <a:rPr lang="es-AR" sz="1600" kern="1200" err="1">
                <a:solidFill>
                  <a:schemeClr val="bg1">
                    <a:lumMod val="50000"/>
                  </a:schemeClr>
                </a:solidFill>
                <a:latin typeface="+mn-lt"/>
                <a:ea typeface="+mn-ea"/>
                <a:cs typeface="+mn-cs"/>
              </a:rPr>
              <a:t>cloud</a:t>
            </a:r>
            <a:r>
              <a:rPr lang="es-AR" sz="1600" kern="1200">
                <a:solidFill>
                  <a:schemeClr val="bg1">
                    <a:lumMod val="50000"/>
                  </a:schemeClr>
                </a:solidFill>
                <a:latin typeface="+mn-lt"/>
                <a:ea typeface="+mn-ea"/>
                <a:cs typeface="+mn-cs"/>
              </a:rPr>
              <a:t>. Adoptamos </a:t>
            </a:r>
            <a:r>
              <a:rPr lang="es-AR" sz="1600" kern="1200" err="1">
                <a:solidFill>
                  <a:schemeClr val="bg1">
                    <a:lumMod val="50000"/>
                  </a:schemeClr>
                </a:solidFill>
                <a:latin typeface="+mn-lt"/>
                <a:ea typeface="+mn-ea"/>
                <a:cs typeface="+mn-cs"/>
              </a:rPr>
              <a:t>Legacy</a:t>
            </a:r>
            <a:r>
              <a:rPr lang="es-AR" sz="1600" kern="1200">
                <a:solidFill>
                  <a:schemeClr val="bg1">
                    <a:lumMod val="50000"/>
                  </a:schemeClr>
                </a:solidFill>
                <a:latin typeface="+mn-lt"/>
                <a:ea typeface="+mn-ea"/>
                <a:cs typeface="+mn-cs"/>
              </a:rPr>
              <a:t> y Line Business </a:t>
            </a:r>
            <a:r>
              <a:rPr lang="es-AR" sz="1600" kern="1200" err="1">
                <a:solidFill>
                  <a:schemeClr val="bg1">
                    <a:lumMod val="50000"/>
                  </a:schemeClr>
                </a:solidFill>
                <a:latin typeface="+mn-lt"/>
                <a:ea typeface="+mn-ea"/>
                <a:cs typeface="+mn-cs"/>
              </a:rPr>
              <a:t>Application</a:t>
            </a:r>
            <a:r>
              <a:rPr lang="es-AR" sz="1600" kern="1200">
                <a:solidFill>
                  <a:schemeClr val="bg1">
                    <a:lumMod val="50000"/>
                  </a:schemeClr>
                </a:solidFill>
                <a:latin typeface="+mn-lt"/>
                <a:ea typeface="+mn-ea"/>
                <a:cs typeface="+mn-cs"/>
              </a:rPr>
              <a:t> para trabajar en la nube para diseñar apps específicas y soluciones Business por sobre la nube.</a:t>
            </a:r>
          </a:p>
          <a:p>
            <a:endParaRPr lang="es-AR" sz="1600" kern="1200">
              <a:solidFill>
                <a:schemeClr val="bg1">
                  <a:lumMod val="50000"/>
                </a:schemeClr>
              </a:solidFill>
              <a:latin typeface="+mn-lt"/>
              <a:ea typeface="+mn-ea"/>
              <a:cs typeface="+mn-cs"/>
            </a:endParaRPr>
          </a:p>
          <a:p>
            <a:r>
              <a:rPr lang="es-AR" sz="1600" kern="1200">
                <a:solidFill>
                  <a:schemeClr val="bg1">
                    <a:lumMod val="50000"/>
                  </a:schemeClr>
                </a:solidFill>
                <a:latin typeface="+mn-lt"/>
                <a:ea typeface="+mn-ea"/>
                <a:cs typeface="+mn-cs"/>
              </a:rPr>
              <a:t>Diseñar, emplear y gestionar ambientes </a:t>
            </a:r>
            <a:r>
              <a:rPr lang="es-AR" sz="1600" kern="1200" err="1">
                <a:solidFill>
                  <a:schemeClr val="bg1">
                    <a:lumMod val="50000"/>
                  </a:schemeClr>
                </a:solidFill>
                <a:latin typeface="+mn-lt"/>
                <a:ea typeface="+mn-ea"/>
                <a:cs typeface="+mn-cs"/>
              </a:rPr>
              <a:t>cloud</a:t>
            </a:r>
            <a:r>
              <a:rPr lang="es-AR" sz="1600" kern="1200">
                <a:solidFill>
                  <a:schemeClr val="bg1">
                    <a:lumMod val="50000"/>
                  </a:schemeClr>
                </a:solidFill>
                <a:latin typeface="+mn-lt"/>
                <a:ea typeface="+mn-ea"/>
                <a:cs typeface="+mn-cs"/>
              </a:rPr>
              <a:t>  es extremadamente complejo. Muchos de nuestros clientes no tienen experiencia in-</a:t>
            </a:r>
            <a:r>
              <a:rPr lang="es-AR" sz="1600" kern="1200" err="1">
                <a:solidFill>
                  <a:schemeClr val="bg1">
                    <a:lumMod val="50000"/>
                  </a:schemeClr>
                </a:solidFill>
                <a:latin typeface="+mn-lt"/>
                <a:ea typeface="+mn-ea"/>
                <a:cs typeface="+mn-cs"/>
              </a:rPr>
              <a:t>house</a:t>
            </a:r>
            <a:r>
              <a:rPr lang="es-AR" sz="1600" kern="1200">
                <a:solidFill>
                  <a:schemeClr val="bg1">
                    <a:lumMod val="50000"/>
                  </a:schemeClr>
                </a:solidFill>
                <a:latin typeface="+mn-lt"/>
                <a:ea typeface="+mn-ea"/>
                <a:cs typeface="+mn-cs"/>
              </a:rPr>
              <a:t> requerida para la mayoría de la plataforma Microsoft Azure y Office 365.</a:t>
            </a:r>
          </a:p>
          <a:p>
            <a:endParaRPr lang="es-AR" sz="1600" kern="1200">
              <a:solidFill>
                <a:schemeClr val="bg1">
                  <a:lumMod val="50000"/>
                </a:schemeClr>
              </a:solidFill>
              <a:latin typeface="+mn-lt"/>
              <a:ea typeface="+mn-ea"/>
              <a:cs typeface="+mn-cs"/>
            </a:endParaRPr>
          </a:p>
          <a:p>
            <a:r>
              <a:rPr lang="es-AR" sz="1600" kern="1200">
                <a:solidFill>
                  <a:schemeClr val="bg1">
                    <a:lumMod val="50000"/>
                  </a:schemeClr>
                </a:solidFill>
                <a:latin typeface="+mn-lt"/>
                <a:ea typeface="+mn-ea"/>
                <a:cs typeface="+mn-cs"/>
              </a:rPr>
              <a:t>Tenemos mucha experiencia y podemos ayudar a su organización para acceder a la totalidad de la innovación Microsoft, con flexibilidad y seguridad.</a:t>
            </a:r>
          </a:p>
          <a:p>
            <a:endParaRPr lang="es-AR"/>
          </a:p>
        </p:txBody>
      </p:sp>
    </p:spTree>
    <p:extLst>
      <p:ext uri="{BB962C8B-B14F-4D97-AF65-F5344CB8AC3E}">
        <p14:creationId xmlns:p14="http://schemas.microsoft.com/office/powerpoint/2010/main" val="22076095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1 - Proyectos &amp; Prácticas">
    <p:spTree>
      <p:nvGrpSpPr>
        <p:cNvPr id="1" name=""/>
        <p:cNvGrpSpPr/>
        <p:nvPr/>
      </p:nvGrpSpPr>
      <p:grpSpPr>
        <a:xfrm>
          <a:off x="0" y="0"/>
          <a:ext cx="0" cy="0"/>
          <a:chOff x="0" y="0"/>
          <a:chExt cx="0" cy="0"/>
        </a:xfrm>
      </p:grpSpPr>
      <p:pic>
        <p:nvPicPr>
          <p:cNvPr id="12" name="4 Imagen">
            <a:extLst>
              <a:ext uri="{FF2B5EF4-FFF2-40B4-BE49-F238E27FC236}">
                <a16:creationId xmlns:a16="http://schemas.microsoft.com/office/drawing/2014/main" id="{4B2E49FF-1A13-42EF-AF74-35B05E4E1CC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5769" y="2676134"/>
            <a:ext cx="661417" cy="115824"/>
          </a:xfrm>
          <a:prstGeom prst="rect">
            <a:avLst/>
          </a:prstGeom>
        </p:spPr>
      </p:pic>
      <p:sp>
        <p:nvSpPr>
          <p:cNvPr id="13" name="10 Rectángulo">
            <a:extLst>
              <a:ext uri="{FF2B5EF4-FFF2-40B4-BE49-F238E27FC236}">
                <a16:creationId xmlns:a16="http://schemas.microsoft.com/office/drawing/2014/main" id="{88F4ED1C-82A7-4F0D-A27C-909232D33433}"/>
              </a:ext>
            </a:extLst>
          </p:cNvPr>
          <p:cNvSpPr>
            <a:spLocks/>
          </p:cNvSpPr>
          <p:nvPr userDrawn="1"/>
        </p:nvSpPr>
        <p:spPr>
          <a:xfrm>
            <a:off x="725769" y="3070653"/>
            <a:ext cx="4824536" cy="1569660"/>
          </a:xfrm>
          <a:prstGeom prst="rect">
            <a:avLst/>
          </a:prstGeom>
        </p:spPr>
        <p:txBody>
          <a:bodyPr wrap="square">
            <a:spAutoFit/>
          </a:bodyPr>
          <a:lstStyle/>
          <a:p>
            <a:r>
              <a:rPr lang="es-ES" sz="4800" dirty="0">
                <a:solidFill>
                  <a:srgbClr val="E6472A"/>
                </a:solidFill>
                <a:latin typeface="Museo 300" panose="02000000000000000000" pitchFamily="50" charset="0"/>
              </a:rPr>
              <a:t>Proyectos</a:t>
            </a:r>
          </a:p>
          <a:p>
            <a:r>
              <a:rPr lang="es-ES" sz="4800" dirty="0">
                <a:solidFill>
                  <a:srgbClr val="E6472A"/>
                </a:solidFill>
                <a:latin typeface="Museo 300" panose="02000000000000000000" pitchFamily="50" charset="0"/>
              </a:rPr>
              <a:t>&amp; Prácticas</a:t>
            </a:r>
          </a:p>
        </p:txBody>
      </p:sp>
      <p:sp>
        <p:nvSpPr>
          <p:cNvPr id="14" name="Rounded Rectangle 23">
            <a:extLst>
              <a:ext uri="{FF2B5EF4-FFF2-40B4-BE49-F238E27FC236}">
                <a16:creationId xmlns:a16="http://schemas.microsoft.com/office/drawing/2014/main" id="{0827422E-5234-42E1-A96A-EF91323EAB85}"/>
              </a:ext>
            </a:extLst>
          </p:cNvPr>
          <p:cNvSpPr>
            <a:spLocks noChangeAspect="1"/>
          </p:cNvSpPr>
          <p:nvPr userDrawn="1"/>
        </p:nvSpPr>
        <p:spPr>
          <a:xfrm>
            <a:off x="6366346" y="261442"/>
            <a:ext cx="5400000" cy="5400000"/>
          </a:xfrm>
          <a:prstGeom prst="roundRect">
            <a:avLst/>
          </a:prstGeom>
          <a:ln w="19050">
            <a:noFill/>
            <a:prstDash val="sysDot"/>
          </a:ln>
        </p:spPr>
        <p:txBody>
          <a:bodyPr vert="horz" lIns="108850" tIns="54425" rIns="108850" bIns="54425" rtlCol="0">
            <a:noAutofit/>
          </a:bodyPr>
          <a:lstStyle/>
          <a:p>
            <a:pPr algn="ctr">
              <a:spcBef>
                <a:spcPts val="600"/>
              </a:spcBef>
              <a:buFont typeface="Arial" panose="020B0604020202020204" pitchFamily="34" charset="0"/>
              <a:buNone/>
            </a:pPr>
            <a:endParaRPr lang="en-US" sz="1600" dirty="0">
              <a:solidFill>
                <a:srgbClr val="757477"/>
              </a:solidFill>
            </a:endParaRPr>
          </a:p>
        </p:txBody>
      </p:sp>
      <p:sp>
        <p:nvSpPr>
          <p:cNvPr id="15" name="Rounded Rectangle 23">
            <a:extLst>
              <a:ext uri="{FF2B5EF4-FFF2-40B4-BE49-F238E27FC236}">
                <a16:creationId xmlns:a16="http://schemas.microsoft.com/office/drawing/2014/main" id="{78E8AC4B-EEFA-43C8-A905-2E819E6FAE4E}"/>
              </a:ext>
            </a:extLst>
          </p:cNvPr>
          <p:cNvSpPr>
            <a:spLocks noChangeAspect="1"/>
          </p:cNvSpPr>
          <p:nvPr userDrawn="1"/>
        </p:nvSpPr>
        <p:spPr>
          <a:xfrm>
            <a:off x="6455246" y="261442"/>
            <a:ext cx="5400000" cy="5400000"/>
          </a:xfrm>
          <a:prstGeom prst="roundRect">
            <a:avLst/>
          </a:prstGeom>
          <a:ln w="19050">
            <a:noFill/>
            <a:prstDash val="sysDot"/>
          </a:ln>
        </p:spPr>
        <p:txBody>
          <a:bodyPr vert="horz" lIns="108850" tIns="54425" rIns="108850" bIns="54425" rtlCol="0">
            <a:noAutofit/>
          </a:bodyPr>
          <a:lstStyle/>
          <a:p>
            <a:pPr algn="ctr">
              <a:spcBef>
                <a:spcPts val="600"/>
              </a:spcBef>
              <a:buFont typeface="Arial" panose="020B0604020202020204" pitchFamily="34" charset="0"/>
              <a:buNone/>
            </a:pPr>
            <a:endParaRPr lang="en-US" sz="1600" dirty="0">
              <a:solidFill>
                <a:srgbClr val="757477"/>
              </a:solidFill>
            </a:endParaRPr>
          </a:p>
        </p:txBody>
      </p:sp>
      <p:pic>
        <p:nvPicPr>
          <p:cNvPr id="16" name="Picture 15" descr="C:\Users\DorYlac\Desktop\eh! Comunicacion\Trabajos\Algeiba\Slides Minimalistas Azure\Presentacion Comercial\Presentacion\icono_pcs.jpg">
            <a:extLst>
              <a:ext uri="{FF2B5EF4-FFF2-40B4-BE49-F238E27FC236}">
                <a16:creationId xmlns:a16="http://schemas.microsoft.com/office/drawing/2014/main" id="{181436B5-A071-419F-83AD-1749BE5F695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0189" y="846363"/>
            <a:ext cx="2269841" cy="1690424"/>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6674FB0D-BC0D-4C77-A701-1BB603BA466E}"/>
              </a:ext>
            </a:extLst>
          </p:cNvPr>
          <p:cNvSpPr txBox="1"/>
          <p:nvPr userDrawn="1"/>
        </p:nvSpPr>
        <p:spPr>
          <a:xfrm>
            <a:off x="5550305" y="910417"/>
            <a:ext cx="5918819" cy="3763081"/>
          </a:xfrm>
          <a:prstGeom prst="rect">
            <a:avLst/>
          </a:prstGeom>
          <a:noFill/>
        </p:spPr>
        <p:txBody>
          <a:bodyPr wrap="square" rtlCol="0">
            <a:spAutoFit/>
          </a:bodyPr>
          <a:lstStyle/>
          <a:p>
            <a:pPr marL="0" indent="0" algn="just" defTabSz="914400" rtl="0" eaLnBrk="1" latinLnBrk="0" hangingPunct="1">
              <a:lnSpc>
                <a:spcPct val="90000"/>
              </a:lnSpc>
              <a:spcBef>
                <a:spcPts val="1000"/>
              </a:spcBef>
              <a:buFont typeface="Arial" panose="020B0604020202020204" pitchFamily="34" charset="0"/>
              <a:buNone/>
            </a:pPr>
            <a:r>
              <a:rPr lang="es-AR" sz="1600" kern="1200">
                <a:solidFill>
                  <a:schemeClr val="bg1">
                    <a:lumMod val="50000"/>
                  </a:schemeClr>
                </a:solidFill>
                <a:latin typeface="+mn-lt"/>
                <a:ea typeface="+mn-ea"/>
                <a:cs typeface="+mn-cs"/>
              </a:rPr>
              <a:t>Llevamos a cabo proyectos exitosos, a través de industrias múltiples, tecnologías y ambientes para que cada organización pueda tener una solución a su medida.</a:t>
            </a:r>
          </a:p>
          <a:p>
            <a:pPr marL="0" indent="0" algn="just" defTabSz="914400" rtl="0" eaLnBrk="1" latinLnBrk="0" hangingPunct="1">
              <a:lnSpc>
                <a:spcPct val="90000"/>
              </a:lnSpc>
              <a:spcBef>
                <a:spcPts val="1000"/>
              </a:spcBef>
              <a:buFont typeface="Arial" panose="020B0604020202020204" pitchFamily="34" charset="0"/>
              <a:buNone/>
            </a:pPr>
            <a:endParaRPr lang="es-AR" sz="1600" kern="1200">
              <a:solidFill>
                <a:schemeClr val="bg1">
                  <a:lumMod val="50000"/>
                </a:schemeClr>
              </a:solidFill>
              <a:latin typeface="+mn-lt"/>
              <a:ea typeface="+mn-ea"/>
              <a:cs typeface="+mn-cs"/>
            </a:endParaRPr>
          </a:p>
          <a:p>
            <a:pPr marL="0" indent="0" algn="just" defTabSz="914400" rtl="0" eaLnBrk="1" latinLnBrk="0" hangingPunct="1">
              <a:lnSpc>
                <a:spcPct val="90000"/>
              </a:lnSpc>
              <a:spcBef>
                <a:spcPts val="1000"/>
              </a:spcBef>
              <a:buFont typeface="Arial" panose="020B0604020202020204" pitchFamily="34" charset="0"/>
              <a:buNone/>
            </a:pPr>
            <a:r>
              <a:rPr lang="es-AR" sz="1600" kern="1200">
                <a:solidFill>
                  <a:schemeClr val="bg1">
                    <a:lumMod val="50000"/>
                  </a:schemeClr>
                </a:solidFill>
                <a:latin typeface="+mn-lt"/>
                <a:ea typeface="+mn-ea"/>
                <a:cs typeface="+mn-cs"/>
              </a:rPr>
              <a:t>Nuestra metodología se basa en entregas iterativas y de incremento para demostrarle a nuestro cuan rápido estamos yendo y ajustar en caso de ser necesario.</a:t>
            </a:r>
          </a:p>
          <a:p>
            <a:pPr marL="0" indent="0" algn="just" defTabSz="914400" rtl="0" eaLnBrk="1" latinLnBrk="0" hangingPunct="1">
              <a:lnSpc>
                <a:spcPct val="90000"/>
              </a:lnSpc>
              <a:spcBef>
                <a:spcPts val="1000"/>
              </a:spcBef>
              <a:buFont typeface="Arial" panose="020B0604020202020204" pitchFamily="34" charset="0"/>
              <a:buNone/>
            </a:pPr>
            <a:endParaRPr lang="es-AR" sz="1600" kern="1200">
              <a:solidFill>
                <a:schemeClr val="bg1">
                  <a:lumMod val="50000"/>
                </a:schemeClr>
              </a:solidFill>
              <a:latin typeface="+mn-lt"/>
              <a:ea typeface="+mn-ea"/>
              <a:cs typeface="+mn-cs"/>
            </a:endParaRPr>
          </a:p>
          <a:p>
            <a:pPr marL="0" indent="0" algn="just" defTabSz="914400" rtl="0" eaLnBrk="1" latinLnBrk="0" hangingPunct="1">
              <a:lnSpc>
                <a:spcPct val="90000"/>
              </a:lnSpc>
              <a:spcBef>
                <a:spcPts val="1000"/>
              </a:spcBef>
              <a:buFont typeface="Arial" panose="020B0604020202020204" pitchFamily="34" charset="0"/>
              <a:buNone/>
            </a:pPr>
            <a:r>
              <a:rPr lang="es-AR" sz="1600" kern="1200">
                <a:solidFill>
                  <a:schemeClr val="bg1">
                    <a:lumMod val="50000"/>
                  </a:schemeClr>
                </a:solidFill>
                <a:latin typeface="+mn-lt"/>
                <a:ea typeface="+mn-ea"/>
                <a:cs typeface="+mn-cs"/>
              </a:rPr>
              <a:t>Empleamos proyectos completos desde la </a:t>
            </a:r>
            <a:r>
              <a:rPr lang="es-AR" sz="1600" kern="1200" err="1">
                <a:solidFill>
                  <a:schemeClr val="bg1">
                    <a:lumMod val="50000"/>
                  </a:schemeClr>
                </a:solidFill>
                <a:latin typeface="+mn-lt"/>
                <a:ea typeface="+mn-ea"/>
                <a:cs typeface="+mn-cs"/>
              </a:rPr>
              <a:t>vision</a:t>
            </a:r>
            <a:r>
              <a:rPr lang="es-AR" sz="1600" kern="1200">
                <a:solidFill>
                  <a:schemeClr val="bg1">
                    <a:lumMod val="50000"/>
                  </a:schemeClr>
                </a:solidFill>
                <a:latin typeface="+mn-lt"/>
                <a:ea typeface="+mn-ea"/>
                <a:cs typeface="+mn-cs"/>
              </a:rPr>
              <a:t> a la producción  dependiendo de las expectativas de nuestros clientes, estamos felices de trabajar no solo con IT áreas como así también con toda la Organización  para proveer la mejor solución para cada necesidad.</a:t>
            </a:r>
          </a:p>
          <a:p>
            <a:endParaRPr lang="es-AR"/>
          </a:p>
        </p:txBody>
      </p:sp>
    </p:spTree>
    <p:extLst>
      <p:ext uri="{BB962C8B-B14F-4D97-AF65-F5344CB8AC3E}">
        <p14:creationId xmlns:p14="http://schemas.microsoft.com/office/powerpoint/2010/main" val="29420940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2 - Operación &amp; Soporte">
    <p:spTree>
      <p:nvGrpSpPr>
        <p:cNvPr id="1" name=""/>
        <p:cNvGrpSpPr/>
        <p:nvPr/>
      </p:nvGrpSpPr>
      <p:grpSpPr>
        <a:xfrm>
          <a:off x="0" y="0"/>
          <a:ext cx="0" cy="0"/>
          <a:chOff x="0" y="0"/>
          <a:chExt cx="0" cy="0"/>
        </a:xfrm>
      </p:grpSpPr>
      <p:pic>
        <p:nvPicPr>
          <p:cNvPr id="12" name="4 Imagen">
            <a:extLst>
              <a:ext uri="{FF2B5EF4-FFF2-40B4-BE49-F238E27FC236}">
                <a16:creationId xmlns:a16="http://schemas.microsoft.com/office/drawing/2014/main" id="{4B2E49FF-1A13-42EF-AF74-35B05E4E1CC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5769" y="2676134"/>
            <a:ext cx="661417" cy="115824"/>
          </a:xfrm>
          <a:prstGeom prst="rect">
            <a:avLst/>
          </a:prstGeom>
        </p:spPr>
      </p:pic>
      <p:sp>
        <p:nvSpPr>
          <p:cNvPr id="13" name="10 Rectángulo">
            <a:extLst>
              <a:ext uri="{FF2B5EF4-FFF2-40B4-BE49-F238E27FC236}">
                <a16:creationId xmlns:a16="http://schemas.microsoft.com/office/drawing/2014/main" id="{88F4ED1C-82A7-4F0D-A27C-909232D33433}"/>
              </a:ext>
            </a:extLst>
          </p:cNvPr>
          <p:cNvSpPr>
            <a:spLocks/>
          </p:cNvSpPr>
          <p:nvPr userDrawn="1"/>
        </p:nvSpPr>
        <p:spPr>
          <a:xfrm>
            <a:off x="671530" y="3028824"/>
            <a:ext cx="4824536" cy="1569660"/>
          </a:xfrm>
          <a:prstGeom prst="rect">
            <a:avLst/>
          </a:prstGeom>
        </p:spPr>
        <p:txBody>
          <a:bodyPr wrap="square">
            <a:spAutoFit/>
          </a:bodyPr>
          <a:lstStyle/>
          <a:p>
            <a:r>
              <a:rPr lang="es-ES" sz="4800" dirty="0">
                <a:solidFill>
                  <a:srgbClr val="E6472A"/>
                </a:solidFill>
                <a:latin typeface="Museo 300" panose="02000000000000000000" pitchFamily="50" charset="0"/>
              </a:rPr>
              <a:t>Operación</a:t>
            </a:r>
          </a:p>
          <a:p>
            <a:r>
              <a:rPr lang="es-ES" sz="4800" dirty="0">
                <a:solidFill>
                  <a:srgbClr val="E6472A"/>
                </a:solidFill>
                <a:latin typeface="Museo 300" panose="02000000000000000000" pitchFamily="50" charset="0"/>
              </a:rPr>
              <a:t>&amp; Soporte</a:t>
            </a:r>
          </a:p>
        </p:txBody>
      </p:sp>
      <p:sp>
        <p:nvSpPr>
          <p:cNvPr id="14" name="Rounded Rectangle 23">
            <a:extLst>
              <a:ext uri="{FF2B5EF4-FFF2-40B4-BE49-F238E27FC236}">
                <a16:creationId xmlns:a16="http://schemas.microsoft.com/office/drawing/2014/main" id="{0827422E-5234-42E1-A96A-EF91323EAB85}"/>
              </a:ext>
            </a:extLst>
          </p:cNvPr>
          <p:cNvSpPr>
            <a:spLocks noChangeAspect="1"/>
          </p:cNvSpPr>
          <p:nvPr userDrawn="1"/>
        </p:nvSpPr>
        <p:spPr>
          <a:xfrm>
            <a:off x="6366346" y="261442"/>
            <a:ext cx="5400000" cy="5400000"/>
          </a:xfrm>
          <a:prstGeom prst="roundRect">
            <a:avLst/>
          </a:prstGeom>
          <a:ln w="19050">
            <a:noFill/>
            <a:prstDash val="sysDot"/>
          </a:ln>
        </p:spPr>
        <p:txBody>
          <a:bodyPr vert="horz" lIns="108850" tIns="54425" rIns="108850" bIns="54425" rtlCol="0">
            <a:noAutofit/>
          </a:bodyPr>
          <a:lstStyle/>
          <a:p>
            <a:pPr algn="ctr">
              <a:spcBef>
                <a:spcPts val="600"/>
              </a:spcBef>
              <a:buFont typeface="Arial" panose="020B0604020202020204" pitchFamily="34" charset="0"/>
              <a:buNone/>
            </a:pPr>
            <a:endParaRPr lang="en-US" sz="1600" dirty="0">
              <a:solidFill>
                <a:srgbClr val="757477"/>
              </a:solidFill>
            </a:endParaRPr>
          </a:p>
        </p:txBody>
      </p:sp>
      <p:sp>
        <p:nvSpPr>
          <p:cNvPr id="15" name="Rounded Rectangle 23">
            <a:extLst>
              <a:ext uri="{FF2B5EF4-FFF2-40B4-BE49-F238E27FC236}">
                <a16:creationId xmlns:a16="http://schemas.microsoft.com/office/drawing/2014/main" id="{78E8AC4B-EEFA-43C8-A905-2E819E6FAE4E}"/>
              </a:ext>
            </a:extLst>
          </p:cNvPr>
          <p:cNvSpPr>
            <a:spLocks noChangeAspect="1"/>
          </p:cNvSpPr>
          <p:nvPr userDrawn="1"/>
        </p:nvSpPr>
        <p:spPr>
          <a:xfrm>
            <a:off x="6455246" y="261442"/>
            <a:ext cx="5400000" cy="5400000"/>
          </a:xfrm>
          <a:prstGeom prst="roundRect">
            <a:avLst/>
          </a:prstGeom>
          <a:ln w="19050">
            <a:noFill/>
            <a:prstDash val="sysDot"/>
          </a:ln>
        </p:spPr>
        <p:txBody>
          <a:bodyPr vert="horz" lIns="108850" tIns="54425" rIns="108850" bIns="54425" rtlCol="0">
            <a:noAutofit/>
          </a:bodyPr>
          <a:lstStyle/>
          <a:p>
            <a:pPr algn="ctr">
              <a:spcBef>
                <a:spcPts val="600"/>
              </a:spcBef>
              <a:buFont typeface="Arial" panose="020B0604020202020204" pitchFamily="34" charset="0"/>
              <a:buNone/>
            </a:pPr>
            <a:endParaRPr lang="en-US" sz="1600" dirty="0">
              <a:solidFill>
                <a:srgbClr val="757477"/>
              </a:solidFill>
            </a:endParaRPr>
          </a:p>
        </p:txBody>
      </p:sp>
      <p:pic>
        <p:nvPicPr>
          <p:cNvPr id="16" name="Picture 6" descr="C:\Users\DorYlac\Desktop\eh! Comunicacion\Trabajos\Algeiba\Slides Minimalistas Azure\Presentacion Comercial\Presentacion\icono_engranajes.jpg">
            <a:extLst>
              <a:ext uri="{FF2B5EF4-FFF2-40B4-BE49-F238E27FC236}">
                <a16:creationId xmlns:a16="http://schemas.microsoft.com/office/drawing/2014/main" id="{10295E50-06DF-4987-9240-1D926EC82590}"/>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4624" y="971247"/>
            <a:ext cx="2129094" cy="1585604"/>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CC0F77C6-0106-4398-B771-A9A01B640AB3}"/>
              </a:ext>
            </a:extLst>
          </p:cNvPr>
          <p:cNvSpPr txBox="1"/>
          <p:nvPr userDrawn="1"/>
        </p:nvSpPr>
        <p:spPr>
          <a:xfrm>
            <a:off x="5584966" y="473696"/>
            <a:ext cx="5918819" cy="5786199"/>
          </a:xfrm>
          <a:prstGeom prst="rect">
            <a:avLst/>
          </a:prstGeom>
          <a:noFill/>
        </p:spPr>
        <p:txBody>
          <a:bodyPr wrap="square" rtlCol="0">
            <a:spAutoFit/>
          </a:bodyPr>
          <a:lstStyle/>
          <a:p>
            <a:r>
              <a:rPr lang="es-AR" sz="1600" kern="1200">
                <a:solidFill>
                  <a:schemeClr val="bg1">
                    <a:lumMod val="50000"/>
                  </a:schemeClr>
                </a:solidFill>
                <a:latin typeface="+mn-lt"/>
                <a:ea typeface="+mn-ea"/>
                <a:cs typeface="+mn-cs"/>
              </a:rPr>
              <a:t>Proveemos operación y soporte de principio a  fin de los servicios principales y </a:t>
            </a:r>
            <a:r>
              <a:rPr lang="es-AR" sz="1600" kern="1200" err="1">
                <a:solidFill>
                  <a:schemeClr val="bg1">
                    <a:lumMod val="50000"/>
                  </a:schemeClr>
                </a:solidFill>
                <a:latin typeface="+mn-lt"/>
                <a:ea typeface="+mn-ea"/>
                <a:cs typeface="+mn-cs"/>
              </a:rPr>
              <a:t>LoB</a:t>
            </a:r>
            <a:r>
              <a:rPr lang="es-AR" sz="1600" kern="1200">
                <a:solidFill>
                  <a:schemeClr val="bg1">
                    <a:lumMod val="50000"/>
                  </a:schemeClr>
                </a:solidFill>
                <a:latin typeface="+mn-lt"/>
                <a:ea typeface="+mn-ea"/>
                <a:cs typeface="+mn-cs"/>
              </a:rPr>
              <a:t> (Line </a:t>
            </a:r>
            <a:r>
              <a:rPr lang="es-AR" sz="1600" kern="1200" err="1">
                <a:solidFill>
                  <a:schemeClr val="bg1">
                    <a:lumMod val="50000"/>
                  </a:schemeClr>
                </a:solidFill>
                <a:latin typeface="+mn-lt"/>
                <a:ea typeface="+mn-ea"/>
                <a:cs typeface="+mn-cs"/>
              </a:rPr>
              <a:t>of</a:t>
            </a:r>
            <a:r>
              <a:rPr lang="es-AR" sz="1600" kern="1200">
                <a:solidFill>
                  <a:schemeClr val="bg1">
                    <a:lumMod val="50000"/>
                  </a:schemeClr>
                </a:solidFill>
                <a:latin typeface="+mn-lt"/>
                <a:ea typeface="+mn-ea"/>
                <a:cs typeface="+mn-cs"/>
              </a:rPr>
              <a:t> Business) Apps dentro de servicios gestionados.</a:t>
            </a:r>
          </a:p>
          <a:p>
            <a:endParaRPr lang="es-AR" sz="1600" kern="1200">
              <a:solidFill>
                <a:schemeClr val="bg1">
                  <a:lumMod val="50000"/>
                </a:schemeClr>
              </a:solidFill>
              <a:latin typeface="+mn-lt"/>
              <a:ea typeface="+mn-ea"/>
              <a:cs typeface="+mn-cs"/>
            </a:endParaRPr>
          </a:p>
          <a:p>
            <a:r>
              <a:rPr lang="es-AR" sz="1600" kern="1200">
                <a:solidFill>
                  <a:schemeClr val="bg1">
                    <a:lumMod val="50000"/>
                  </a:schemeClr>
                </a:solidFill>
                <a:latin typeface="+mn-lt"/>
                <a:ea typeface="+mn-ea"/>
                <a:cs typeface="+mn-cs"/>
              </a:rPr>
              <a:t>Nuestro foco principal es mantener los servicios principales y </a:t>
            </a:r>
            <a:r>
              <a:rPr lang="es-AR" sz="1600" kern="1200" err="1">
                <a:solidFill>
                  <a:schemeClr val="bg1">
                    <a:lumMod val="50000"/>
                  </a:schemeClr>
                </a:solidFill>
                <a:latin typeface="+mn-lt"/>
                <a:ea typeface="+mn-ea"/>
                <a:cs typeface="+mn-cs"/>
              </a:rPr>
              <a:t>LoB</a:t>
            </a:r>
            <a:r>
              <a:rPr lang="es-AR" sz="1600" kern="1200">
                <a:solidFill>
                  <a:schemeClr val="bg1">
                    <a:lumMod val="50000"/>
                  </a:schemeClr>
                </a:solidFill>
                <a:latin typeface="+mn-lt"/>
                <a:ea typeface="+mn-ea"/>
                <a:cs typeface="+mn-cs"/>
              </a:rPr>
              <a:t> Apps, llevándolos adelante de la mejor manera posible con recursos disponibles y anticipándonos como se pueden usar mejor.</a:t>
            </a:r>
          </a:p>
          <a:p>
            <a:endParaRPr lang="es-AR" sz="1600" kern="1200">
              <a:solidFill>
                <a:schemeClr val="bg1">
                  <a:lumMod val="50000"/>
                </a:schemeClr>
              </a:solidFill>
              <a:latin typeface="+mn-lt"/>
              <a:ea typeface="+mn-ea"/>
              <a:cs typeface="+mn-cs"/>
            </a:endParaRPr>
          </a:p>
          <a:p>
            <a:r>
              <a:rPr lang="es-AR" sz="1600" kern="1200">
                <a:solidFill>
                  <a:schemeClr val="bg1">
                    <a:lumMod val="50000"/>
                  </a:schemeClr>
                </a:solidFill>
                <a:latin typeface="+mn-lt"/>
                <a:ea typeface="+mn-ea"/>
                <a:cs typeface="+mn-cs"/>
              </a:rPr>
              <a:t>Proponemos una metodología ágil, en base a nuestra experiencia con Microsoft </a:t>
            </a:r>
            <a:r>
              <a:rPr lang="es-AR" sz="1600" kern="1200" err="1">
                <a:solidFill>
                  <a:schemeClr val="bg1">
                    <a:lumMod val="50000"/>
                  </a:schemeClr>
                </a:solidFill>
                <a:latin typeface="+mn-lt"/>
                <a:ea typeface="+mn-ea"/>
                <a:cs typeface="+mn-cs"/>
              </a:rPr>
              <a:t>Operations</a:t>
            </a:r>
            <a:r>
              <a:rPr lang="es-AR" sz="1600" kern="1200">
                <a:solidFill>
                  <a:schemeClr val="bg1">
                    <a:lumMod val="50000"/>
                  </a:schemeClr>
                </a:solidFill>
                <a:latin typeface="+mn-lt"/>
                <a:ea typeface="+mn-ea"/>
                <a:cs typeface="+mn-cs"/>
              </a:rPr>
              <a:t> Framework, SCRUM, KATA, Kanban e ITIL.</a:t>
            </a:r>
          </a:p>
          <a:p>
            <a:endParaRPr lang="es-AR" sz="1600" kern="1200">
              <a:solidFill>
                <a:schemeClr val="bg1">
                  <a:lumMod val="50000"/>
                </a:schemeClr>
              </a:solidFill>
              <a:latin typeface="+mn-lt"/>
              <a:ea typeface="+mn-ea"/>
              <a:cs typeface="+mn-cs"/>
            </a:endParaRPr>
          </a:p>
          <a:p>
            <a:r>
              <a:rPr lang="es-AR" sz="1600" kern="1200">
                <a:solidFill>
                  <a:schemeClr val="bg1">
                    <a:lumMod val="50000"/>
                  </a:schemeClr>
                </a:solidFill>
                <a:latin typeface="+mn-lt"/>
                <a:ea typeface="+mn-ea"/>
                <a:cs typeface="+mn-cs"/>
              </a:rPr>
              <a:t>Modalidad estándar: contrato de suscripción anual, pago mensual (adaptable a cada cliente).</a:t>
            </a:r>
          </a:p>
          <a:p>
            <a:endParaRPr lang="es-AR" sz="1600" kern="1200">
              <a:solidFill>
                <a:schemeClr val="bg1">
                  <a:lumMod val="50000"/>
                </a:schemeClr>
              </a:solidFill>
              <a:latin typeface="+mn-lt"/>
              <a:ea typeface="+mn-ea"/>
              <a:cs typeface="+mn-cs"/>
            </a:endParaRPr>
          </a:p>
          <a:p>
            <a:r>
              <a:rPr lang="es-AR" sz="1600" kern="1200">
                <a:solidFill>
                  <a:schemeClr val="bg1">
                    <a:lumMod val="50000"/>
                  </a:schemeClr>
                </a:solidFill>
                <a:latin typeface="+mn-lt"/>
                <a:ea typeface="+mn-ea"/>
                <a:cs typeface="+mn-cs"/>
              </a:rPr>
              <a:t>Requerimientos cubiertos: Soporte en incidentes y problemas, consultas, guía de operaciones y requerimientos de servicios mejorables.</a:t>
            </a:r>
          </a:p>
          <a:p>
            <a:endParaRPr lang="es-AR" sz="1600" kern="1200">
              <a:solidFill>
                <a:schemeClr val="bg1">
                  <a:lumMod val="50000"/>
                </a:schemeClr>
              </a:solidFill>
              <a:latin typeface="+mn-lt"/>
              <a:ea typeface="+mn-ea"/>
              <a:cs typeface="+mn-cs"/>
            </a:endParaRPr>
          </a:p>
          <a:p>
            <a:r>
              <a:rPr lang="es-AR" sz="1600" kern="1200">
                <a:solidFill>
                  <a:schemeClr val="bg1">
                    <a:lumMod val="50000"/>
                  </a:schemeClr>
                </a:solidFill>
                <a:latin typeface="+mn-lt"/>
                <a:ea typeface="+mn-ea"/>
                <a:cs typeface="+mn-cs"/>
              </a:rPr>
              <a:t>Reporte de la actividad, reporte semanal y mensual con consolidación de entregas, actividades y esfuerzos.</a:t>
            </a:r>
          </a:p>
          <a:p>
            <a:endParaRPr lang="es-AR"/>
          </a:p>
        </p:txBody>
      </p:sp>
    </p:spTree>
    <p:extLst>
      <p:ext uri="{BB962C8B-B14F-4D97-AF65-F5344CB8AC3E}">
        <p14:creationId xmlns:p14="http://schemas.microsoft.com/office/powerpoint/2010/main" val="31513587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3 - Start IT">
    <p:spTree>
      <p:nvGrpSpPr>
        <p:cNvPr id="1" name=""/>
        <p:cNvGrpSpPr/>
        <p:nvPr/>
      </p:nvGrpSpPr>
      <p:grpSpPr>
        <a:xfrm>
          <a:off x="0" y="0"/>
          <a:ext cx="0" cy="0"/>
          <a:chOff x="0" y="0"/>
          <a:chExt cx="0" cy="0"/>
        </a:xfrm>
      </p:grpSpPr>
      <p:pic>
        <p:nvPicPr>
          <p:cNvPr id="10" name="6 Imagen">
            <a:extLst>
              <a:ext uri="{FF2B5EF4-FFF2-40B4-BE49-F238E27FC236}">
                <a16:creationId xmlns:a16="http://schemas.microsoft.com/office/drawing/2014/main" id="{9BE43E9F-4352-41C6-963D-1E1D10CF8D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05" y="0"/>
            <a:ext cx="12194205" cy="6858348"/>
          </a:xfrm>
          <a:prstGeom prst="rect">
            <a:avLst/>
          </a:prstGeom>
        </p:spPr>
      </p:pic>
      <p:pic>
        <p:nvPicPr>
          <p:cNvPr id="12" name="4 Imagen">
            <a:extLst>
              <a:ext uri="{FF2B5EF4-FFF2-40B4-BE49-F238E27FC236}">
                <a16:creationId xmlns:a16="http://schemas.microsoft.com/office/drawing/2014/main" id="{4B2E49FF-1A13-42EF-AF74-35B05E4E1CC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5769" y="2676134"/>
            <a:ext cx="661417" cy="115824"/>
          </a:xfrm>
          <a:prstGeom prst="rect">
            <a:avLst/>
          </a:prstGeom>
        </p:spPr>
      </p:pic>
      <p:sp>
        <p:nvSpPr>
          <p:cNvPr id="13" name="10 Rectángulo">
            <a:extLst>
              <a:ext uri="{FF2B5EF4-FFF2-40B4-BE49-F238E27FC236}">
                <a16:creationId xmlns:a16="http://schemas.microsoft.com/office/drawing/2014/main" id="{88F4ED1C-82A7-4F0D-A27C-909232D33433}"/>
              </a:ext>
            </a:extLst>
          </p:cNvPr>
          <p:cNvSpPr>
            <a:spLocks/>
          </p:cNvSpPr>
          <p:nvPr userDrawn="1"/>
        </p:nvSpPr>
        <p:spPr>
          <a:xfrm>
            <a:off x="334610" y="2858222"/>
            <a:ext cx="5321943" cy="1569660"/>
          </a:xfrm>
          <a:prstGeom prst="rect">
            <a:avLst/>
          </a:prstGeom>
        </p:spPr>
        <p:txBody>
          <a:bodyPr wrap="square">
            <a:spAutoFit/>
          </a:bodyPr>
          <a:lstStyle/>
          <a:p>
            <a:r>
              <a:rPr lang="es-ES" sz="4800" dirty="0">
                <a:solidFill>
                  <a:srgbClr val="E6472A"/>
                </a:solidFill>
                <a:latin typeface="Museo 300" panose="02000000000000000000" pitchFamily="50" charset="0"/>
              </a:rPr>
              <a:t>Incubación</a:t>
            </a:r>
          </a:p>
          <a:p>
            <a:r>
              <a:rPr lang="es-ES" sz="4800" dirty="0">
                <a:solidFill>
                  <a:srgbClr val="E6472A"/>
                </a:solidFill>
                <a:latin typeface="Museo 300" panose="02000000000000000000" pitchFamily="50" charset="0"/>
              </a:rPr>
              <a:t>de ideas Start IT</a:t>
            </a:r>
          </a:p>
        </p:txBody>
      </p:sp>
      <p:sp>
        <p:nvSpPr>
          <p:cNvPr id="14" name="Rounded Rectangle 23">
            <a:extLst>
              <a:ext uri="{FF2B5EF4-FFF2-40B4-BE49-F238E27FC236}">
                <a16:creationId xmlns:a16="http://schemas.microsoft.com/office/drawing/2014/main" id="{0827422E-5234-42E1-A96A-EF91323EAB85}"/>
              </a:ext>
            </a:extLst>
          </p:cNvPr>
          <p:cNvSpPr>
            <a:spLocks noChangeAspect="1"/>
          </p:cNvSpPr>
          <p:nvPr userDrawn="1"/>
        </p:nvSpPr>
        <p:spPr>
          <a:xfrm>
            <a:off x="6366346" y="261442"/>
            <a:ext cx="5400000" cy="5400000"/>
          </a:xfrm>
          <a:prstGeom prst="roundRect">
            <a:avLst/>
          </a:prstGeom>
          <a:ln w="19050">
            <a:noFill/>
            <a:prstDash val="sysDot"/>
          </a:ln>
        </p:spPr>
        <p:txBody>
          <a:bodyPr vert="horz" lIns="108850" tIns="54425" rIns="108850" bIns="54425" rtlCol="0">
            <a:noAutofit/>
          </a:bodyPr>
          <a:lstStyle/>
          <a:p>
            <a:pPr algn="ctr">
              <a:spcBef>
                <a:spcPts val="600"/>
              </a:spcBef>
              <a:buFont typeface="Arial" panose="020B0604020202020204" pitchFamily="34" charset="0"/>
              <a:buNone/>
            </a:pPr>
            <a:endParaRPr lang="en-US" sz="1600" dirty="0">
              <a:solidFill>
                <a:srgbClr val="757477"/>
              </a:solidFill>
            </a:endParaRPr>
          </a:p>
        </p:txBody>
      </p:sp>
      <p:sp>
        <p:nvSpPr>
          <p:cNvPr id="15" name="Rounded Rectangle 23">
            <a:extLst>
              <a:ext uri="{FF2B5EF4-FFF2-40B4-BE49-F238E27FC236}">
                <a16:creationId xmlns:a16="http://schemas.microsoft.com/office/drawing/2014/main" id="{78E8AC4B-EEFA-43C8-A905-2E819E6FAE4E}"/>
              </a:ext>
            </a:extLst>
          </p:cNvPr>
          <p:cNvSpPr>
            <a:spLocks noChangeAspect="1"/>
          </p:cNvSpPr>
          <p:nvPr userDrawn="1"/>
        </p:nvSpPr>
        <p:spPr>
          <a:xfrm>
            <a:off x="6455246" y="261442"/>
            <a:ext cx="5400000" cy="5400000"/>
          </a:xfrm>
          <a:prstGeom prst="roundRect">
            <a:avLst/>
          </a:prstGeom>
          <a:ln w="19050">
            <a:noFill/>
            <a:prstDash val="sysDot"/>
          </a:ln>
        </p:spPr>
        <p:txBody>
          <a:bodyPr vert="horz" lIns="108850" tIns="54425" rIns="108850" bIns="54425" rtlCol="0">
            <a:noAutofit/>
          </a:bodyPr>
          <a:lstStyle/>
          <a:p>
            <a:pPr algn="ctr">
              <a:spcBef>
                <a:spcPts val="600"/>
              </a:spcBef>
              <a:buFont typeface="Arial" panose="020B0604020202020204" pitchFamily="34" charset="0"/>
              <a:buNone/>
            </a:pPr>
            <a:endParaRPr lang="en-US" sz="1600" dirty="0">
              <a:solidFill>
                <a:srgbClr val="757477"/>
              </a:solidFill>
            </a:endParaRPr>
          </a:p>
        </p:txBody>
      </p:sp>
      <p:pic>
        <p:nvPicPr>
          <p:cNvPr id="16" name="Picture 7" descr="C:\Users\DorYlac\Desktop\eh! Comunicacion\Trabajos\Algeiba\Slides Minimalistas Azure\Presentacion Comercial\Presentacion\icono_lamparita.jpg">
            <a:extLst>
              <a:ext uri="{FF2B5EF4-FFF2-40B4-BE49-F238E27FC236}">
                <a16:creationId xmlns:a16="http://schemas.microsoft.com/office/drawing/2014/main" id="{321A874A-528D-4C19-B303-BF32D7683CB3}"/>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852618"/>
            <a:ext cx="2222528" cy="1655189"/>
          </a:xfrm>
          <a:prstGeom prst="rect">
            <a:avLst/>
          </a:prstGeom>
          <a:noFill/>
          <a:extLst>
            <a:ext uri="{909E8E84-426E-40DD-AFC4-6F175D3DCCD1}">
              <a14:hiddenFill xmlns:a14="http://schemas.microsoft.com/office/drawing/2010/main">
                <a:solidFill>
                  <a:srgbClr val="FFFFFF"/>
                </a:solidFill>
              </a14:hiddenFill>
            </a:ext>
          </a:extLst>
        </p:spPr>
      </p:pic>
      <p:sp>
        <p:nvSpPr>
          <p:cNvPr id="11" name="13 Elipse">
            <a:extLst>
              <a:ext uri="{FF2B5EF4-FFF2-40B4-BE49-F238E27FC236}">
                <a16:creationId xmlns:a16="http://schemas.microsoft.com/office/drawing/2014/main" id="{430BA898-1C75-4A33-A462-1F369DE62830}"/>
              </a:ext>
            </a:extLst>
          </p:cNvPr>
          <p:cNvSpPr/>
          <p:nvPr userDrawn="1"/>
        </p:nvSpPr>
        <p:spPr>
          <a:xfrm>
            <a:off x="334610" y="6422268"/>
            <a:ext cx="391159" cy="39110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800"/>
          </a:p>
        </p:txBody>
      </p:sp>
      <p:sp>
        <p:nvSpPr>
          <p:cNvPr id="17" name="12 CuadroTexto">
            <a:extLst>
              <a:ext uri="{FF2B5EF4-FFF2-40B4-BE49-F238E27FC236}">
                <a16:creationId xmlns:a16="http://schemas.microsoft.com/office/drawing/2014/main" id="{30892602-A3B1-42D2-A2D5-AA90926354F7}"/>
              </a:ext>
            </a:extLst>
          </p:cNvPr>
          <p:cNvSpPr txBox="1"/>
          <p:nvPr userDrawn="1"/>
        </p:nvSpPr>
        <p:spPr>
          <a:xfrm>
            <a:off x="206111" y="6479323"/>
            <a:ext cx="648156" cy="276999"/>
          </a:xfrm>
          <a:prstGeom prst="rect">
            <a:avLst/>
          </a:prstGeom>
          <a:noFill/>
        </p:spPr>
        <p:txBody>
          <a:bodyPr wrap="square" rtlCol="0" anchor="ctr">
            <a:spAutoFit/>
          </a:bodyPr>
          <a:lstStyle/>
          <a:p>
            <a:pPr algn="ctr"/>
            <a:fld id="{5F5F13CC-6AC5-484B-817F-21FC5A8F3838}" type="slidenum">
              <a:rPr lang="es-ES_tradnl" sz="1200" smtClean="0">
                <a:solidFill>
                  <a:schemeClr val="bg1"/>
                </a:solidFill>
                <a:latin typeface="Museo 700" pitchFamily="50" charset="0"/>
              </a:rPr>
              <a:pPr algn="ctr"/>
              <a:t>‹#›</a:t>
            </a:fld>
            <a:endParaRPr lang="es-AR" sz="1200">
              <a:solidFill>
                <a:schemeClr val="bg1"/>
              </a:solidFill>
              <a:latin typeface="Museo 700" pitchFamily="50" charset="0"/>
            </a:endParaRPr>
          </a:p>
        </p:txBody>
      </p:sp>
      <p:pic>
        <p:nvPicPr>
          <p:cNvPr id="20" name="Picture 19">
            <a:extLst>
              <a:ext uri="{FF2B5EF4-FFF2-40B4-BE49-F238E27FC236}">
                <a16:creationId xmlns:a16="http://schemas.microsoft.com/office/drawing/2014/main" id="{B705C17A-22F2-447C-B43D-CA1E8849A91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875804" y="210230"/>
            <a:ext cx="5966241" cy="5922861"/>
          </a:xfrm>
          <a:prstGeom prst="rect">
            <a:avLst/>
          </a:prstGeom>
        </p:spPr>
      </p:pic>
      <p:sp>
        <p:nvSpPr>
          <p:cNvPr id="2" name="TextBox 1">
            <a:extLst>
              <a:ext uri="{FF2B5EF4-FFF2-40B4-BE49-F238E27FC236}">
                <a16:creationId xmlns:a16="http://schemas.microsoft.com/office/drawing/2014/main" id="{678A4BBC-8FAA-4F49-B1DD-48F395957F53}"/>
              </a:ext>
            </a:extLst>
          </p:cNvPr>
          <p:cNvSpPr txBox="1"/>
          <p:nvPr userDrawn="1"/>
        </p:nvSpPr>
        <p:spPr>
          <a:xfrm>
            <a:off x="451944" y="4427882"/>
            <a:ext cx="4435365" cy="184665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AR" sz="1600">
                <a:solidFill>
                  <a:schemeClr val="bg1">
                    <a:lumMod val="50000"/>
                  </a:schemeClr>
                </a:solidFill>
                <a:latin typeface="Museo 300" panose="02000000000000000000" pitchFamily="50" charset="0"/>
                <a:ea typeface="Calibri" panose="020F0502020204030204" pitchFamily="34" charset="0"/>
              </a:rPr>
              <a:t>Transformamos las ideas en una App o un servicio, bajo un proceso de mejoramiento continuo, liderando una estrategia, construcción, operación y administración, para que nuestros clientes se enfoquen en el crecimiento de su negocio.</a:t>
            </a:r>
          </a:p>
          <a:p>
            <a:endParaRPr lang="es-AR"/>
          </a:p>
        </p:txBody>
      </p:sp>
      <p:sp>
        <p:nvSpPr>
          <p:cNvPr id="3" name="Rectángulo 2">
            <a:extLst>
              <a:ext uri="{FF2B5EF4-FFF2-40B4-BE49-F238E27FC236}">
                <a16:creationId xmlns:a16="http://schemas.microsoft.com/office/drawing/2014/main" id="{66BBD7A7-95E1-4D91-83FB-01FA95A30E12}"/>
              </a:ext>
            </a:extLst>
          </p:cNvPr>
          <p:cNvSpPr/>
          <p:nvPr userDrawn="1"/>
        </p:nvSpPr>
        <p:spPr>
          <a:xfrm>
            <a:off x="7889966" y="2791958"/>
            <a:ext cx="2024743" cy="7742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632882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4 - Servicios">
    <p:spTree>
      <p:nvGrpSpPr>
        <p:cNvPr id="1" name=""/>
        <p:cNvGrpSpPr/>
        <p:nvPr/>
      </p:nvGrpSpPr>
      <p:grpSpPr>
        <a:xfrm>
          <a:off x="0" y="0"/>
          <a:ext cx="0" cy="0"/>
          <a:chOff x="0" y="0"/>
          <a:chExt cx="0" cy="0"/>
        </a:xfrm>
      </p:grpSpPr>
      <p:pic>
        <p:nvPicPr>
          <p:cNvPr id="19" name="10 Imagen">
            <a:extLst>
              <a:ext uri="{FF2B5EF4-FFF2-40B4-BE49-F238E27FC236}">
                <a16:creationId xmlns:a16="http://schemas.microsoft.com/office/drawing/2014/main" id="{A827ECC6-7222-4F71-92C5-1118E1A411F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3703" b="12616"/>
          <a:stretch/>
        </p:blipFill>
        <p:spPr>
          <a:xfrm>
            <a:off x="5353879" y="0"/>
            <a:ext cx="6864027" cy="5993098"/>
          </a:xfrm>
          <a:prstGeom prst="rect">
            <a:avLst/>
          </a:prstGeom>
        </p:spPr>
      </p:pic>
      <p:pic>
        <p:nvPicPr>
          <p:cNvPr id="12" name="4 Imagen">
            <a:extLst>
              <a:ext uri="{FF2B5EF4-FFF2-40B4-BE49-F238E27FC236}">
                <a16:creationId xmlns:a16="http://schemas.microsoft.com/office/drawing/2014/main" id="{4B2E49FF-1A13-42EF-AF74-35B05E4E1CC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52844" y="2594310"/>
            <a:ext cx="661417" cy="115824"/>
          </a:xfrm>
          <a:prstGeom prst="rect">
            <a:avLst/>
          </a:prstGeom>
        </p:spPr>
      </p:pic>
      <p:sp>
        <p:nvSpPr>
          <p:cNvPr id="14" name="Rounded Rectangle 23">
            <a:extLst>
              <a:ext uri="{FF2B5EF4-FFF2-40B4-BE49-F238E27FC236}">
                <a16:creationId xmlns:a16="http://schemas.microsoft.com/office/drawing/2014/main" id="{0827422E-5234-42E1-A96A-EF91323EAB85}"/>
              </a:ext>
            </a:extLst>
          </p:cNvPr>
          <p:cNvSpPr>
            <a:spLocks noChangeAspect="1"/>
          </p:cNvSpPr>
          <p:nvPr userDrawn="1"/>
        </p:nvSpPr>
        <p:spPr>
          <a:xfrm>
            <a:off x="6366346" y="261442"/>
            <a:ext cx="5400000" cy="5400000"/>
          </a:xfrm>
          <a:prstGeom prst="roundRect">
            <a:avLst/>
          </a:prstGeom>
          <a:ln w="19050">
            <a:noFill/>
            <a:prstDash val="sysDot"/>
          </a:ln>
        </p:spPr>
        <p:txBody>
          <a:bodyPr vert="horz" lIns="108850" tIns="54425" rIns="108850" bIns="54425" rtlCol="0">
            <a:noAutofit/>
          </a:bodyPr>
          <a:lstStyle/>
          <a:p>
            <a:pPr algn="ctr">
              <a:spcBef>
                <a:spcPts val="600"/>
              </a:spcBef>
              <a:buFont typeface="Arial" panose="020B0604020202020204" pitchFamily="34" charset="0"/>
              <a:buNone/>
            </a:pPr>
            <a:endParaRPr lang="en-US" sz="1600" dirty="0">
              <a:solidFill>
                <a:srgbClr val="757477"/>
              </a:solidFill>
            </a:endParaRPr>
          </a:p>
        </p:txBody>
      </p:sp>
      <p:sp>
        <p:nvSpPr>
          <p:cNvPr id="15" name="Rounded Rectangle 23">
            <a:extLst>
              <a:ext uri="{FF2B5EF4-FFF2-40B4-BE49-F238E27FC236}">
                <a16:creationId xmlns:a16="http://schemas.microsoft.com/office/drawing/2014/main" id="{78E8AC4B-EEFA-43C8-A905-2E819E6FAE4E}"/>
              </a:ext>
            </a:extLst>
          </p:cNvPr>
          <p:cNvSpPr>
            <a:spLocks noChangeAspect="1"/>
          </p:cNvSpPr>
          <p:nvPr userDrawn="1"/>
        </p:nvSpPr>
        <p:spPr>
          <a:xfrm>
            <a:off x="6455246" y="261442"/>
            <a:ext cx="5400000" cy="5400000"/>
          </a:xfrm>
          <a:prstGeom prst="roundRect">
            <a:avLst/>
          </a:prstGeom>
          <a:ln w="19050">
            <a:noFill/>
            <a:prstDash val="sysDot"/>
          </a:ln>
        </p:spPr>
        <p:txBody>
          <a:bodyPr vert="horz" lIns="108850" tIns="54425" rIns="108850" bIns="54425" rtlCol="0">
            <a:noAutofit/>
          </a:bodyPr>
          <a:lstStyle/>
          <a:p>
            <a:pPr algn="ctr">
              <a:spcBef>
                <a:spcPts val="600"/>
              </a:spcBef>
              <a:buFont typeface="Arial" panose="020B0604020202020204" pitchFamily="34" charset="0"/>
              <a:buNone/>
            </a:pPr>
            <a:endParaRPr lang="en-US" sz="1600" dirty="0">
              <a:solidFill>
                <a:srgbClr val="757477"/>
              </a:solidFill>
            </a:endParaRPr>
          </a:p>
        </p:txBody>
      </p:sp>
      <p:sp>
        <p:nvSpPr>
          <p:cNvPr id="18" name="4 Rectángulo">
            <a:extLst>
              <a:ext uri="{FF2B5EF4-FFF2-40B4-BE49-F238E27FC236}">
                <a16:creationId xmlns:a16="http://schemas.microsoft.com/office/drawing/2014/main" id="{3F02B242-AB2C-495C-80C5-9C434260D465}"/>
              </a:ext>
            </a:extLst>
          </p:cNvPr>
          <p:cNvSpPr/>
          <p:nvPr userDrawn="1"/>
        </p:nvSpPr>
        <p:spPr>
          <a:xfrm>
            <a:off x="118542" y="2652222"/>
            <a:ext cx="4968552" cy="830997"/>
          </a:xfrm>
          <a:prstGeom prst="rect">
            <a:avLst/>
          </a:prstGeom>
        </p:spPr>
        <p:txBody>
          <a:bodyPr wrap="square">
            <a:spAutoFit/>
          </a:bodyPr>
          <a:lstStyle/>
          <a:p>
            <a:pPr algn="r"/>
            <a:r>
              <a:rPr lang="es-ES" sz="4800" dirty="0">
                <a:solidFill>
                  <a:srgbClr val="E6472A"/>
                </a:solidFill>
                <a:latin typeface="Museo 300" panose="02000000000000000000" pitchFamily="50" charset="0"/>
              </a:rPr>
              <a:t>Servicios</a:t>
            </a:r>
          </a:p>
        </p:txBody>
      </p:sp>
      <p:sp>
        <p:nvSpPr>
          <p:cNvPr id="20" name="20 CuadroTexto">
            <a:extLst>
              <a:ext uri="{FF2B5EF4-FFF2-40B4-BE49-F238E27FC236}">
                <a16:creationId xmlns:a16="http://schemas.microsoft.com/office/drawing/2014/main" id="{6E3C64B8-7427-4831-B9E1-F96F3B7BB79B}"/>
              </a:ext>
            </a:extLst>
          </p:cNvPr>
          <p:cNvSpPr txBox="1"/>
          <p:nvPr userDrawn="1"/>
        </p:nvSpPr>
        <p:spPr>
          <a:xfrm>
            <a:off x="6167214" y="765498"/>
            <a:ext cx="1800200" cy="738664"/>
          </a:xfrm>
          <a:prstGeom prst="rect">
            <a:avLst/>
          </a:prstGeom>
          <a:noFill/>
        </p:spPr>
        <p:txBody>
          <a:bodyPr wrap="square" rtlCol="0">
            <a:spAutoFit/>
          </a:bodyPr>
          <a:lstStyle/>
          <a:p>
            <a:pPr algn="ctr"/>
            <a:r>
              <a:rPr lang="es-AR" sz="1400" err="1">
                <a:solidFill>
                  <a:srgbClr val="757477"/>
                </a:solidFill>
              </a:rPr>
              <a:t>Azure</a:t>
            </a:r>
            <a:r>
              <a:rPr lang="es-AR" sz="1400">
                <a:solidFill>
                  <a:srgbClr val="757477"/>
                </a:solidFill>
              </a:rPr>
              <a:t> </a:t>
            </a:r>
            <a:r>
              <a:rPr lang="es-AR" sz="1400" err="1">
                <a:solidFill>
                  <a:srgbClr val="757477"/>
                </a:solidFill>
              </a:rPr>
              <a:t>Iaas</a:t>
            </a:r>
            <a:endParaRPr lang="es-AR" sz="1400">
              <a:solidFill>
                <a:srgbClr val="757477"/>
              </a:solidFill>
            </a:endParaRPr>
          </a:p>
          <a:p>
            <a:pPr algn="ctr"/>
            <a:r>
              <a:rPr lang="es-AR" sz="1400">
                <a:solidFill>
                  <a:srgbClr val="757477"/>
                </a:solidFill>
              </a:rPr>
              <a:t>+ </a:t>
            </a:r>
            <a:r>
              <a:rPr lang="es-AR" sz="1400" err="1">
                <a:solidFill>
                  <a:srgbClr val="757477"/>
                </a:solidFill>
              </a:rPr>
              <a:t>Paas</a:t>
            </a:r>
            <a:r>
              <a:rPr lang="es-AR" sz="1400">
                <a:solidFill>
                  <a:srgbClr val="757477"/>
                </a:solidFill>
              </a:rPr>
              <a:t> -</a:t>
            </a:r>
          </a:p>
          <a:p>
            <a:pPr algn="ctr"/>
            <a:r>
              <a:rPr lang="es-AR" sz="1400" err="1">
                <a:solidFill>
                  <a:srgbClr val="E6472A"/>
                </a:solidFill>
              </a:rPr>
              <a:t>MVP’s</a:t>
            </a:r>
            <a:endParaRPr lang="es-AR" sz="1400">
              <a:solidFill>
                <a:srgbClr val="E6472A"/>
              </a:solidFill>
            </a:endParaRPr>
          </a:p>
        </p:txBody>
      </p:sp>
      <p:sp>
        <p:nvSpPr>
          <p:cNvPr id="21" name="23 CuadroTexto">
            <a:extLst>
              <a:ext uri="{FF2B5EF4-FFF2-40B4-BE49-F238E27FC236}">
                <a16:creationId xmlns:a16="http://schemas.microsoft.com/office/drawing/2014/main" id="{CC6E2207-1E6F-4381-B88D-FF3FFD133186}"/>
              </a:ext>
            </a:extLst>
          </p:cNvPr>
          <p:cNvSpPr txBox="1"/>
          <p:nvPr userDrawn="1"/>
        </p:nvSpPr>
        <p:spPr>
          <a:xfrm>
            <a:off x="8183438" y="700865"/>
            <a:ext cx="1728192" cy="867930"/>
          </a:xfrm>
          <a:prstGeom prst="rect">
            <a:avLst/>
          </a:prstGeom>
          <a:noFill/>
        </p:spPr>
        <p:txBody>
          <a:bodyPr wrap="square" rtlCol="0">
            <a:spAutoFit/>
          </a:bodyPr>
          <a:lstStyle/>
          <a:p>
            <a:pPr lvl="0" algn="ctr" defTabSz="577850">
              <a:lnSpc>
                <a:spcPct val="90000"/>
              </a:lnSpc>
              <a:spcBef>
                <a:spcPct val="0"/>
              </a:spcBef>
              <a:spcAft>
                <a:spcPct val="35000"/>
              </a:spcAft>
            </a:pPr>
            <a:r>
              <a:rPr lang="en-US" sz="1400" dirty="0">
                <a:solidFill>
                  <a:srgbClr val="757477"/>
                </a:solidFill>
              </a:rPr>
              <a:t>Office365 + Desarrollo sobre SharePoint Online – </a:t>
            </a:r>
            <a:r>
              <a:rPr lang="en-US" sz="1400" dirty="0">
                <a:solidFill>
                  <a:srgbClr val="E6472A"/>
                </a:solidFill>
              </a:rPr>
              <a:t>MVP’s</a:t>
            </a:r>
          </a:p>
        </p:txBody>
      </p:sp>
      <p:sp>
        <p:nvSpPr>
          <p:cNvPr id="22" name="24 CuadroTexto">
            <a:extLst>
              <a:ext uri="{FF2B5EF4-FFF2-40B4-BE49-F238E27FC236}">
                <a16:creationId xmlns:a16="http://schemas.microsoft.com/office/drawing/2014/main" id="{0A2F835A-2ECC-454F-A0BB-CD41127F42A4}"/>
              </a:ext>
            </a:extLst>
          </p:cNvPr>
          <p:cNvSpPr txBox="1"/>
          <p:nvPr userDrawn="1"/>
        </p:nvSpPr>
        <p:spPr>
          <a:xfrm>
            <a:off x="10307674" y="894764"/>
            <a:ext cx="1440160" cy="480131"/>
          </a:xfrm>
          <a:prstGeom prst="rect">
            <a:avLst/>
          </a:prstGeom>
          <a:noFill/>
        </p:spPr>
        <p:txBody>
          <a:bodyPr wrap="square" rtlCol="0">
            <a:spAutoFit/>
          </a:bodyPr>
          <a:lstStyle/>
          <a:p>
            <a:pPr lvl="0" algn="ctr" defTabSz="577850">
              <a:lnSpc>
                <a:spcPct val="90000"/>
              </a:lnSpc>
              <a:spcBef>
                <a:spcPct val="0"/>
              </a:spcBef>
              <a:spcAft>
                <a:spcPct val="35000"/>
              </a:spcAft>
            </a:pPr>
            <a:r>
              <a:rPr lang="en-US" sz="1400" dirty="0">
                <a:solidFill>
                  <a:srgbClr val="757477"/>
                </a:solidFill>
              </a:rPr>
              <a:t>Enterprise Mobility Suite</a:t>
            </a:r>
          </a:p>
        </p:txBody>
      </p:sp>
      <p:sp>
        <p:nvSpPr>
          <p:cNvPr id="23" name="25 CuadroTexto">
            <a:extLst>
              <a:ext uri="{FF2B5EF4-FFF2-40B4-BE49-F238E27FC236}">
                <a16:creationId xmlns:a16="http://schemas.microsoft.com/office/drawing/2014/main" id="{56E99192-B037-41AC-BAE7-E71AFD29DE91}"/>
              </a:ext>
            </a:extLst>
          </p:cNvPr>
          <p:cNvSpPr txBox="1"/>
          <p:nvPr userDrawn="1"/>
        </p:nvSpPr>
        <p:spPr>
          <a:xfrm>
            <a:off x="6257224" y="2935308"/>
            <a:ext cx="1620180" cy="480131"/>
          </a:xfrm>
          <a:prstGeom prst="rect">
            <a:avLst/>
          </a:prstGeom>
          <a:noFill/>
        </p:spPr>
        <p:txBody>
          <a:bodyPr wrap="square" rtlCol="0">
            <a:spAutoFit/>
          </a:bodyPr>
          <a:lstStyle/>
          <a:p>
            <a:pPr lvl="0" algn="ctr" defTabSz="577850">
              <a:lnSpc>
                <a:spcPct val="90000"/>
              </a:lnSpc>
              <a:spcBef>
                <a:spcPct val="0"/>
              </a:spcBef>
              <a:spcAft>
                <a:spcPct val="35000"/>
              </a:spcAft>
            </a:pPr>
            <a:r>
              <a:rPr lang="en-US" sz="1400" dirty="0">
                <a:solidFill>
                  <a:srgbClr val="757477"/>
                </a:solidFill>
              </a:rPr>
              <a:t>Desarrollo en .NET + Xamarin</a:t>
            </a:r>
          </a:p>
        </p:txBody>
      </p:sp>
      <p:sp>
        <p:nvSpPr>
          <p:cNvPr id="24" name="26 CuadroTexto">
            <a:extLst>
              <a:ext uri="{FF2B5EF4-FFF2-40B4-BE49-F238E27FC236}">
                <a16:creationId xmlns:a16="http://schemas.microsoft.com/office/drawing/2014/main" id="{D280BA18-602F-410D-B29F-5A69BFC0EFEE}"/>
              </a:ext>
            </a:extLst>
          </p:cNvPr>
          <p:cNvSpPr txBox="1"/>
          <p:nvPr userDrawn="1"/>
        </p:nvSpPr>
        <p:spPr>
          <a:xfrm>
            <a:off x="8183438" y="2816241"/>
            <a:ext cx="1728192" cy="674031"/>
          </a:xfrm>
          <a:prstGeom prst="rect">
            <a:avLst/>
          </a:prstGeom>
          <a:noFill/>
        </p:spPr>
        <p:txBody>
          <a:bodyPr wrap="square" rtlCol="0">
            <a:spAutoFit/>
          </a:bodyPr>
          <a:lstStyle/>
          <a:p>
            <a:pPr lvl="0" algn="ctr" defTabSz="577850">
              <a:lnSpc>
                <a:spcPct val="90000"/>
              </a:lnSpc>
              <a:spcBef>
                <a:spcPct val="0"/>
              </a:spcBef>
              <a:spcAft>
                <a:spcPct val="35000"/>
              </a:spcAft>
            </a:pPr>
            <a:r>
              <a:rPr lang="en-US" sz="1400" dirty="0">
                <a:solidFill>
                  <a:srgbClr val="757477"/>
                </a:solidFill>
              </a:rPr>
              <a:t>Dynamics 365 via Algeiba Business Solutions</a:t>
            </a:r>
          </a:p>
        </p:txBody>
      </p:sp>
      <p:sp>
        <p:nvSpPr>
          <p:cNvPr id="25" name="28 CuadroTexto">
            <a:extLst>
              <a:ext uri="{FF2B5EF4-FFF2-40B4-BE49-F238E27FC236}">
                <a16:creationId xmlns:a16="http://schemas.microsoft.com/office/drawing/2014/main" id="{0D3F4772-A4A7-43F1-9637-DE3A2BFAD599}"/>
              </a:ext>
            </a:extLst>
          </p:cNvPr>
          <p:cNvSpPr txBox="1"/>
          <p:nvPr userDrawn="1"/>
        </p:nvSpPr>
        <p:spPr>
          <a:xfrm>
            <a:off x="10307674" y="2428442"/>
            <a:ext cx="1440160" cy="1449628"/>
          </a:xfrm>
          <a:prstGeom prst="rect">
            <a:avLst/>
          </a:prstGeom>
          <a:noFill/>
        </p:spPr>
        <p:txBody>
          <a:bodyPr wrap="square" rtlCol="0">
            <a:spAutoFit/>
          </a:bodyPr>
          <a:lstStyle/>
          <a:p>
            <a:pPr lvl="0" algn="ctr" defTabSz="577850">
              <a:lnSpc>
                <a:spcPct val="90000"/>
              </a:lnSpc>
              <a:spcBef>
                <a:spcPct val="0"/>
              </a:spcBef>
              <a:spcAft>
                <a:spcPct val="35000"/>
              </a:spcAft>
            </a:pPr>
            <a:r>
              <a:rPr lang="en-US" sz="1400" dirty="0">
                <a:solidFill>
                  <a:srgbClr val="757477"/>
                </a:solidFill>
              </a:rPr>
              <a:t>Skype for Business + Integracion &amp; Reemplazo de PBX – Partner Development Unit</a:t>
            </a:r>
          </a:p>
        </p:txBody>
      </p:sp>
      <p:sp>
        <p:nvSpPr>
          <p:cNvPr id="26" name="29 CuadroTexto">
            <a:extLst>
              <a:ext uri="{FF2B5EF4-FFF2-40B4-BE49-F238E27FC236}">
                <a16:creationId xmlns:a16="http://schemas.microsoft.com/office/drawing/2014/main" id="{B34905B6-E94A-420A-9028-6EA7D09651FC}"/>
              </a:ext>
            </a:extLst>
          </p:cNvPr>
          <p:cNvSpPr txBox="1"/>
          <p:nvPr userDrawn="1"/>
        </p:nvSpPr>
        <p:spPr>
          <a:xfrm>
            <a:off x="6271071" y="4803817"/>
            <a:ext cx="1592486" cy="674031"/>
          </a:xfrm>
          <a:prstGeom prst="rect">
            <a:avLst/>
          </a:prstGeom>
          <a:noFill/>
        </p:spPr>
        <p:txBody>
          <a:bodyPr wrap="square" rtlCol="0">
            <a:spAutoFit/>
          </a:bodyPr>
          <a:lstStyle/>
          <a:p>
            <a:pPr lvl="0" algn="ctr" defTabSz="577850">
              <a:lnSpc>
                <a:spcPct val="90000"/>
              </a:lnSpc>
              <a:spcBef>
                <a:spcPct val="0"/>
              </a:spcBef>
              <a:spcAft>
                <a:spcPct val="35000"/>
              </a:spcAft>
            </a:pPr>
            <a:r>
              <a:rPr lang="en-US" sz="1400" dirty="0">
                <a:solidFill>
                  <a:srgbClr val="757477"/>
                </a:solidFill>
              </a:rPr>
              <a:t>Servicios Gestionados + DevOps</a:t>
            </a:r>
          </a:p>
        </p:txBody>
      </p:sp>
      <p:sp>
        <p:nvSpPr>
          <p:cNvPr id="27" name="30 CuadroTexto">
            <a:extLst>
              <a:ext uri="{FF2B5EF4-FFF2-40B4-BE49-F238E27FC236}">
                <a16:creationId xmlns:a16="http://schemas.microsoft.com/office/drawing/2014/main" id="{543D2823-BF6C-40EB-9AE1-C4C46F697F1A}"/>
              </a:ext>
            </a:extLst>
          </p:cNvPr>
          <p:cNvSpPr txBox="1"/>
          <p:nvPr userDrawn="1"/>
        </p:nvSpPr>
        <p:spPr>
          <a:xfrm>
            <a:off x="8399462" y="4894894"/>
            <a:ext cx="1296144" cy="480131"/>
          </a:xfrm>
          <a:prstGeom prst="rect">
            <a:avLst/>
          </a:prstGeom>
          <a:noFill/>
        </p:spPr>
        <p:txBody>
          <a:bodyPr wrap="square" rtlCol="0">
            <a:spAutoFit/>
          </a:bodyPr>
          <a:lstStyle/>
          <a:p>
            <a:pPr lvl="0" algn="ctr" defTabSz="577850">
              <a:lnSpc>
                <a:spcPct val="90000"/>
              </a:lnSpc>
              <a:spcBef>
                <a:spcPct val="0"/>
              </a:spcBef>
              <a:spcAft>
                <a:spcPct val="35000"/>
              </a:spcAft>
            </a:pPr>
            <a:r>
              <a:rPr lang="en-US" sz="1400" dirty="0">
                <a:solidFill>
                  <a:srgbClr val="757477"/>
                </a:solidFill>
              </a:rPr>
              <a:t>Workshops Ad-Hoc</a:t>
            </a:r>
          </a:p>
        </p:txBody>
      </p:sp>
    </p:spTree>
    <p:extLst>
      <p:ext uri="{BB962C8B-B14F-4D97-AF65-F5344CB8AC3E}">
        <p14:creationId xmlns:p14="http://schemas.microsoft.com/office/powerpoint/2010/main" val="31095054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5 - Resumen 2016">
    <p:spTree>
      <p:nvGrpSpPr>
        <p:cNvPr id="1" name=""/>
        <p:cNvGrpSpPr/>
        <p:nvPr/>
      </p:nvGrpSpPr>
      <p:grpSpPr>
        <a:xfrm>
          <a:off x="0" y="0"/>
          <a:ext cx="0" cy="0"/>
          <a:chOff x="0" y="0"/>
          <a:chExt cx="0" cy="0"/>
        </a:xfrm>
      </p:grpSpPr>
      <p:pic>
        <p:nvPicPr>
          <p:cNvPr id="10" name="1 Imagen">
            <a:extLst>
              <a:ext uri="{FF2B5EF4-FFF2-40B4-BE49-F238E27FC236}">
                <a16:creationId xmlns:a16="http://schemas.microsoft.com/office/drawing/2014/main" id="{193AB542-E481-400D-BCFB-81BF3B59960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403"/>
          <a:stretch/>
        </p:blipFill>
        <p:spPr>
          <a:xfrm>
            <a:off x="0" y="1240"/>
            <a:ext cx="12192619" cy="6281994"/>
          </a:xfrm>
          <a:prstGeom prst="rect">
            <a:avLst/>
          </a:prstGeom>
        </p:spPr>
      </p:pic>
      <p:sp>
        <p:nvSpPr>
          <p:cNvPr id="14" name="Rounded Rectangle 23">
            <a:extLst>
              <a:ext uri="{FF2B5EF4-FFF2-40B4-BE49-F238E27FC236}">
                <a16:creationId xmlns:a16="http://schemas.microsoft.com/office/drawing/2014/main" id="{0827422E-5234-42E1-A96A-EF91323EAB85}"/>
              </a:ext>
            </a:extLst>
          </p:cNvPr>
          <p:cNvSpPr>
            <a:spLocks noChangeAspect="1"/>
          </p:cNvSpPr>
          <p:nvPr userDrawn="1"/>
        </p:nvSpPr>
        <p:spPr>
          <a:xfrm>
            <a:off x="6366346" y="261442"/>
            <a:ext cx="5400000" cy="5400000"/>
          </a:xfrm>
          <a:prstGeom prst="roundRect">
            <a:avLst/>
          </a:prstGeom>
          <a:ln w="19050">
            <a:noFill/>
            <a:prstDash val="sysDot"/>
          </a:ln>
        </p:spPr>
        <p:txBody>
          <a:bodyPr vert="horz" lIns="108850" tIns="54425" rIns="108850" bIns="54425" rtlCol="0">
            <a:noAutofit/>
          </a:bodyPr>
          <a:lstStyle/>
          <a:p>
            <a:pPr algn="ctr">
              <a:spcBef>
                <a:spcPts val="600"/>
              </a:spcBef>
              <a:buFont typeface="Arial" panose="020B0604020202020204" pitchFamily="34" charset="0"/>
              <a:buNone/>
            </a:pPr>
            <a:endParaRPr lang="en-US" sz="1600" dirty="0">
              <a:solidFill>
                <a:srgbClr val="757477"/>
              </a:solidFill>
            </a:endParaRPr>
          </a:p>
        </p:txBody>
      </p:sp>
      <p:sp>
        <p:nvSpPr>
          <p:cNvPr id="15" name="Rounded Rectangle 23">
            <a:extLst>
              <a:ext uri="{FF2B5EF4-FFF2-40B4-BE49-F238E27FC236}">
                <a16:creationId xmlns:a16="http://schemas.microsoft.com/office/drawing/2014/main" id="{78E8AC4B-EEFA-43C8-A905-2E819E6FAE4E}"/>
              </a:ext>
            </a:extLst>
          </p:cNvPr>
          <p:cNvSpPr>
            <a:spLocks noChangeAspect="1"/>
          </p:cNvSpPr>
          <p:nvPr userDrawn="1"/>
        </p:nvSpPr>
        <p:spPr>
          <a:xfrm>
            <a:off x="6455246" y="261442"/>
            <a:ext cx="5400000" cy="5400000"/>
          </a:xfrm>
          <a:prstGeom prst="roundRect">
            <a:avLst/>
          </a:prstGeom>
          <a:ln w="19050">
            <a:noFill/>
            <a:prstDash val="sysDot"/>
          </a:ln>
        </p:spPr>
        <p:txBody>
          <a:bodyPr vert="horz" lIns="108850" tIns="54425" rIns="108850" bIns="54425" rtlCol="0">
            <a:noAutofit/>
          </a:bodyPr>
          <a:lstStyle/>
          <a:p>
            <a:pPr algn="ctr">
              <a:spcBef>
                <a:spcPts val="600"/>
              </a:spcBef>
              <a:buFont typeface="Arial" panose="020B0604020202020204" pitchFamily="34" charset="0"/>
              <a:buNone/>
            </a:pPr>
            <a:endParaRPr lang="en-US" sz="1600" dirty="0">
              <a:solidFill>
                <a:srgbClr val="757477"/>
              </a:solidFill>
            </a:endParaRPr>
          </a:p>
        </p:txBody>
      </p:sp>
      <p:sp>
        <p:nvSpPr>
          <p:cNvPr id="11" name="4 Rectángulo">
            <a:extLst>
              <a:ext uri="{FF2B5EF4-FFF2-40B4-BE49-F238E27FC236}">
                <a16:creationId xmlns:a16="http://schemas.microsoft.com/office/drawing/2014/main" id="{EBFEB1C6-F7C1-464F-A2C9-6517315718CC}"/>
              </a:ext>
            </a:extLst>
          </p:cNvPr>
          <p:cNvSpPr/>
          <p:nvPr userDrawn="1"/>
        </p:nvSpPr>
        <p:spPr>
          <a:xfrm>
            <a:off x="-186258" y="2631489"/>
            <a:ext cx="4968552" cy="1200329"/>
          </a:xfrm>
          <a:prstGeom prst="rect">
            <a:avLst/>
          </a:prstGeom>
        </p:spPr>
        <p:txBody>
          <a:bodyPr wrap="square">
            <a:spAutoFit/>
          </a:bodyPr>
          <a:lstStyle/>
          <a:p>
            <a:pPr algn="r"/>
            <a:r>
              <a:rPr lang="es-ES" sz="4800" dirty="0">
                <a:solidFill>
                  <a:srgbClr val="E6472A"/>
                </a:solidFill>
                <a:latin typeface="Museo 300" panose="02000000000000000000" pitchFamily="50" charset="0"/>
              </a:rPr>
              <a:t>Resumen 2016</a:t>
            </a:r>
          </a:p>
          <a:p>
            <a:pPr algn="r"/>
            <a:r>
              <a:rPr lang="es-ES_tradnl" sz="2400" dirty="0">
                <a:solidFill>
                  <a:srgbClr val="757477"/>
                </a:solidFill>
              </a:rPr>
              <a:t>¿De donde venimos?</a:t>
            </a:r>
            <a:endParaRPr lang="es-ES" sz="2400" dirty="0">
              <a:solidFill>
                <a:srgbClr val="757477"/>
              </a:solidFill>
            </a:endParaRPr>
          </a:p>
        </p:txBody>
      </p:sp>
      <p:sp>
        <p:nvSpPr>
          <p:cNvPr id="9" name="3 CuadroTexto">
            <a:extLst>
              <a:ext uri="{FF2B5EF4-FFF2-40B4-BE49-F238E27FC236}">
                <a16:creationId xmlns:a16="http://schemas.microsoft.com/office/drawing/2014/main" id="{F251AB57-8E96-4874-B0CE-2633137FEB14}"/>
              </a:ext>
            </a:extLst>
          </p:cNvPr>
          <p:cNvSpPr txBox="1"/>
          <p:nvPr userDrawn="1"/>
        </p:nvSpPr>
        <p:spPr>
          <a:xfrm>
            <a:off x="6743278" y="1053529"/>
            <a:ext cx="1584176" cy="553998"/>
          </a:xfrm>
          <a:prstGeom prst="rect">
            <a:avLst/>
          </a:prstGeom>
          <a:noFill/>
        </p:spPr>
        <p:txBody>
          <a:bodyPr wrap="square" rtlCol="0">
            <a:spAutoFit/>
          </a:bodyPr>
          <a:lstStyle/>
          <a:p>
            <a:pPr algn="ctr"/>
            <a:r>
              <a:rPr lang="es-ES_tradnl" sz="1600" dirty="0">
                <a:solidFill>
                  <a:srgbClr val="757477"/>
                </a:solidFill>
                <a:latin typeface="Museo 700" pitchFamily="50" charset="0"/>
              </a:rPr>
              <a:t>+10 Años</a:t>
            </a:r>
          </a:p>
          <a:p>
            <a:pPr algn="ctr"/>
            <a:r>
              <a:rPr lang="es-ES_tradnl" sz="1400" dirty="0">
                <a:solidFill>
                  <a:srgbClr val="757477"/>
                </a:solidFill>
              </a:rPr>
              <a:t>de Empresa</a:t>
            </a:r>
          </a:p>
        </p:txBody>
      </p:sp>
      <p:sp>
        <p:nvSpPr>
          <p:cNvPr id="12" name="4 CuadroTexto">
            <a:extLst>
              <a:ext uri="{FF2B5EF4-FFF2-40B4-BE49-F238E27FC236}">
                <a16:creationId xmlns:a16="http://schemas.microsoft.com/office/drawing/2014/main" id="{867E40A3-A001-448F-9704-7E31737F644C}"/>
              </a:ext>
            </a:extLst>
          </p:cNvPr>
          <p:cNvSpPr txBox="1"/>
          <p:nvPr userDrawn="1"/>
        </p:nvSpPr>
        <p:spPr>
          <a:xfrm>
            <a:off x="9191550" y="1161251"/>
            <a:ext cx="1296144" cy="338554"/>
          </a:xfrm>
          <a:prstGeom prst="rect">
            <a:avLst/>
          </a:prstGeom>
          <a:noFill/>
        </p:spPr>
        <p:txBody>
          <a:bodyPr wrap="square" rtlCol="0">
            <a:spAutoFit/>
          </a:bodyPr>
          <a:lstStyle/>
          <a:p>
            <a:pPr lvl="0" algn="ctr"/>
            <a:r>
              <a:rPr lang="es-ES_tradnl" sz="1600" dirty="0">
                <a:solidFill>
                  <a:srgbClr val="757477"/>
                </a:solidFill>
                <a:latin typeface="Museo 700" pitchFamily="50" charset="0"/>
              </a:rPr>
              <a:t>3 Países</a:t>
            </a:r>
          </a:p>
        </p:txBody>
      </p:sp>
      <p:sp>
        <p:nvSpPr>
          <p:cNvPr id="13" name="21 CuadroTexto">
            <a:extLst>
              <a:ext uri="{FF2B5EF4-FFF2-40B4-BE49-F238E27FC236}">
                <a16:creationId xmlns:a16="http://schemas.microsoft.com/office/drawing/2014/main" id="{528D3E77-1B72-4EA7-9DF6-39D4A0748F32}"/>
              </a:ext>
            </a:extLst>
          </p:cNvPr>
          <p:cNvSpPr txBox="1"/>
          <p:nvPr userDrawn="1"/>
        </p:nvSpPr>
        <p:spPr>
          <a:xfrm>
            <a:off x="5663158" y="2997746"/>
            <a:ext cx="1584176" cy="674031"/>
          </a:xfrm>
          <a:prstGeom prst="rect">
            <a:avLst/>
          </a:prstGeom>
          <a:noFill/>
        </p:spPr>
        <p:txBody>
          <a:bodyPr wrap="square" rtlCol="0">
            <a:spAutoFit/>
          </a:bodyPr>
          <a:lstStyle/>
          <a:p>
            <a:pPr lvl="0" algn="ctr" defTabSz="222250">
              <a:lnSpc>
                <a:spcPct val="90000"/>
              </a:lnSpc>
              <a:spcBef>
                <a:spcPct val="0"/>
              </a:spcBef>
              <a:spcAft>
                <a:spcPct val="35000"/>
              </a:spcAft>
            </a:pPr>
            <a:r>
              <a:rPr lang="es-ES_tradnl" sz="1600" dirty="0">
                <a:solidFill>
                  <a:srgbClr val="757477"/>
                </a:solidFill>
                <a:latin typeface="Museo 700" pitchFamily="50" charset="0"/>
              </a:rPr>
              <a:t>+100 Clientes </a:t>
            </a:r>
            <a:r>
              <a:rPr lang="es-ES_tradnl" sz="1400" dirty="0">
                <a:solidFill>
                  <a:srgbClr val="757477"/>
                </a:solidFill>
              </a:rPr>
              <a:t>Activos </a:t>
            </a:r>
            <a:r>
              <a:rPr lang="es-ES_tradnl" sz="1200" dirty="0">
                <a:solidFill>
                  <a:srgbClr val="757477"/>
                </a:solidFill>
              </a:rPr>
              <a:t>Corporate &amp; EPG</a:t>
            </a:r>
          </a:p>
        </p:txBody>
      </p:sp>
      <p:sp>
        <p:nvSpPr>
          <p:cNvPr id="16" name="24 CuadroTexto">
            <a:extLst>
              <a:ext uri="{FF2B5EF4-FFF2-40B4-BE49-F238E27FC236}">
                <a16:creationId xmlns:a16="http://schemas.microsoft.com/office/drawing/2014/main" id="{BA7788D9-76A8-41DD-895C-F6DEC48F7E79}"/>
              </a:ext>
            </a:extLst>
          </p:cNvPr>
          <p:cNvSpPr txBox="1"/>
          <p:nvPr userDrawn="1"/>
        </p:nvSpPr>
        <p:spPr>
          <a:xfrm>
            <a:off x="10127654" y="3080845"/>
            <a:ext cx="1584176" cy="507831"/>
          </a:xfrm>
          <a:prstGeom prst="rect">
            <a:avLst/>
          </a:prstGeom>
          <a:noFill/>
        </p:spPr>
        <p:txBody>
          <a:bodyPr wrap="square" rtlCol="0">
            <a:spAutoFit/>
          </a:bodyPr>
          <a:lstStyle/>
          <a:p>
            <a:pPr lvl="0" algn="ctr" defTabSz="222250">
              <a:lnSpc>
                <a:spcPct val="90000"/>
              </a:lnSpc>
              <a:spcBef>
                <a:spcPct val="0"/>
              </a:spcBef>
              <a:spcAft>
                <a:spcPct val="35000"/>
              </a:spcAft>
            </a:pPr>
            <a:r>
              <a:rPr lang="es-ES_tradnl" sz="1600" dirty="0">
                <a:solidFill>
                  <a:srgbClr val="757477"/>
                </a:solidFill>
                <a:latin typeface="Museo 700" pitchFamily="50" charset="0"/>
              </a:rPr>
              <a:t>+40 </a:t>
            </a:r>
            <a:r>
              <a:rPr lang="es-ES_tradnl" sz="1400" dirty="0">
                <a:solidFill>
                  <a:srgbClr val="757477"/>
                </a:solidFill>
              </a:rPr>
              <a:t>Profesionales</a:t>
            </a:r>
          </a:p>
        </p:txBody>
      </p:sp>
      <p:sp>
        <p:nvSpPr>
          <p:cNvPr id="17" name="25 CuadroTexto">
            <a:extLst>
              <a:ext uri="{FF2B5EF4-FFF2-40B4-BE49-F238E27FC236}">
                <a16:creationId xmlns:a16="http://schemas.microsoft.com/office/drawing/2014/main" id="{7A3CA56E-BE47-42F4-AF23-E1DF1D56575B}"/>
              </a:ext>
            </a:extLst>
          </p:cNvPr>
          <p:cNvSpPr txBox="1"/>
          <p:nvPr userDrawn="1"/>
        </p:nvSpPr>
        <p:spPr>
          <a:xfrm>
            <a:off x="6743278" y="4962169"/>
            <a:ext cx="1584176" cy="701731"/>
          </a:xfrm>
          <a:prstGeom prst="rect">
            <a:avLst/>
          </a:prstGeom>
          <a:noFill/>
        </p:spPr>
        <p:txBody>
          <a:bodyPr wrap="square" rtlCol="0">
            <a:spAutoFit/>
          </a:bodyPr>
          <a:lstStyle/>
          <a:p>
            <a:pPr lvl="0" algn="ctr" defTabSz="222250">
              <a:lnSpc>
                <a:spcPct val="90000"/>
              </a:lnSpc>
              <a:spcBef>
                <a:spcPct val="0"/>
              </a:spcBef>
              <a:spcAft>
                <a:spcPct val="35000"/>
              </a:spcAft>
            </a:pPr>
            <a:r>
              <a:rPr lang="es-ES_tradnl" sz="1600" dirty="0">
                <a:solidFill>
                  <a:srgbClr val="757477"/>
                </a:solidFill>
                <a:latin typeface="Museo 700" pitchFamily="50" charset="0"/>
              </a:rPr>
              <a:t>+5 Microsoft </a:t>
            </a:r>
            <a:r>
              <a:rPr lang="es-ES_tradnl" sz="1400" dirty="0">
                <a:solidFill>
                  <a:srgbClr val="757477"/>
                </a:solidFill>
              </a:rPr>
              <a:t>Partner of the Year Awards</a:t>
            </a:r>
          </a:p>
        </p:txBody>
      </p:sp>
      <p:sp>
        <p:nvSpPr>
          <p:cNvPr id="18" name="26 CuadroTexto">
            <a:extLst>
              <a:ext uri="{FF2B5EF4-FFF2-40B4-BE49-F238E27FC236}">
                <a16:creationId xmlns:a16="http://schemas.microsoft.com/office/drawing/2014/main" id="{2577979A-7DDB-45CD-A0A1-F26CB1EE795A}"/>
              </a:ext>
            </a:extLst>
          </p:cNvPr>
          <p:cNvSpPr txBox="1"/>
          <p:nvPr userDrawn="1"/>
        </p:nvSpPr>
        <p:spPr>
          <a:xfrm>
            <a:off x="9047534" y="4735739"/>
            <a:ext cx="1584176" cy="1089529"/>
          </a:xfrm>
          <a:prstGeom prst="rect">
            <a:avLst/>
          </a:prstGeom>
          <a:noFill/>
        </p:spPr>
        <p:txBody>
          <a:bodyPr wrap="square" rtlCol="0">
            <a:spAutoFit/>
          </a:bodyPr>
          <a:lstStyle/>
          <a:p>
            <a:pPr lvl="0" algn="ctr" defTabSz="222250">
              <a:lnSpc>
                <a:spcPct val="90000"/>
              </a:lnSpc>
              <a:spcBef>
                <a:spcPct val="0"/>
              </a:spcBef>
              <a:spcAft>
                <a:spcPct val="35000"/>
              </a:spcAft>
            </a:pPr>
            <a:r>
              <a:rPr lang="es-ES_tradnl" sz="1600" dirty="0">
                <a:solidFill>
                  <a:srgbClr val="757477"/>
                </a:solidFill>
                <a:latin typeface="Museo 700" pitchFamily="50" charset="0"/>
              </a:rPr>
              <a:t>+40 </a:t>
            </a:r>
            <a:r>
              <a:rPr lang="es-ES_tradnl" sz="1400" dirty="0">
                <a:solidFill>
                  <a:srgbClr val="757477"/>
                </a:solidFill>
              </a:rPr>
              <a:t>Certificaciones Microsoft, Vmware &amp; RedHat</a:t>
            </a:r>
          </a:p>
        </p:txBody>
      </p:sp>
    </p:spTree>
    <p:extLst>
      <p:ext uri="{BB962C8B-B14F-4D97-AF65-F5344CB8AC3E}">
        <p14:creationId xmlns:p14="http://schemas.microsoft.com/office/powerpoint/2010/main" val="20763688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6 - Pipeline">
    <p:spTree>
      <p:nvGrpSpPr>
        <p:cNvPr id="1" name=""/>
        <p:cNvGrpSpPr/>
        <p:nvPr/>
      </p:nvGrpSpPr>
      <p:grpSpPr>
        <a:xfrm>
          <a:off x="0" y="0"/>
          <a:ext cx="0" cy="0"/>
          <a:chOff x="0" y="0"/>
          <a:chExt cx="0" cy="0"/>
        </a:xfrm>
      </p:grpSpPr>
      <p:pic>
        <p:nvPicPr>
          <p:cNvPr id="17" name="6 Imagen">
            <a:extLst>
              <a:ext uri="{FF2B5EF4-FFF2-40B4-BE49-F238E27FC236}">
                <a16:creationId xmlns:a16="http://schemas.microsoft.com/office/drawing/2014/main" id="{43308BA3-2AD8-4677-B36D-9978D39CF9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05" y="0"/>
            <a:ext cx="12194205" cy="6858348"/>
          </a:xfrm>
          <a:prstGeom prst="rect">
            <a:avLst/>
          </a:prstGeom>
        </p:spPr>
      </p:pic>
      <p:pic>
        <p:nvPicPr>
          <p:cNvPr id="19" name="17 Imagen">
            <a:extLst>
              <a:ext uri="{FF2B5EF4-FFF2-40B4-BE49-F238E27FC236}">
                <a16:creationId xmlns:a16="http://schemas.microsoft.com/office/drawing/2014/main" id="{32C079E0-81B8-41ED-A609-41FBB3B2E7C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9528"/>
          <a:stretch/>
        </p:blipFill>
        <p:spPr>
          <a:xfrm>
            <a:off x="-619" y="0"/>
            <a:ext cx="12192619" cy="6204857"/>
          </a:xfrm>
          <a:prstGeom prst="rect">
            <a:avLst/>
          </a:prstGeom>
        </p:spPr>
      </p:pic>
      <p:sp>
        <p:nvSpPr>
          <p:cNvPr id="14" name="Rounded Rectangle 23">
            <a:extLst>
              <a:ext uri="{FF2B5EF4-FFF2-40B4-BE49-F238E27FC236}">
                <a16:creationId xmlns:a16="http://schemas.microsoft.com/office/drawing/2014/main" id="{0827422E-5234-42E1-A96A-EF91323EAB85}"/>
              </a:ext>
            </a:extLst>
          </p:cNvPr>
          <p:cNvSpPr>
            <a:spLocks noChangeAspect="1"/>
          </p:cNvSpPr>
          <p:nvPr userDrawn="1"/>
        </p:nvSpPr>
        <p:spPr>
          <a:xfrm>
            <a:off x="6366346" y="261442"/>
            <a:ext cx="5400000" cy="5400000"/>
          </a:xfrm>
          <a:prstGeom prst="roundRect">
            <a:avLst/>
          </a:prstGeom>
          <a:ln w="19050">
            <a:noFill/>
            <a:prstDash val="sysDot"/>
          </a:ln>
        </p:spPr>
        <p:txBody>
          <a:bodyPr vert="horz" lIns="108850" tIns="54425" rIns="108850" bIns="54425" rtlCol="0">
            <a:noAutofit/>
          </a:bodyPr>
          <a:lstStyle/>
          <a:p>
            <a:pPr algn="ctr">
              <a:spcBef>
                <a:spcPts val="600"/>
              </a:spcBef>
              <a:buFont typeface="Arial" panose="020B0604020202020204" pitchFamily="34" charset="0"/>
              <a:buNone/>
            </a:pPr>
            <a:endParaRPr lang="en-US" sz="1600" dirty="0">
              <a:solidFill>
                <a:srgbClr val="757477"/>
              </a:solidFill>
            </a:endParaRPr>
          </a:p>
        </p:txBody>
      </p:sp>
      <p:sp>
        <p:nvSpPr>
          <p:cNvPr id="15" name="Rounded Rectangle 23">
            <a:extLst>
              <a:ext uri="{FF2B5EF4-FFF2-40B4-BE49-F238E27FC236}">
                <a16:creationId xmlns:a16="http://schemas.microsoft.com/office/drawing/2014/main" id="{78E8AC4B-EEFA-43C8-A905-2E819E6FAE4E}"/>
              </a:ext>
            </a:extLst>
          </p:cNvPr>
          <p:cNvSpPr>
            <a:spLocks noChangeAspect="1"/>
          </p:cNvSpPr>
          <p:nvPr userDrawn="1"/>
        </p:nvSpPr>
        <p:spPr>
          <a:xfrm>
            <a:off x="6455246" y="261442"/>
            <a:ext cx="5400000" cy="5400000"/>
          </a:xfrm>
          <a:prstGeom prst="roundRect">
            <a:avLst/>
          </a:prstGeom>
          <a:ln w="19050">
            <a:noFill/>
            <a:prstDash val="sysDot"/>
          </a:ln>
        </p:spPr>
        <p:txBody>
          <a:bodyPr vert="horz" lIns="108850" tIns="54425" rIns="108850" bIns="54425" rtlCol="0">
            <a:noAutofit/>
          </a:bodyPr>
          <a:lstStyle/>
          <a:p>
            <a:pPr algn="ctr">
              <a:spcBef>
                <a:spcPts val="600"/>
              </a:spcBef>
              <a:buFont typeface="Arial" panose="020B0604020202020204" pitchFamily="34" charset="0"/>
              <a:buNone/>
            </a:pPr>
            <a:endParaRPr lang="en-US" sz="1600" dirty="0">
              <a:solidFill>
                <a:srgbClr val="757477"/>
              </a:solidFill>
            </a:endParaRPr>
          </a:p>
        </p:txBody>
      </p:sp>
      <p:sp>
        <p:nvSpPr>
          <p:cNvPr id="20" name="4 Rectángulo">
            <a:extLst>
              <a:ext uri="{FF2B5EF4-FFF2-40B4-BE49-F238E27FC236}">
                <a16:creationId xmlns:a16="http://schemas.microsoft.com/office/drawing/2014/main" id="{54DBB86A-C260-4857-8B5F-FBF8DDC4C90F}"/>
              </a:ext>
            </a:extLst>
          </p:cNvPr>
          <p:cNvSpPr/>
          <p:nvPr userDrawn="1"/>
        </p:nvSpPr>
        <p:spPr>
          <a:xfrm>
            <a:off x="118542" y="2652222"/>
            <a:ext cx="4968552" cy="830997"/>
          </a:xfrm>
          <a:prstGeom prst="rect">
            <a:avLst/>
          </a:prstGeom>
        </p:spPr>
        <p:txBody>
          <a:bodyPr wrap="square">
            <a:spAutoFit/>
          </a:bodyPr>
          <a:lstStyle/>
          <a:p>
            <a:pPr algn="r"/>
            <a:r>
              <a:rPr lang="es-ES" sz="4800" dirty="0">
                <a:solidFill>
                  <a:srgbClr val="E6472A"/>
                </a:solidFill>
                <a:latin typeface="Museo 300" panose="02000000000000000000" pitchFamily="50" charset="0"/>
              </a:rPr>
              <a:t>Pipeline</a:t>
            </a:r>
          </a:p>
        </p:txBody>
      </p:sp>
      <p:sp>
        <p:nvSpPr>
          <p:cNvPr id="21" name="Rectangle 3">
            <a:extLst>
              <a:ext uri="{FF2B5EF4-FFF2-40B4-BE49-F238E27FC236}">
                <a16:creationId xmlns:a16="http://schemas.microsoft.com/office/drawing/2014/main" id="{566B78E9-F42D-4C8F-A65C-53B2DA70F2F6}"/>
              </a:ext>
            </a:extLst>
          </p:cNvPr>
          <p:cNvSpPr/>
          <p:nvPr userDrawn="1"/>
        </p:nvSpPr>
        <p:spPr>
          <a:xfrm>
            <a:off x="-313506" y="3328169"/>
            <a:ext cx="5400600" cy="461665"/>
          </a:xfrm>
          <a:prstGeom prst="rect">
            <a:avLst/>
          </a:prstGeom>
        </p:spPr>
        <p:txBody>
          <a:bodyPr wrap="square">
            <a:spAutoFit/>
          </a:bodyPr>
          <a:lstStyle/>
          <a:p>
            <a:pPr algn="r"/>
            <a:r>
              <a:rPr lang="es-ES_tradnl" sz="2400" dirty="0">
                <a:solidFill>
                  <a:srgbClr val="757477"/>
                </a:solidFill>
              </a:rPr>
              <a:t>Oportunidades</a:t>
            </a:r>
            <a:endParaRPr lang="es-AR" sz="2400">
              <a:solidFill>
                <a:srgbClr val="757477"/>
              </a:solidFill>
            </a:endParaRPr>
          </a:p>
        </p:txBody>
      </p:sp>
      <p:sp>
        <p:nvSpPr>
          <p:cNvPr id="10" name="Text Placeholder 3">
            <a:extLst>
              <a:ext uri="{FF2B5EF4-FFF2-40B4-BE49-F238E27FC236}">
                <a16:creationId xmlns:a16="http://schemas.microsoft.com/office/drawing/2014/main" id="{EAD4C609-30ED-4B6A-9913-32DB59B89B7A}"/>
              </a:ext>
            </a:extLst>
          </p:cNvPr>
          <p:cNvSpPr>
            <a:spLocks noGrp="1"/>
          </p:cNvSpPr>
          <p:nvPr>
            <p:ph type="body" sz="quarter" idx="16"/>
          </p:nvPr>
        </p:nvSpPr>
        <p:spPr>
          <a:xfrm>
            <a:off x="6118492" y="380365"/>
            <a:ext cx="5647854" cy="90382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s-AR" dirty="0"/>
          </a:p>
        </p:txBody>
      </p:sp>
      <p:sp>
        <p:nvSpPr>
          <p:cNvPr id="11" name="Text Placeholder 3">
            <a:extLst>
              <a:ext uri="{FF2B5EF4-FFF2-40B4-BE49-F238E27FC236}">
                <a16:creationId xmlns:a16="http://schemas.microsoft.com/office/drawing/2014/main" id="{5329D989-8C87-4ED0-A956-2AF086688FB1}"/>
              </a:ext>
            </a:extLst>
          </p:cNvPr>
          <p:cNvSpPr>
            <a:spLocks noGrp="1"/>
          </p:cNvSpPr>
          <p:nvPr>
            <p:ph type="body" sz="quarter" idx="17"/>
          </p:nvPr>
        </p:nvSpPr>
        <p:spPr>
          <a:xfrm>
            <a:off x="6118492" y="1349509"/>
            <a:ext cx="5647854" cy="90382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s-AR" dirty="0"/>
          </a:p>
        </p:txBody>
      </p:sp>
      <p:sp>
        <p:nvSpPr>
          <p:cNvPr id="12" name="Text Placeholder 3">
            <a:extLst>
              <a:ext uri="{FF2B5EF4-FFF2-40B4-BE49-F238E27FC236}">
                <a16:creationId xmlns:a16="http://schemas.microsoft.com/office/drawing/2014/main" id="{AAB404D7-113B-440D-921B-34FDB8812BBA}"/>
              </a:ext>
            </a:extLst>
          </p:cNvPr>
          <p:cNvSpPr>
            <a:spLocks noGrp="1"/>
          </p:cNvSpPr>
          <p:nvPr>
            <p:ph type="body" sz="quarter" idx="18"/>
          </p:nvPr>
        </p:nvSpPr>
        <p:spPr>
          <a:xfrm>
            <a:off x="6118492" y="2318653"/>
            <a:ext cx="5647854" cy="90382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s-AR" dirty="0"/>
          </a:p>
        </p:txBody>
      </p:sp>
      <p:sp>
        <p:nvSpPr>
          <p:cNvPr id="13" name="Text Placeholder 3">
            <a:extLst>
              <a:ext uri="{FF2B5EF4-FFF2-40B4-BE49-F238E27FC236}">
                <a16:creationId xmlns:a16="http://schemas.microsoft.com/office/drawing/2014/main" id="{38237F29-2BEC-4AEA-82C9-574DD8C1CE5B}"/>
              </a:ext>
            </a:extLst>
          </p:cNvPr>
          <p:cNvSpPr>
            <a:spLocks noGrp="1"/>
          </p:cNvSpPr>
          <p:nvPr>
            <p:ph type="body" sz="quarter" idx="19"/>
          </p:nvPr>
        </p:nvSpPr>
        <p:spPr>
          <a:xfrm>
            <a:off x="6118492" y="3313923"/>
            <a:ext cx="5647854" cy="90382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s-AR" dirty="0"/>
          </a:p>
        </p:txBody>
      </p:sp>
      <p:sp>
        <p:nvSpPr>
          <p:cNvPr id="16" name="Text Placeholder 3">
            <a:extLst>
              <a:ext uri="{FF2B5EF4-FFF2-40B4-BE49-F238E27FC236}">
                <a16:creationId xmlns:a16="http://schemas.microsoft.com/office/drawing/2014/main" id="{5D84527B-4A5A-4226-8F84-63F654D7C22F}"/>
              </a:ext>
            </a:extLst>
          </p:cNvPr>
          <p:cNvSpPr>
            <a:spLocks noGrp="1"/>
          </p:cNvSpPr>
          <p:nvPr>
            <p:ph type="body" sz="quarter" idx="20"/>
          </p:nvPr>
        </p:nvSpPr>
        <p:spPr>
          <a:xfrm>
            <a:off x="6121023" y="4325101"/>
            <a:ext cx="5647854" cy="90382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s-AR" dirty="0"/>
          </a:p>
        </p:txBody>
      </p:sp>
    </p:spTree>
    <p:extLst>
      <p:ext uri="{BB962C8B-B14F-4D97-AF65-F5344CB8AC3E}">
        <p14:creationId xmlns:p14="http://schemas.microsoft.com/office/powerpoint/2010/main" val="16297696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7 - Proyectos y Servicios en curso">
    <p:spTree>
      <p:nvGrpSpPr>
        <p:cNvPr id="1" name=""/>
        <p:cNvGrpSpPr/>
        <p:nvPr/>
      </p:nvGrpSpPr>
      <p:grpSpPr>
        <a:xfrm>
          <a:off x="0" y="0"/>
          <a:ext cx="0" cy="0"/>
          <a:chOff x="0" y="0"/>
          <a:chExt cx="0" cy="0"/>
        </a:xfrm>
      </p:grpSpPr>
      <p:pic>
        <p:nvPicPr>
          <p:cNvPr id="10" name="6 Imagen">
            <a:extLst>
              <a:ext uri="{FF2B5EF4-FFF2-40B4-BE49-F238E27FC236}">
                <a16:creationId xmlns:a16="http://schemas.microsoft.com/office/drawing/2014/main" id="{C155972E-676D-41EA-B538-D8045EDDC2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05" y="0"/>
            <a:ext cx="12194205" cy="6858348"/>
          </a:xfrm>
          <a:prstGeom prst="rect">
            <a:avLst/>
          </a:prstGeom>
        </p:spPr>
      </p:pic>
      <p:pic>
        <p:nvPicPr>
          <p:cNvPr id="19" name="17 Imagen">
            <a:extLst>
              <a:ext uri="{FF2B5EF4-FFF2-40B4-BE49-F238E27FC236}">
                <a16:creationId xmlns:a16="http://schemas.microsoft.com/office/drawing/2014/main" id="{32C079E0-81B8-41ED-A609-41FBB3B2E7C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10214"/>
          <a:stretch/>
        </p:blipFill>
        <p:spPr>
          <a:xfrm>
            <a:off x="0" y="7878"/>
            <a:ext cx="12192619" cy="6157791"/>
          </a:xfrm>
          <a:prstGeom prst="rect">
            <a:avLst/>
          </a:prstGeom>
        </p:spPr>
      </p:pic>
      <p:sp>
        <p:nvSpPr>
          <p:cNvPr id="14" name="Rounded Rectangle 23">
            <a:extLst>
              <a:ext uri="{FF2B5EF4-FFF2-40B4-BE49-F238E27FC236}">
                <a16:creationId xmlns:a16="http://schemas.microsoft.com/office/drawing/2014/main" id="{0827422E-5234-42E1-A96A-EF91323EAB85}"/>
              </a:ext>
            </a:extLst>
          </p:cNvPr>
          <p:cNvSpPr>
            <a:spLocks noChangeAspect="1"/>
          </p:cNvSpPr>
          <p:nvPr userDrawn="1"/>
        </p:nvSpPr>
        <p:spPr>
          <a:xfrm>
            <a:off x="6366346" y="261442"/>
            <a:ext cx="5400000" cy="5400000"/>
          </a:xfrm>
          <a:prstGeom prst="roundRect">
            <a:avLst/>
          </a:prstGeom>
          <a:ln w="19050">
            <a:noFill/>
            <a:prstDash val="sysDot"/>
          </a:ln>
        </p:spPr>
        <p:txBody>
          <a:bodyPr vert="horz" lIns="108850" tIns="54425" rIns="108850" bIns="54425" rtlCol="0">
            <a:noAutofit/>
          </a:bodyPr>
          <a:lstStyle/>
          <a:p>
            <a:pPr algn="ctr">
              <a:spcBef>
                <a:spcPts val="600"/>
              </a:spcBef>
              <a:buFont typeface="Arial" panose="020B0604020202020204" pitchFamily="34" charset="0"/>
              <a:buNone/>
            </a:pPr>
            <a:endParaRPr lang="en-US" sz="1600" dirty="0">
              <a:solidFill>
                <a:srgbClr val="757477"/>
              </a:solidFill>
            </a:endParaRPr>
          </a:p>
        </p:txBody>
      </p:sp>
      <p:sp>
        <p:nvSpPr>
          <p:cNvPr id="15" name="Rounded Rectangle 23">
            <a:extLst>
              <a:ext uri="{FF2B5EF4-FFF2-40B4-BE49-F238E27FC236}">
                <a16:creationId xmlns:a16="http://schemas.microsoft.com/office/drawing/2014/main" id="{78E8AC4B-EEFA-43C8-A905-2E819E6FAE4E}"/>
              </a:ext>
            </a:extLst>
          </p:cNvPr>
          <p:cNvSpPr>
            <a:spLocks noChangeAspect="1"/>
          </p:cNvSpPr>
          <p:nvPr userDrawn="1"/>
        </p:nvSpPr>
        <p:spPr>
          <a:xfrm>
            <a:off x="6455246" y="261442"/>
            <a:ext cx="5400000" cy="5400000"/>
          </a:xfrm>
          <a:prstGeom prst="roundRect">
            <a:avLst/>
          </a:prstGeom>
          <a:ln w="19050">
            <a:noFill/>
            <a:prstDash val="sysDot"/>
          </a:ln>
        </p:spPr>
        <p:txBody>
          <a:bodyPr vert="horz" lIns="108850" tIns="54425" rIns="108850" bIns="54425" rtlCol="0">
            <a:noAutofit/>
          </a:bodyPr>
          <a:lstStyle/>
          <a:p>
            <a:pPr algn="ctr">
              <a:spcBef>
                <a:spcPts val="600"/>
              </a:spcBef>
              <a:buFont typeface="Arial" panose="020B0604020202020204" pitchFamily="34" charset="0"/>
              <a:buNone/>
            </a:pPr>
            <a:endParaRPr lang="en-US" sz="1600" dirty="0">
              <a:solidFill>
                <a:srgbClr val="757477"/>
              </a:solidFill>
            </a:endParaRPr>
          </a:p>
        </p:txBody>
      </p:sp>
      <p:sp>
        <p:nvSpPr>
          <p:cNvPr id="9" name="4 Rectángulo">
            <a:extLst>
              <a:ext uri="{FF2B5EF4-FFF2-40B4-BE49-F238E27FC236}">
                <a16:creationId xmlns:a16="http://schemas.microsoft.com/office/drawing/2014/main" id="{E2CFA2C9-A68D-4AEC-8029-A7D650C8E349}"/>
              </a:ext>
            </a:extLst>
          </p:cNvPr>
          <p:cNvSpPr/>
          <p:nvPr userDrawn="1"/>
        </p:nvSpPr>
        <p:spPr>
          <a:xfrm>
            <a:off x="118542" y="2652222"/>
            <a:ext cx="4968552" cy="2308324"/>
          </a:xfrm>
          <a:prstGeom prst="rect">
            <a:avLst/>
          </a:prstGeom>
        </p:spPr>
        <p:txBody>
          <a:bodyPr wrap="square">
            <a:spAutoFit/>
          </a:bodyPr>
          <a:lstStyle/>
          <a:p>
            <a:pPr algn="r"/>
            <a:r>
              <a:rPr lang="es-ES" sz="4800" dirty="0">
                <a:solidFill>
                  <a:srgbClr val="E6472A"/>
                </a:solidFill>
                <a:latin typeface="Museo 300" panose="02000000000000000000" pitchFamily="50" charset="0"/>
              </a:rPr>
              <a:t>Proyectos &amp; Servicios </a:t>
            </a:r>
          </a:p>
          <a:p>
            <a:pPr algn="r"/>
            <a:r>
              <a:rPr lang="es-ES" sz="4800" dirty="0">
                <a:solidFill>
                  <a:srgbClr val="E6472A"/>
                </a:solidFill>
                <a:latin typeface="Museo 300" panose="02000000000000000000" pitchFamily="50" charset="0"/>
              </a:rPr>
              <a:t>en curso</a:t>
            </a:r>
          </a:p>
        </p:txBody>
      </p:sp>
      <p:sp>
        <p:nvSpPr>
          <p:cNvPr id="13" name="Text Placeholder 3">
            <a:extLst>
              <a:ext uri="{FF2B5EF4-FFF2-40B4-BE49-F238E27FC236}">
                <a16:creationId xmlns:a16="http://schemas.microsoft.com/office/drawing/2014/main" id="{D3A92EF4-9FB6-4606-B367-BD3BFBB7AF60}"/>
              </a:ext>
            </a:extLst>
          </p:cNvPr>
          <p:cNvSpPr>
            <a:spLocks noGrp="1"/>
          </p:cNvSpPr>
          <p:nvPr>
            <p:ph type="body" sz="quarter" idx="16"/>
          </p:nvPr>
        </p:nvSpPr>
        <p:spPr>
          <a:xfrm>
            <a:off x="6118492" y="380365"/>
            <a:ext cx="5647854" cy="90382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s-AR" dirty="0"/>
          </a:p>
        </p:txBody>
      </p:sp>
      <p:sp>
        <p:nvSpPr>
          <p:cNvPr id="16" name="Text Placeholder 3">
            <a:extLst>
              <a:ext uri="{FF2B5EF4-FFF2-40B4-BE49-F238E27FC236}">
                <a16:creationId xmlns:a16="http://schemas.microsoft.com/office/drawing/2014/main" id="{F0A47102-27B8-4563-8780-D5AEBDDF8295}"/>
              </a:ext>
            </a:extLst>
          </p:cNvPr>
          <p:cNvSpPr>
            <a:spLocks noGrp="1"/>
          </p:cNvSpPr>
          <p:nvPr>
            <p:ph type="body" sz="quarter" idx="17"/>
          </p:nvPr>
        </p:nvSpPr>
        <p:spPr>
          <a:xfrm>
            <a:off x="6118492" y="1349509"/>
            <a:ext cx="5647854" cy="90382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s-AR" dirty="0"/>
          </a:p>
        </p:txBody>
      </p:sp>
      <p:sp>
        <p:nvSpPr>
          <p:cNvPr id="17" name="Text Placeholder 3">
            <a:extLst>
              <a:ext uri="{FF2B5EF4-FFF2-40B4-BE49-F238E27FC236}">
                <a16:creationId xmlns:a16="http://schemas.microsoft.com/office/drawing/2014/main" id="{D3335F5E-96D3-4652-81F9-53344A956D82}"/>
              </a:ext>
            </a:extLst>
          </p:cNvPr>
          <p:cNvSpPr>
            <a:spLocks noGrp="1"/>
          </p:cNvSpPr>
          <p:nvPr>
            <p:ph type="body" sz="quarter" idx="18"/>
          </p:nvPr>
        </p:nvSpPr>
        <p:spPr>
          <a:xfrm>
            <a:off x="6118492" y="2318653"/>
            <a:ext cx="5647854" cy="90382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s-AR" dirty="0"/>
          </a:p>
        </p:txBody>
      </p:sp>
      <p:sp>
        <p:nvSpPr>
          <p:cNvPr id="18" name="Text Placeholder 3">
            <a:extLst>
              <a:ext uri="{FF2B5EF4-FFF2-40B4-BE49-F238E27FC236}">
                <a16:creationId xmlns:a16="http://schemas.microsoft.com/office/drawing/2014/main" id="{262D0722-6884-4813-8FFB-D343EAA36D9C}"/>
              </a:ext>
            </a:extLst>
          </p:cNvPr>
          <p:cNvSpPr>
            <a:spLocks noGrp="1"/>
          </p:cNvSpPr>
          <p:nvPr>
            <p:ph type="body" sz="quarter" idx="19"/>
          </p:nvPr>
        </p:nvSpPr>
        <p:spPr>
          <a:xfrm>
            <a:off x="6118492" y="3313923"/>
            <a:ext cx="5647854" cy="90382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s-AR" dirty="0"/>
          </a:p>
        </p:txBody>
      </p:sp>
      <p:sp>
        <p:nvSpPr>
          <p:cNvPr id="20" name="Text Placeholder 3">
            <a:extLst>
              <a:ext uri="{FF2B5EF4-FFF2-40B4-BE49-F238E27FC236}">
                <a16:creationId xmlns:a16="http://schemas.microsoft.com/office/drawing/2014/main" id="{2B7E5458-E407-4909-8542-47B0B15D17F1}"/>
              </a:ext>
            </a:extLst>
          </p:cNvPr>
          <p:cNvSpPr>
            <a:spLocks noGrp="1"/>
          </p:cNvSpPr>
          <p:nvPr>
            <p:ph type="body" sz="quarter" idx="20"/>
          </p:nvPr>
        </p:nvSpPr>
        <p:spPr>
          <a:xfrm>
            <a:off x="6121023" y="4325101"/>
            <a:ext cx="5647854" cy="90382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s-AR" dirty="0"/>
          </a:p>
        </p:txBody>
      </p:sp>
    </p:spTree>
    <p:extLst>
      <p:ext uri="{BB962C8B-B14F-4D97-AF65-F5344CB8AC3E}">
        <p14:creationId xmlns:p14="http://schemas.microsoft.com/office/powerpoint/2010/main" val="20219613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8 - Caso Primero Vos">
    <p:spTree>
      <p:nvGrpSpPr>
        <p:cNvPr id="1" name=""/>
        <p:cNvGrpSpPr/>
        <p:nvPr/>
      </p:nvGrpSpPr>
      <p:grpSpPr>
        <a:xfrm>
          <a:off x="0" y="0"/>
          <a:ext cx="0" cy="0"/>
          <a:chOff x="0" y="0"/>
          <a:chExt cx="0" cy="0"/>
        </a:xfrm>
      </p:grpSpPr>
      <p:pic>
        <p:nvPicPr>
          <p:cNvPr id="12" name="4 Imagen">
            <a:extLst>
              <a:ext uri="{FF2B5EF4-FFF2-40B4-BE49-F238E27FC236}">
                <a16:creationId xmlns:a16="http://schemas.microsoft.com/office/drawing/2014/main" id="{4B2E49FF-1A13-42EF-AF74-35B05E4E1CC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0189" y="470216"/>
            <a:ext cx="661417" cy="115824"/>
          </a:xfrm>
          <a:prstGeom prst="rect">
            <a:avLst/>
          </a:prstGeom>
        </p:spPr>
      </p:pic>
      <p:sp>
        <p:nvSpPr>
          <p:cNvPr id="13" name="10 Rectángulo">
            <a:extLst>
              <a:ext uri="{FF2B5EF4-FFF2-40B4-BE49-F238E27FC236}">
                <a16:creationId xmlns:a16="http://schemas.microsoft.com/office/drawing/2014/main" id="{88F4ED1C-82A7-4F0D-A27C-909232D33433}"/>
              </a:ext>
            </a:extLst>
          </p:cNvPr>
          <p:cNvSpPr>
            <a:spLocks/>
          </p:cNvSpPr>
          <p:nvPr userDrawn="1"/>
        </p:nvSpPr>
        <p:spPr>
          <a:xfrm>
            <a:off x="530189" y="626482"/>
            <a:ext cx="4824536" cy="1569660"/>
          </a:xfrm>
          <a:prstGeom prst="rect">
            <a:avLst/>
          </a:prstGeom>
        </p:spPr>
        <p:txBody>
          <a:bodyPr wrap="square">
            <a:spAutoFit/>
          </a:bodyPr>
          <a:lstStyle/>
          <a:p>
            <a:r>
              <a:rPr lang="es-ES" sz="4800" dirty="0">
                <a:solidFill>
                  <a:srgbClr val="E6472A"/>
                </a:solidFill>
                <a:latin typeface="Museo 300" panose="02000000000000000000" pitchFamily="50" charset="0"/>
              </a:rPr>
              <a:t>Caso de éxito</a:t>
            </a:r>
          </a:p>
          <a:p>
            <a:r>
              <a:rPr lang="es-ES" sz="4800" dirty="0">
                <a:solidFill>
                  <a:srgbClr val="E6472A"/>
                </a:solidFill>
                <a:latin typeface="Museo 300" panose="02000000000000000000" pitchFamily="50" charset="0"/>
              </a:rPr>
              <a:t>Start IT</a:t>
            </a:r>
          </a:p>
        </p:txBody>
      </p:sp>
      <p:sp>
        <p:nvSpPr>
          <p:cNvPr id="14" name="Rounded Rectangle 23">
            <a:extLst>
              <a:ext uri="{FF2B5EF4-FFF2-40B4-BE49-F238E27FC236}">
                <a16:creationId xmlns:a16="http://schemas.microsoft.com/office/drawing/2014/main" id="{0827422E-5234-42E1-A96A-EF91323EAB85}"/>
              </a:ext>
            </a:extLst>
          </p:cNvPr>
          <p:cNvSpPr>
            <a:spLocks noChangeAspect="1"/>
          </p:cNvSpPr>
          <p:nvPr userDrawn="1"/>
        </p:nvSpPr>
        <p:spPr>
          <a:xfrm>
            <a:off x="6366346" y="261442"/>
            <a:ext cx="5400000" cy="5400000"/>
          </a:xfrm>
          <a:prstGeom prst="roundRect">
            <a:avLst/>
          </a:prstGeom>
          <a:ln w="19050">
            <a:noFill/>
            <a:prstDash val="sysDot"/>
          </a:ln>
        </p:spPr>
        <p:txBody>
          <a:bodyPr vert="horz" lIns="108850" tIns="54425" rIns="108850" bIns="54425" rtlCol="0">
            <a:noAutofit/>
          </a:bodyPr>
          <a:lstStyle/>
          <a:p>
            <a:pPr algn="ctr">
              <a:spcBef>
                <a:spcPts val="600"/>
              </a:spcBef>
              <a:buFont typeface="Arial" panose="020B0604020202020204" pitchFamily="34" charset="0"/>
              <a:buNone/>
            </a:pPr>
            <a:endParaRPr lang="en-US" sz="1600" dirty="0">
              <a:solidFill>
                <a:srgbClr val="757477"/>
              </a:solidFill>
            </a:endParaRPr>
          </a:p>
        </p:txBody>
      </p:sp>
      <p:sp>
        <p:nvSpPr>
          <p:cNvPr id="15" name="Rounded Rectangle 23">
            <a:extLst>
              <a:ext uri="{FF2B5EF4-FFF2-40B4-BE49-F238E27FC236}">
                <a16:creationId xmlns:a16="http://schemas.microsoft.com/office/drawing/2014/main" id="{78E8AC4B-EEFA-43C8-A905-2E819E6FAE4E}"/>
              </a:ext>
            </a:extLst>
          </p:cNvPr>
          <p:cNvSpPr>
            <a:spLocks noChangeAspect="1"/>
          </p:cNvSpPr>
          <p:nvPr userDrawn="1"/>
        </p:nvSpPr>
        <p:spPr>
          <a:xfrm>
            <a:off x="6455246" y="261442"/>
            <a:ext cx="5400000" cy="5400000"/>
          </a:xfrm>
          <a:prstGeom prst="roundRect">
            <a:avLst/>
          </a:prstGeom>
          <a:ln w="19050">
            <a:noFill/>
            <a:prstDash val="sysDot"/>
          </a:ln>
        </p:spPr>
        <p:txBody>
          <a:bodyPr vert="horz" lIns="108850" tIns="54425" rIns="108850" bIns="54425" rtlCol="0">
            <a:noAutofit/>
          </a:bodyPr>
          <a:lstStyle/>
          <a:p>
            <a:pPr algn="ctr">
              <a:spcBef>
                <a:spcPts val="600"/>
              </a:spcBef>
              <a:buFont typeface="Arial" panose="020B0604020202020204" pitchFamily="34" charset="0"/>
              <a:buNone/>
            </a:pPr>
            <a:endParaRPr lang="en-US" sz="1600" dirty="0">
              <a:solidFill>
                <a:srgbClr val="757477"/>
              </a:solidFill>
            </a:endParaRPr>
          </a:p>
        </p:txBody>
      </p:sp>
      <p:sp>
        <p:nvSpPr>
          <p:cNvPr id="10" name="7 Rectángulo">
            <a:extLst>
              <a:ext uri="{FF2B5EF4-FFF2-40B4-BE49-F238E27FC236}">
                <a16:creationId xmlns:a16="http://schemas.microsoft.com/office/drawing/2014/main" id="{309E69C6-2C22-4D55-A41F-35DBBD4B409E}"/>
              </a:ext>
            </a:extLst>
          </p:cNvPr>
          <p:cNvSpPr/>
          <p:nvPr userDrawn="1"/>
        </p:nvSpPr>
        <p:spPr>
          <a:xfrm>
            <a:off x="530189" y="2384083"/>
            <a:ext cx="4500000" cy="3108543"/>
          </a:xfrm>
          <a:prstGeom prst="rect">
            <a:avLst/>
          </a:prstGeom>
        </p:spPr>
        <p:txBody>
          <a:bodyPr wrap="square">
            <a:spAutoFit/>
          </a:bodyPr>
          <a:lstStyle/>
          <a:p>
            <a:r>
              <a:rPr lang="es-AR" sz="1400">
                <a:solidFill>
                  <a:srgbClr val="757477"/>
                </a:solidFill>
              </a:rPr>
              <a:t>Desarrollamos la Aplicación móvil “Primero Vos” con foco en la prevención de incidentes de violencia de género y en el acompañamiento a las víctimas y sus allegados. </a:t>
            </a:r>
          </a:p>
          <a:p>
            <a:endParaRPr lang="es-AR" sz="1400">
              <a:solidFill>
                <a:srgbClr val="757477"/>
              </a:solidFill>
            </a:endParaRPr>
          </a:p>
          <a:p>
            <a:r>
              <a:rPr lang="es-AR" sz="1400">
                <a:solidFill>
                  <a:srgbClr val="757477"/>
                </a:solidFill>
              </a:rPr>
              <a:t>La App se soporta en Microsoft Azure, permite la integración con Dynamics CRM para el seguimiento de casos y PowerBI para el diseño de tableros de control.</a:t>
            </a:r>
          </a:p>
          <a:p>
            <a:endParaRPr lang="es-AR" sz="1400">
              <a:solidFill>
                <a:srgbClr val="757477"/>
              </a:solidFill>
            </a:endParaRPr>
          </a:p>
          <a:p>
            <a:r>
              <a:rPr lang="es-AR" sz="1400">
                <a:solidFill>
                  <a:srgbClr val="757477"/>
                </a:solidFill>
              </a:rPr>
              <a:t>Se integra con múltiples servicios municipales y gubernamentales que potencian la experiencia de uso y el servicio para aquellas personas que más lo necesitan.</a:t>
            </a:r>
            <a:endParaRPr lang="es-ES" sz="1400" dirty="0">
              <a:solidFill>
                <a:srgbClr val="757477"/>
              </a:solidFill>
            </a:endParaRPr>
          </a:p>
        </p:txBody>
      </p:sp>
      <p:pic>
        <p:nvPicPr>
          <p:cNvPr id="16" name="Picture 4" descr="C:\Users\DorYlac\Desktop\eh! Comunicacion\Trabajos\Algeiba\Slides Minimalistas Azure\Presentacion Comercial\Presentacion\primerovos.jpg">
            <a:extLst>
              <a:ext uri="{FF2B5EF4-FFF2-40B4-BE49-F238E27FC236}">
                <a16:creationId xmlns:a16="http://schemas.microsoft.com/office/drawing/2014/main" id="{DFA57A72-9DF1-4CF0-B921-0C4193F374FC}"/>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591150" y="405458"/>
            <a:ext cx="6108700" cy="5568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15367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9 - Gestión de Servicios">
    <p:spTree>
      <p:nvGrpSpPr>
        <p:cNvPr id="1" name=""/>
        <p:cNvGrpSpPr/>
        <p:nvPr/>
      </p:nvGrpSpPr>
      <p:grpSpPr>
        <a:xfrm>
          <a:off x="0" y="0"/>
          <a:ext cx="0" cy="0"/>
          <a:chOff x="0" y="0"/>
          <a:chExt cx="0" cy="0"/>
        </a:xfrm>
      </p:grpSpPr>
      <p:pic>
        <p:nvPicPr>
          <p:cNvPr id="47" name="6 Imagen">
            <a:extLst>
              <a:ext uri="{FF2B5EF4-FFF2-40B4-BE49-F238E27FC236}">
                <a16:creationId xmlns:a16="http://schemas.microsoft.com/office/drawing/2014/main" id="{99E27F6C-980B-4A6F-BA4A-F4637176D0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05" y="0"/>
            <a:ext cx="12194205" cy="6858348"/>
          </a:xfrm>
          <a:prstGeom prst="rect">
            <a:avLst/>
          </a:prstGeom>
        </p:spPr>
      </p:pic>
      <p:pic>
        <p:nvPicPr>
          <p:cNvPr id="5" name="Picture 4" descr="A screenshot of a cell phone&#10;&#10;Description generated with very high confidence">
            <a:extLst>
              <a:ext uri="{FF2B5EF4-FFF2-40B4-BE49-F238E27FC236}">
                <a16:creationId xmlns:a16="http://schemas.microsoft.com/office/drawing/2014/main" id="{83813CE2-9200-4FBA-B6E0-9ECB17FB189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8759"/>
          <a:stretch/>
        </p:blipFill>
        <p:spPr>
          <a:xfrm>
            <a:off x="504" y="284"/>
            <a:ext cx="12190992" cy="6256826"/>
          </a:xfrm>
          <a:prstGeom prst="rect">
            <a:avLst/>
          </a:prstGeom>
        </p:spPr>
      </p:pic>
      <p:sp>
        <p:nvSpPr>
          <p:cNvPr id="9" name="4 Rectángulo">
            <a:extLst>
              <a:ext uri="{FF2B5EF4-FFF2-40B4-BE49-F238E27FC236}">
                <a16:creationId xmlns:a16="http://schemas.microsoft.com/office/drawing/2014/main" id="{495EA6A3-E6B3-484B-B23F-A8EE740595D2}"/>
              </a:ext>
            </a:extLst>
          </p:cNvPr>
          <p:cNvSpPr/>
          <p:nvPr userDrawn="1"/>
        </p:nvSpPr>
        <p:spPr>
          <a:xfrm>
            <a:off x="-59569" y="398405"/>
            <a:ext cx="12190412" cy="646331"/>
          </a:xfrm>
          <a:prstGeom prst="rect">
            <a:avLst/>
          </a:prstGeom>
        </p:spPr>
        <p:txBody>
          <a:bodyPr wrap="square">
            <a:spAutoFit/>
          </a:bodyPr>
          <a:lstStyle/>
          <a:p>
            <a:pPr algn="ctr"/>
            <a:r>
              <a:rPr lang="en-US" sz="3600" dirty="0">
                <a:solidFill>
                  <a:srgbClr val="E6472A"/>
                </a:solidFill>
                <a:latin typeface="Museo 300" panose="02000000000000000000" pitchFamily="50" charset="0"/>
              </a:rPr>
              <a:t>Gestión de Servicios</a:t>
            </a:r>
          </a:p>
        </p:txBody>
      </p:sp>
      <p:sp>
        <p:nvSpPr>
          <p:cNvPr id="10" name="6 CuadroTexto">
            <a:extLst>
              <a:ext uri="{FF2B5EF4-FFF2-40B4-BE49-F238E27FC236}">
                <a16:creationId xmlns:a16="http://schemas.microsoft.com/office/drawing/2014/main" id="{644118C8-4A67-436A-9C3E-3C608A99F858}"/>
              </a:ext>
            </a:extLst>
          </p:cNvPr>
          <p:cNvSpPr txBox="1"/>
          <p:nvPr userDrawn="1"/>
        </p:nvSpPr>
        <p:spPr>
          <a:xfrm rot="16200000">
            <a:off x="-1089767" y="3449820"/>
            <a:ext cx="2995315" cy="276999"/>
          </a:xfrm>
          <a:prstGeom prst="rect">
            <a:avLst/>
          </a:prstGeom>
          <a:noFill/>
        </p:spPr>
        <p:txBody>
          <a:bodyPr wrap="square" rtlCol="0">
            <a:spAutoFit/>
          </a:bodyPr>
          <a:lstStyle/>
          <a:p>
            <a:pPr algn="ctr"/>
            <a:r>
              <a:rPr lang="es-ES_tradnl" sz="1200" dirty="0">
                <a:solidFill>
                  <a:srgbClr val="757477"/>
                </a:solidFill>
              </a:rPr>
              <a:t>CAPAS DE SERVICIO</a:t>
            </a:r>
            <a:endParaRPr lang="es-AR" sz="1200">
              <a:solidFill>
                <a:srgbClr val="757477"/>
              </a:solidFill>
            </a:endParaRPr>
          </a:p>
        </p:txBody>
      </p:sp>
      <p:sp>
        <p:nvSpPr>
          <p:cNvPr id="11" name="10 CuadroTexto">
            <a:extLst>
              <a:ext uri="{FF2B5EF4-FFF2-40B4-BE49-F238E27FC236}">
                <a16:creationId xmlns:a16="http://schemas.microsoft.com/office/drawing/2014/main" id="{CD4EF657-11BA-41DB-AAB9-C1455C48FE17}"/>
              </a:ext>
            </a:extLst>
          </p:cNvPr>
          <p:cNvSpPr txBox="1"/>
          <p:nvPr userDrawn="1"/>
        </p:nvSpPr>
        <p:spPr>
          <a:xfrm>
            <a:off x="2350790" y="5229994"/>
            <a:ext cx="5400600" cy="276999"/>
          </a:xfrm>
          <a:prstGeom prst="rect">
            <a:avLst/>
          </a:prstGeom>
          <a:noFill/>
        </p:spPr>
        <p:txBody>
          <a:bodyPr wrap="square" rtlCol="0">
            <a:spAutoFit/>
          </a:bodyPr>
          <a:lstStyle/>
          <a:p>
            <a:pPr algn="ctr"/>
            <a:r>
              <a:rPr lang="es-AR" sz="1200">
                <a:solidFill>
                  <a:schemeClr val="bg1"/>
                </a:solidFill>
              </a:rPr>
              <a:t>CAPACIDAD DE PLANEAMIENTO Y GESTIÓN</a:t>
            </a:r>
          </a:p>
        </p:txBody>
      </p:sp>
      <p:sp>
        <p:nvSpPr>
          <p:cNvPr id="12" name="11 CuadroTexto">
            <a:extLst>
              <a:ext uri="{FF2B5EF4-FFF2-40B4-BE49-F238E27FC236}">
                <a16:creationId xmlns:a16="http://schemas.microsoft.com/office/drawing/2014/main" id="{EE582A12-3DC7-467B-AC6C-7475497E0A16}"/>
              </a:ext>
            </a:extLst>
          </p:cNvPr>
          <p:cNvSpPr txBox="1"/>
          <p:nvPr userDrawn="1"/>
        </p:nvSpPr>
        <p:spPr>
          <a:xfrm>
            <a:off x="7895406" y="5229994"/>
            <a:ext cx="3810101" cy="276999"/>
          </a:xfrm>
          <a:prstGeom prst="rect">
            <a:avLst/>
          </a:prstGeom>
          <a:noFill/>
        </p:spPr>
        <p:txBody>
          <a:bodyPr wrap="square" rtlCol="0">
            <a:spAutoFit/>
          </a:bodyPr>
          <a:lstStyle/>
          <a:p>
            <a:pPr algn="ctr"/>
            <a:r>
              <a:rPr lang="es-ES_tradnl" sz="1200" dirty="0">
                <a:solidFill>
                  <a:schemeClr val="bg1"/>
                </a:solidFill>
              </a:rPr>
              <a:t>GESTIÓN SLA</a:t>
            </a:r>
            <a:endParaRPr lang="es-AR" sz="1200">
              <a:solidFill>
                <a:schemeClr val="bg1"/>
              </a:solidFill>
            </a:endParaRPr>
          </a:p>
        </p:txBody>
      </p:sp>
      <p:sp>
        <p:nvSpPr>
          <p:cNvPr id="13" name="12 CuadroTexto">
            <a:extLst>
              <a:ext uri="{FF2B5EF4-FFF2-40B4-BE49-F238E27FC236}">
                <a16:creationId xmlns:a16="http://schemas.microsoft.com/office/drawing/2014/main" id="{3EF0CA33-1984-435D-9923-68F927906673}"/>
              </a:ext>
            </a:extLst>
          </p:cNvPr>
          <p:cNvSpPr txBox="1"/>
          <p:nvPr userDrawn="1"/>
        </p:nvSpPr>
        <p:spPr>
          <a:xfrm>
            <a:off x="2278782" y="1115934"/>
            <a:ext cx="9426725" cy="276999"/>
          </a:xfrm>
          <a:prstGeom prst="rect">
            <a:avLst/>
          </a:prstGeom>
          <a:noFill/>
        </p:spPr>
        <p:txBody>
          <a:bodyPr wrap="square" rtlCol="0">
            <a:spAutoFit/>
          </a:bodyPr>
          <a:lstStyle/>
          <a:p>
            <a:pPr algn="ctr"/>
            <a:r>
              <a:rPr lang="es-ES_tradnl" sz="1200" dirty="0">
                <a:solidFill>
                  <a:srgbClr val="757477"/>
                </a:solidFill>
              </a:rPr>
              <a:t>COMPROMISO DE SERVICIOS</a:t>
            </a:r>
            <a:endParaRPr lang="es-AR" sz="1200">
              <a:solidFill>
                <a:srgbClr val="757477"/>
              </a:solidFill>
            </a:endParaRPr>
          </a:p>
        </p:txBody>
      </p:sp>
      <p:sp>
        <p:nvSpPr>
          <p:cNvPr id="14" name="13 CuadroTexto">
            <a:extLst>
              <a:ext uri="{FF2B5EF4-FFF2-40B4-BE49-F238E27FC236}">
                <a16:creationId xmlns:a16="http://schemas.microsoft.com/office/drawing/2014/main" id="{E396ECF9-9B64-4C42-953A-5113200230C2}"/>
              </a:ext>
            </a:extLst>
          </p:cNvPr>
          <p:cNvSpPr txBox="1"/>
          <p:nvPr userDrawn="1"/>
        </p:nvSpPr>
        <p:spPr>
          <a:xfrm>
            <a:off x="2231303" y="2150043"/>
            <a:ext cx="1440160" cy="646331"/>
          </a:xfrm>
          <a:prstGeom prst="rect">
            <a:avLst/>
          </a:prstGeom>
          <a:noFill/>
        </p:spPr>
        <p:txBody>
          <a:bodyPr wrap="square" rtlCol="0">
            <a:spAutoFit/>
          </a:bodyPr>
          <a:lstStyle/>
          <a:p>
            <a:pPr algn="ctr"/>
            <a:r>
              <a:rPr lang="es-ES_tradnl" sz="1200" dirty="0">
                <a:solidFill>
                  <a:srgbClr val="757477"/>
                </a:solidFill>
              </a:rPr>
              <a:t>Consultoría de </a:t>
            </a:r>
            <a:br>
              <a:rPr lang="es-ES_tradnl" sz="1200" dirty="0">
                <a:solidFill>
                  <a:srgbClr val="757477"/>
                </a:solidFill>
              </a:rPr>
            </a:br>
            <a:r>
              <a:rPr lang="es-ES_tradnl" sz="1200" dirty="0">
                <a:solidFill>
                  <a:srgbClr val="757477"/>
                </a:solidFill>
              </a:rPr>
              <a:t>Procesos de </a:t>
            </a:r>
            <a:br>
              <a:rPr lang="es-ES_tradnl" sz="1200" dirty="0">
                <a:solidFill>
                  <a:srgbClr val="757477"/>
                </a:solidFill>
              </a:rPr>
            </a:br>
            <a:r>
              <a:rPr lang="es-ES_tradnl" sz="1200" dirty="0">
                <a:solidFill>
                  <a:srgbClr val="757477"/>
                </a:solidFill>
              </a:rPr>
              <a:t>Negocio</a:t>
            </a:r>
            <a:endParaRPr lang="es-AR" sz="1200">
              <a:solidFill>
                <a:srgbClr val="757477"/>
              </a:solidFill>
            </a:endParaRPr>
          </a:p>
        </p:txBody>
      </p:sp>
      <p:sp>
        <p:nvSpPr>
          <p:cNvPr id="15" name="14 CuadroTexto">
            <a:extLst>
              <a:ext uri="{FF2B5EF4-FFF2-40B4-BE49-F238E27FC236}">
                <a16:creationId xmlns:a16="http://schemas.microsoft.com/office/drawing/2014/main" id="{B19E06BE-CBAF-45EA-9C6B-881CF42C2167}"/>
              </a:ext>
            </a:extLst>
          </p:cNvPr>
          <p:cNvSpPr txBox="1"/>
          <p:nvPr userDrawn="1"/>
        </p:nvSpPr>
        <p:spPr>
          <a:xfrm>
            <a:off x="2240093" y="3260651"/>
            <a:ext cx="1440160" cy="461665"/>
          </a:xfrm>
          <a:prstGeom prst="rect">
            <a:avLst/>
          </a:prstGeom>
          <a:noFill/>
        </p:spPr>
        <p:txBody>
          <a:bodyPr wrap="square" rtlCol="0">
            <a:spAutoFit/>
          </a:bodyPr>
          <a:lstStyle/>
          <a:p>
            <a:pPr algn="ctr"/>
            <a:r>
              <a:rPr lang="es-ES_tradnl" sz="1200" dirty="0">
                <a:solidFill>
                  <a:srgbClr val="757477"/>
                </a:solidFill>
              </a:rPr>
              <a:t>Consultoría de Soluciones E2E</a:t>
            </a:r>
          </a:p>
        </p:txBody>
      </p:sp>
      <p:sp>
        <p:nvSpPr>
          <p:cNvPr id="16" name="15 CuadroTexto">
            <a:extLst>
              <a:ext uri="{FF2B5EF4-FFF2-40B4-BE49-F238E27FC236}">
                <a16:creationId xmlns:a16="http://schemas.microsoft.com/office/drawing/2014/main" id="{1C1EFA57-A570-4F01-B0B1-85736E66F492}"/>
              </a:ext>
            </a:extLst>
          </p:cNvPr>
          <p:cNvSpPr txBox="1"/>
          <p:nvPr userDrawn="1"/>
        </p:nvSpPr>
        <p:spPr>
          <a:xfrm>
            <a:off x="2225754" y="4365379"/>
            <a:ext cx="1440160" cy="461665"/>
          </a:xfrm>
          <a:prstGeom prst="rect">
            <a:avLst/>
          </a:prstGeom>
          <a:noFill/>
        </p:spPr>
        <p:txBody>
          <a:bodyPr wrap="square" rtlCol="0">
            <a:spAutoFit/>
          </a:bodyPr>
          <a:lstStyle/>
          <a:p>
            <a:pPr algn="ctr"/>
            <a:r>
              <a:rPr lang="es-ES_tradnl" sz="1200" dirty="0">
                <a:solidFill>
                  <a:srgbClr val="757477"/>
                </a:solidFill>
              </a:rPr>
              <a:t>Consultoría de Infraestructura</a:t>
            </a:r>
          </a:p>
        </p:txBody>
      </p:sp>
      <p:sp>
        <p:nvSpPr>
          <p:cNvPr id="17" name="18 CuadroTexto">
            <a:extLst>
              <a:ext uri="{FF2B5EF4-FFF2-40B4-BE49-F238E27FC236}">
                <a16:creationId xmlns:a16="http://schemas.microsoft.com/office/drawing/2014/main" id="{5109F208-CD1F-4505-B8C3-A01EB1D39DFE}"/>
              </a:ext>
            </a:extLst>
          </p:cNvPr>
          <p:cNvSpPr txBox="1"/>
          <p:nvPr userDrawn="1"/>
        </p:nvSpPr>
        <p:spPr>
          <a:xfrm>
            <a:off x="4276037" y="4189060"/>
            <a:ext cx="1440160" cy="461665"/>
          </a:xfrm>
          <a:prstGeom prst="rect">
            <a:avLst/>
          </a:prstGeom>
          <a:noFill/>
        </p:spPr>
        <p:txBody>
          <a:bodyPr wrap="square" rtlCol="0">
            <a:spAutoFit/>
          </a:bodyPr>
          <a:lstStyle/>
          <a:p>
            <a:pPr algn="ctr"/>
            <a:r>
              <a:rPr lang="es-ES_tradnl" sz="1200" dirty="0">
                <a:solidFill>
                  <a:srgbClr val="757477"/>
                </a:solidFill>
              </a:rPr>
              <a:t>Diseño de Infraestructura IT</a:t>
            </a:r>
            <a:endParaRPr lang="es-AR" sz="1200">
              <a:solidFill>
                <a:srgbClr val="757477"/>
              </a:solidFill>
            </a:endParaRPr>
          </a:p>
        </p:txBody>
      </p:sp>
      <p:sp>
        <p:nvSpPr>
          <p:cNvPr id="18" name="19 CuadroTexto">
            <a:extLst>
              <a:ext uri="{FF2B5EF4-FFF2-40B4-BE49-F238E27FC236}">
                <a16:creationId xmlns:a16="http://schemas.microsoft.com/office/drawing/2014/main" id="{09784E65-945A-448A-A2DB-965C44C9D3F3}"/>
              </a:ext>
            </a:extLst>
          </p:cNvPr>
          <p:cNvSpPr txBox="1"/>
          <p:nvPr userDrawn="1"/>
        </p:nvSpPr>
        <p:spPr>
          <a:xfrm>
            <a:off x="6457755" y="4199816"/>
            <a:ext cx="1440160" cy="461665"/>
          </a:xfrm>
          <a:prstGeom prst="rect">
            <a:avLst/>
          </a:prstGeom>
          <a:noFill/>
        </p:spPr>
        <p:txBody>
          <a:bodyPr wrap="square" rtlCol="0">
            <a:spAutoFit/>
          </a:bodyPr>
          <a:lstStyle/>
          <a:p>
            <a:pPr algn="ctr"/>
            <a:r>
              <a:rPr lang="es-ES_tradnl" sz="1200" dirty="0">
                <a:solidFill>
                  <a:srgbClr val="757477"/>
                </a:solidFill>
              </a:rPr>
              <a:t>Implementación de hardware</a:t>
            </a:r>
            <a:endParaRPr lang="es-AR" sz="1200">
              <a:solidFill>
                <a:srgbClr val="757477"/>
              </a:solidFill>
            </a:endParaRPr>
          </a:p>
        </p:txBody>
      </p:sp>
      <p:sp>
        <p:nvSpPr>
          <p:cNvPr id="19" name="20 CuadroTexto">
            <a:extLst>
              <a:ext uri="{FF2B5EF4-FFF2-40B4-BE49-F238E27FC236}">
                <a16:creationId xmlns:a16="http://schemas.microsoft.com/office/drawing/2014/main" id="{0809F5A3-0D90-4E81-963A-08C61BD0941B}"/>
              </a:ext>
            </a:extLst>
          </p:cNvPr>
          <p:cNvSpPr txBox="1"/>
          <p:nvPr userDrawn="1"/>
        </p:nvSpPr>
        <p:spPr>
          <a:xfrm>
            <a:off x="4763852" y="4808978"/>
            <a:ext cx="2664296" cy="276999"/>
          </a:xfrm>
          <a:prstGeom prst="rect">
            <a:avLst/>
          </a:prstGeom>
          <a:noFill/>
        </p:spPr>
        <p:txBody>
          <a:bodyPr wrap="square" rtlCol="0">
            <a:spAutoFit/>
          </a:bodyPr>
          <a:lstStyle/>
          <a:p>
            <a:pPr algn="ctr"/>
            <a:r>
              <a:rPr lang="es-AR" sz="1200">
                <a:solidFill>
                  <a:srgbClr val="757477"/>
                </a:solidFill>
              </a:rPr>
              <a:t>Diseño e integración de redes</a:t>
            </a:r>
          </a:p>
        </p:txBody>
      </p:sp>
      <p:sp>
        <p:nvSpPr>
          <p:cNvPr id="20" name="22 CuadroTexto">
            <a:extLst>
              <a:ext uri="{FF2B5EF4-FFF2-40B4-BE49-F238E27FC236}">
                <a16:creationId xmlns:a16="http://schemas.microsoft.com/office/drawing/2014/main" id="{BC88D64A-331A-4E73-A863-371B3D1BB0E9}"/>
              </a:ext>
            </a:extLst>
          </p:cNvPr>
          <p:cNvSpPr txBox="1"/>
          <p:nvPr userDrawn="1"/>
        </p:nvSpPr>
        <p:spPr>
          <a:xfrm>
            <a:off x="2641983" y="5558401"/>
            <a:ext cx="9354717" cy="276999"/>
          </a:xfrm>
          <a:prstGeom prst="rect">
            <a:avLst/>
          </a:prstGeom>
          <a:noFill/>
        </p:spPr>
        <p:txBody>
          <a:bodyPr wrap="square" rtlCol="0">
            <a:spAutoFit/>
          </a:bodyPr>
          <a:lstStyle/>
          <a:p>
            <a:pPr algn="ctr"/>
            <a:r>
              <a:rPr lang="es-ES_tradnl" sz="1200" dirty="0">
                <a:solidFill>
                  <a:schemeClr val="bg1"/>
                </a:solidFill>
              </a:rPr>
              <a:t>GESTIÓN DE SERVICIO EXTREMO A EXTREMO</a:t>
            </a:r>
            <a:endParaRPr lang="es-AR" sz="1200">
              <a:solidFill>
                <a:schemeClr val="bg1"/>
              </a:solidFill>
            </a:endParaRPr>
          </a:p>
        </p:txBody>
      </p:sp>
      <p:sp>
        <p:nvSpPr>
          <p:cNvPr id="21" name="24 CuadroTexto">
            <a:extLst>
              <a:ext uri="{FF2B5EF4-FFF2-40B4-BE49-F238E27FC236}">
                <a16:creationId xmlns:a16="http://schemas.microsoft.com/office/drawing/2014/main" id="{6872C8A0-4C5A-4528-ABDC-10F754CAD9FA}"/>
              </a:ext>
            </a:extLst>
          </p:cNvPr>
          <p:cNvSpPr txBox="1"/>
          <p:nvPr userDrawn="1"/>
        </p:nvSpPr>
        <p:spPr>
          <a:xfrm>
            <a:off x="8585804" y="2090663"/>
            <a:ext cx="2376264" cy="646331"/>
          </a:xfrm>
          <a:prstGeom prst="rect">
            <a:avLst/>
          </a:prstGeom>
          <a:noFill/>
        </p:spPr>
        <p:txBody>
          <a:bodyPr wrap="square" rtlCol="0">
            <a:spAutoFit/>
          </a:bodyPr>
          <a:lstStyle/>
          <a:p>
            <a:pPr algn="ctr"/>
            <a:r>
              <a:rPr lang="es-AR" sz="1200">
                <a:solidFill>
                  <a:srgbClr val="757477"/>
                </a:solidFill>
              </a:rPr>
              <a:t>Optimización del cumplimiento de procesos</a:t>
            </a:r>
          </a:p>
          <a:p>
            <a:pPr algn="ctr"/>
            <a:r>
              <a:rPr lang="es-AR" sz="1200">
                <a:solidFill>
                  <a:srgbClr val="757477"/>
                </a:solidFill>
              </a:rPr>
              <a:t>Refinamiento</a:t>
            </a:r>
          </a:p>
        </p:txBody>
      </p:sp>
      <p:sp>
        <p:nvSpPr>
          <p:cNvPr id="22" name="25 CuadroTexto">
            <a:extLst>
              <a:ext uri="{FF2B5EF4-FFF2-40B4-BE49-F238E27FC236}">
                <a16:creationId xmlns:a16="http://schemas.microsoft.com/office/drawing/2014/main" id="{A1124978-6193-49C6-BE3F-73AF4A1F0186}"/>
              </a:ext>
            </a:extLst>
          </p:cNvPr>
          <p:cNvSpPr txBox="1"/>
          <p:nvPr userDrawn="1"/>
        </p:nvSpPr>
        <p:spPr>
          <a:xfrm>
            <a:off x="8712428" y="2984972"/>
            <a:ext cx="1283500" cy="1015663"/>
          </a:xfrm>
          <a:prstGeom prst="rect">
            <a:avLst/>
          </a:prstGeom>
          <a:noFill/>
        </p:spPr>
        <p:txBody>
          <a:bodyPr wrap="square" rtlCol="0">
            <a:spAutoFit/>
          </a:bodyPr>
          <a:lstStyle/>
          <a:p>
            <a:pPr algn="ctr"/>
            <a:r>
              <a:rPr lang="es-AR" sz="1200">
                <a:solidFill>
                  <a:srgbClr val="757477"/>
                </a:solidFill>
              </a:rPr>
              <a:t>Servicios de administración de aplicaciones</a:t>
            </a:r>
          </a:p>
          <a:p>
            <a:pPr algn="ctr"/>
            <a:endParaRPr lang="es-AR" sz="1200">
              <a:solidFill>
                <a:srgbClr val="757477"/>
              </a:solidFill>
            </a:endParaRPr>
          </a:p>
          <a:p>
            <a:pPr algn="ctr"/>
            <a:r>
              <a:rPr lang="es-AR" sz="1200">
                <a:solidFill>
                  <a:srgbClr val="757477"/>
                </a:solidFill>
              </a:rPr>
              <a:t>Operaciones IT</a:t>
            </a:r>
          </a:p>
        </p:txBody>
      </p:sp>
      <p:sp>
        <p:nvSpPr>
          <p:cNvPr id="23" name="26 CuadroTexto">
            <a:extLst>
              <a:ext uri="{FF2B5EF4-FFF2-40B4-BE49-F238E27FC236}">
                <a16:creationId xmlns:a16="http://schemas.microsoft.com/office/drawing/2014/main" id="{E3030A74-54B1-4BEF-A79E-18ADE40904B6}"/>
              </a:ext>
            </a:extLst>
          </p:cNvPr>
          <p:cNvSpPr txBox="1"/>
          <p:nvPr userDrawn="1"/>
        </p:nvSpPr>
        <p:spPr>
          <a:xfrm>
            <a:off x="10370798" y="3118124"/>
            <a:ext cx="1355508" cy="830997"/>
          </a:xfrm>
          <a:prstGeom prst="rect">
            <a:avLst/>
          </a:prstGeom>
          <a:noFill/>
        </p:spPr>
        <p:txBody>
          <a:bodyPr wrap="square" rtlCol="0">
            <a:spAutoFit/>
          </a:bodyPr>
          <a:lstStyle/>
          <a:p>
            <a:pPr algn="ctr"/>
            <a:r>
              <a:rPr lang="es-AR" sz="1200">
                <a:solidFill>
                  <a:srgbClr val="757477"/>
                </a:solidFill>
              </a:rPr>
              <a:t>Servicios de soporte de aplicaciones</a:t>
            </a:r>
          </a:p>
          <a:p>
            <a:pPr algn="ctr"/>
            <a:r>
              <a:rPr lang="es-AR" sz="1200">
                <a:solidFill>
                  <a:srgbClr val="757477"/>
                </a:solidFill>
              </a:rPr>
              <a:t> (nivel 2 y 3)</a:t>
            </a:r>
          </a:p>
        </p:txBody>
      </p:sp>
      <p:sp>
        <p:nvSpPr>
          <p:cNvPr id="24" name="27 CuadroTexto">
            <a:extLst>
              <a:ext uri="{FF2B5EF4-FFF2-40B4-BE49-F238E27FC236}">
                <a16:creationId xmlns:a16="http://schemas.microsoft.com/office/drawing/2014/main" id="{85883A10-BFFB-4BF5-803B-8C756004FE53}"/>
              </a:ext>
            </a:extLst>
          </p:cNvPr>
          <p:cNvSpPr txBox="1"/>
          <p:nvPr userDrawn="1"/>
        </p:nvSpPr>
        <p:spPr>
          <a:xfrm>
            <a:off x="4655046" y="2090662"/>
            <a:ext cx="2664296" cy="830997"/>
          </a:xfrm>
          <a:prstGeom prst="rect">
            <a:avLst/>
          </a:prstGeom>
          <a:noFill/>
        </p:spPr>
        <p:txBody>
          <a:bodyPr wrap="square" rtlCol="0">
            <a:spAutoFit/>
          </a:bodyPr>
          <a:lstStyle/>
          <a:p>
            <a:pPr algn="ctr"/>
            <a:r>
              <a:rPr lang="es-AR" sz="1200">
                <a:solidFill>
                  <a:srgbClr val="757477"/>
                </a:solidFill>
              </a:rPr>
              <a:t>Gestión de Procesos de Negocio</a:t>
            </a:r>
          </a:p>
          <a:p>
            <a:pPr algn="ctr"/>
            <a:r>
              <a:rPr lang="es-AR" sz="1200">
                <a:solidFill>
                  <a:srgbClr val="757477"/>
                </a:solidFill>
              </a:rPr>
              <a:t>Capacidad de proceso</a:t>
            </a:r>
          </a:p>
          <a:p>
            <a:pPr algn="ctr"/>
            <a:r>
              <a:rPr lang="es-AR" sz="1200">
                <a:solidFill>
                  <a:srgbClr val="757477"/>
                </a:solidFill>
              </a:rPr>
              <a:t>Arquitectura y Diseño de Soluciones</a:t>
            </a:r>
          </a:p>
        </p:txBody>
      </p:sp>
      <p:sp>
        <p:nvSpPr>
          <p:cNvPr id="25" name="28 CuadroTexto">
            <a:extLst>
              <a:ext uri="{FF2B5EF4-FFF2-40B4-BE49-F238E27FC236}">
                <a16:creationId xmlns:a16="http://schemas.microsoft.com/office/drawing/2014/main" id="{E07CF6FA-7177-457A-B1C9-3CC05668ACFA}"/>
              </a:ext>
            </a:extLst>
          </p:cNvPr>
          <p:cNvSpPr txBox="1"/>
          <p:nvPr userDrawn="1"/>
        </p:nvSpPr>
        <p:spPr>
          <a:xfrm>
            <a:off x="4655046" y="3324527"/>
            <a:ext cx="2664296" cy="461665"/>
          </a:xfrm>
          <a:prstGeom prst="rect">
            <a:avLst/>
          </a:prstGeom>
          <a:noFill/>
        </p:spPr>
        <p:txBody>
          <a:bodyPr wrap="square" rtlCol="0">
            <a:spAutoFit/>
          </a:bodyPr>
          <a:lstStyle/>
          <a:p>
            <a:pPr algn="ctr"/>
            <a:r>
              <a:rPr lang="es-AR" sz="1200">
                <a:solidFill>
                  <a:srgbClr val="757477"/>
                </a:solidFill>
              </a:rPr>
              <a:t>Configuración y personalización</a:t>
            </a:r>
          </a:p>
          <a:p>
            <a:pPr algn="ctr"/>
            <a:r>
              <a:rPr lang="es-AR" sz="1200">
                <a:solidFill>
                  <a:srgbClr val="757477"/>
                </a:solidFill>
              </a:rPr>
              <a:t>Integración de soluciones</a:t>
            </a:r>
          </a:p>
        </p:txBody>
      </p:sp>
      <p:sp>
        <p:nvSpPr>
          <p:cNvPr id="26" name="29 CuadroTexto">
            <a:extLst>
              <a:ext uri="{FF2B5EF4-FFF2-40B4-BE49-F238E27FC236}">
                <a16:creationId xmlns:a16="http://schemas.microsoft.com/office/drawing/2014/main" id="{3B5CABF7-790C-4F15-A98A-048AC8AB3991}"/>
              </a:ext>
            </a:extLst>
          </p:cNvPr>
          <p:cNvSpPr txBox="1"/>
          <p:nvPr userDrawn="1"/>
        </p:nvSpPr>
        <p:spPr>
          <a:xfrm>
            <a:off x="8526086" y="4261168"/>
            <a:ext cx="1656184" cy="830997"/>
          </a:xfrm>
          <a:prstGeom prst="rect">
            <a:avLst/>
          </a:prstGeom>
          <a:noFill/>
        </p:spPr>
        <p:txBody>
          <a:bodyPr wrap="square" rtlCol="0">
            <a:spAutoFit/>
          </a:bodyPr>
          <a:lstStyle/>
          <a:p>
            <a:pPr algn="ctr"/>
            <a:r>
              <a:rPr lang="es-ES_tradnl" sz="1200" dirty="0">
                <a:solidFill>
                  <a:srgbClr val="757477"/>
                </a:solidFill>
              </a:rPr>
              <a:t>Administración de</a:t>
            </a:r>
          </a:p>
          <a:p>
            <a:pPr algn="ctr"/>
            <a:r>
              <a:rPr lang="es-ES_tradnl" sz="1200" dirty="0">
                <a:solidFill>
                  <a:srgbClr val="757477"/>
                </a:solidFill>
              </a:rPr>
              <a:t>Infraestructura</a:t>
            </a:r>
          </a:p>
          <a:p>
            <a:pPr algn="ctr"/>
            <a:endParaRPr lang="es-ES_tradnl" sz="1200" dirty="0">
              <a:solidFill>
                <a:srgbClr val="757477"/>
              </a:solidFill>
            </a:endParaRPr>
          </a:p>
          <a:p>
            <a:pPr algn="ctr"/>
            <a:r>
              <a:rPr lang="es-ES_tradnl" sz="1200" dirty="0">
                <a:solidFill>
                  <a:srgbClr val="757477"/>
                </a:solidFill>
              </a:rPr>
              <a:t>Operaciones de Redes</a:t>
            </a:r>
            <a:endParaRPr lang="es-AR" sz="1200">
              <a:solidFill>
                <a:srgbClr val="757477"/>
              </a:solidFill>
            </a:endParaRPr>
          </a:p>
        </p:txBody>
      </p:sp>
      <p:sp>
        <p:nvSpPr>
          <p:cNvPr id="27" name="30 CuadroTexto">
            <a:extLst>
              <a:ext uri="{FF2B5EF4-FFF2-40B4-BE49-F238E27FC236}">
                <a16:creationId xmlns:a16="http://schemas.microsoft.com/office/drawing/2014/main" id="{EC040C4A-C862-4E2C-91BF-5FF0F3846C9B}"/>
              </a:ext>
            </a:extLst>
          </p:cNvPr>
          <p:cNvSpPr txBox="1"/>
          <p:nvPr userDrawn="1"/>
        </p:nvSpPr>
        <p:spPr>
          <a:xfrm>
            <a:off x="10271670" y="4294760"/>
            <a:ext cx="1656184" cy="830997"/>
          </a:xfrm>
          <a:prstGeom prst="rect">
            <a:avLst/>
          </a:prstGeom>
          <a:noFill/>
        </p:spPr>
        <p:txBody>
          <a:bodyPr wrap="square" rtlCol="0">
            <a:spAutoFit/>
          </a:bodyPr>
          <a:lstStyle/>
          <a:p>
            <a:pPr algn="ctr"/>
            <a:r>
              <a:rPr lang="es-ES_tradnl" sz="1200" dirty="0">
                <a:solidFill>
                  <a:srgbClr val="757477"/>
                </a:solidFill>
              </a:rPr>
              <a:t>Soporte de Hardware y Desktop</a:t>
            </a:r>
            <a:br>
              <a:rPr lang="es-ES_tradnl" sz="1200" dirty="0">
                <a:solidFill>
                  <a:srgbClr val="757477"/>
                </a:solidFill>
              </a:rPr>
            </a:br>
            <a:endParaRPr lang="es-ES_tradnl" sz="1200" dirty="0">
              <a:solidFill>
                <a:srgbClr val="757477"/>
              </a:solidFill>
            </a:endParaRPr>
          </a:p>
          <a:p>
            <a:pPr algn="ctr"/>
            <a:r>
              <a:rPr lang="es-ES_tradnl" sz="1200" dirty="0">
                <a:solidFill>
                  <a:srgbClr val="757477"/>
                </a:solidFill>
              </a:rPr>
              <a:t>Soporte de Redes</a:t>
            </a:r>
          </a:p>
        </p:txBody>
      </p:sp>
    </p:spTree>
    <p:extLst>
      <p:ext uri="{BB962C8B-B14F-4D97-AF65-F5344CB8AC3E}">
        <p14:creationId xmlns:p14="http://schemas.microsoft.com/office/powerpoint/2010/main" val="1331833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1 - Situación Actual 1 columna">
    <p:spTree>
      <p:nvGrpSpPr>
        <p:cNvPr id="1" name=""/>
        <p:cNvGrpSpPr/>
        <p:nvPr/>
      </p:nvGrpSpPr>
      <p:grpSpPr>
        <a:xfrm>
          <a:off x="0" y="0"/>
          <a:ext cx="0" cy="0"/>
          <a:chOff x="0" y="0"/>
          <a:chExt cx="0" cy="0"/>
        </a:xfrm>
      </p:grpSpPr>
      <p:pic>
        <p:nvPicPr>
          <p:cNvPr id="9" name="11 Imagen">
            <a:extLst>
              <a:ext uri="{FF2B5EF4-FFF2-40B4-BE49-F238E27FC236}">
                <a16:creationId xmlns:a16="http://schemas.microsoft.com/office/drawing/2014/main" id="{6161BAEB-F78E-43DC-ADF2-839E4AF4E1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46038" y="440777"/>
            <a:ext cx="554762" cy="48764"/>
          </a:xfrm>
          <a:prstGeom prst="rect">
            <a:avLst/>
          </a:prstGeom>
        </p:spPr>
      </p:pic>
      <p:sp>
        <p:nvSpPr>
          <p:cNvPr id="13" name="Marcador de contenido 12">
            <a:extLst>
              <a:ext uri="{FF2B5EF4-FFF2-40B4-BE49-F238E27FC236}">
                <a16:creationId xmlns:a16="http://schemas.microsoft.com/office/drawing/2014/main" id="{5F3CBE2D-2115-4A99-A3B9-0B695F5139A6}"/>
              </a:ext>
            </a:extLst>
          </p:cNvPr>
          <p:cNvSpPr>
            <a:spLocks noGrp="1"/>
          </p:cNvSpPr>
          <p:nvPr>
            <p:ph sz="quarter" idx="10"/>
          </p:nvPr>
        </p:nvSpPr>
        <p:spPr>
          <a:xfrm>
            <a:off x="677863" y="1471175"/>
            <a:ext cx="10836275" cy="4371975"/>
          </a:xfrm>
        </p:spPr>
        <p:txBody>
          <a:bodyPr/>
          <a:lstStyle/>
          <a:p>
            <a:pPr lvl="0"/>
            <a:r>
              <a:rPr lang="es-ES" dirty="0"/>
              <a:t>Editar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5" name="Marcador de texto 2">
            <a:extLst>
              <a:ext uri="{FF2B5EF4-FFF2-40B4-BE49-F238E27FC236}">
                <a16:creationId xmlns:a16="http://schemas.microsoft.com/office/drawing/2014/main" id="{3428B545-1D56-49A4-AF9F-ACBB2BDBCE7D}"/>
              </a:ext>
            </a:extLst>
          </p:cNvPr>
          <p:cNvSpPr>
            <a:spLocks noGrp="1"/>
          </p:cNvSpPr>
          <p:nvPr>
            <p:ph type="body" sz="quarter" idx="13"/>
          </p:nvPr>
        </p:nvSpPr>
        <p:spPr>
          <a:xfrm>
            <a:off x="16402" y="520454"/>
            <a:ext cx="12192000" cy="725488"/>
          </a:xfrm>
        </p:spPr>
        <p:txBody>
          <a:bodyPr>
            <a:normAutofit/>
          </a:bodyPr>
          <a:lstStyle>
            <a:lvl1pPr marL="0" indent="0" algn="ctr">
              <a:buNone/>
              <a:defRPr sz="4000">
                <a:solidFill>
                  <a:srgbClr val="E6472A"/>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endParaRPr lang="en-US" dirty="0"/>
          </a:p>
        </p:txBody>
      </p:sp>
    </p:spTree>
    <p:extLst>
      <p:ext uri="{BB962C8B-B14F-4D97-AF65-F5344CB8AC3E}">
        <p14:creationId xmlns:p14="http://schemas.microsoft.com/office/powerpoint/2010/main" val="32645289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0 - Contacto">
    <p:spTree>
      <p:nvGrpSpPr>
        <p:cNvPr id="1" name=""/>
        <p:cNvGrpSpPr/>
        <p:nvPr/>
      </p:nvGrpSpPr>
      <p:grpSpPr>
        <a:xfrm>
          <a:off x="0" y="0"/>
          <a:ext cx="0" cy="0"/>
          <a:chOff x="0" y="0"/>
          <a:chExt cx="0" cy="0"/>
        </a:xfrm>
      </p:grpSpPr>
      <p:pic>
        <p:nvPicPr>
          <p:cNvPr id="6" name="Picture 2" descr="C:\Users\DorYlac\Desktop\eh! Comunicacion\Trabajos\Algeiba\Slides Minimalistas Azure\Presentacion Comercial\Presentacion\fondo_pag7.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89" y="28622"/>
            <a:ext cx="12193588"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8 Rectángulo"/>
          <p:cNvSpPr/>
          <p:nvPr userDrawn="1"/>
        </p:nvSpPr>
        <p:spPr>
          <a:xfrm>
            <a:off x="6816173" y="1226166"/>
            <a:ext cx="4177008" cy="3447098"/>
          </a:xfrm>
          <a:prstGeom prst="rect">
            <a:avLst/>
          </a:prstGeom>
        </p:spPr>
        <p:txBody>
          <a:bodyPr wrap="square">
            <a:spAutoFit/>
          </a:bodyPr>
          <a:lstStyle/>
          <a:p>
            <a:r>
              <a:rPr lang="es-AR" sz="2000">
                <a:solidFill>
                  <a:srgbClr val="757477"/>
                </a:solidFill>
              </a:rPr>
              <a:t>OFICINA CENTRAL</a:t>
            </a:r>
          </a:p>
          <a:p>
            <a:r>
              <a:rPr lang="es-AR" sz="1800" err="1">
                <a:solidFill>
                  <a:srgbClr val="757477"/>
                </a:solidFill>
              </a:rPr>
              <a:t>Algeiba</a:t>
            </a:r>
            <a:r>
              <a:rPr lang="es-AR" sz="1800">
                <a:solidFill>
                  <a:srgbClr val="757477"/>
                </a:solidFill>
              </a:rPr>
              <a:t> S.A.</a:t>
            </a:r>
          </a:p>
          <a:p>
            <a:r>
              <a:rPr lang="es-AR" sz="1400">
                <a:solidFill>
                  <a:srgbClr val="757477"/>
                </a:solidFill>
              </a:rPr>
              <a:t>Buenos Aires, Argentina</a:t>
            </a:r>
            <a:endParaRPr lang="es-AR" sz="1300">
              <a:solidFill>
                <a:srgbClr val="757477"/>
              </a:solidFill>
            </a:endParaRPr>
          </a:p>
          <a:p>
            <a:r>
              <a:rPr lang="es-AR" sz="1300">
                <a:solidFill>
                  <a:srgbClr val="757477"/>
                </a:solidFill>
              </a:rPr>
              <a:t>Paraná 771, Piso 2 (C1017AAO)</a:t>
            </a:r>
          </a:p>
          <a:p>
            <a:r>
              <a:rPr lang="es-AR" sz="1300">
                <a:solidFill>
                  <a:srgbClr val="757477"/>
                </a:solidFill>
              </a:rPr>
              <a:t>Ciudad Autónoma de Buenos Aires</a:t>
            </a:r>
          </a:p>
          <a:p>
            <a:r>
              <a:rPr lang="es-AR" sz="1300">
                <a:solidFill>
                  <a:srgbClr val="757477"/>
                </a:solidFill>
              </a:rPr>
              <a:t>Tel/Fax: (+54-11) 5032-9157</a:t>
            </a:r>
          </a:p>
          <a:p>
            <a:r>
              <a:rPr lang="es-AR" sz="1300">
                <a:solidFill>
                  <a:srgbClr val="757477"/>
                </a:solidFill>
                <a:hlinkClick r:id="rId3"/>
              </a:rPr>
              <a:t>info@algeiba.com</a:t>
            </a:r>
            <a:endParaRPr lang="es-AR" sz="1300">
              <a:solidFill>
                <a:srgbClr val="757477"/>
              </a:solidFill>
            </a:endParaRPr>
          </a:p>
          <a:p>
            <a:r>
              <a:rPr lang="es-AR" sz="1300">
                <a:solidFill>
                  <a:srgbClr val="757477"/>
                </a:solidFill>
                <a:hlinkClick r:id="rId4"/>
              </a:rPr>
              <a:t>www.algeiba.com</a:t>
            </a:r>
            <a:endParaRPr lang="es-AR" sz="1300">
              <a:solidFill>
                <a:srgbClr val="757477"/>
              </a:solidFill>
            </a:endParaRPr>
          </a:p>
          <a:p>
            <a:endParaRPr lang="es-AR" sz="1400">
              <a:solidFill>
                <a:srgbClr val="757477"/>
              </a:solidFill>
            </a:endParaRPr>
          </a:p>
          <a:p>
            <a:r>
              <a:rPr lang="es-AR" sz="1700">
                <a:solidFill>
                  <a:srgbClr val="757477"/>
                </a:solidFill>
              </a:rPr>
              <a:t>Montevideo, Uruguay</a:t>
            </a:r>
          </a:p>
          <a:p>
            <a:r>
              <a:rPr lang="es-AR" sz="1300">
                <a:solidFill>
                  <a:srgbClr val="757477"/>
                </a:solidFill>
                <a:hlinkClick r:id="rId5"/>
              </a:rPr>
              <a:t>algeibauy@algeiba.com</a:t>
            </a:r>
            <a:endParaRPr lang="es-AR" sz="1300">
              <a:solidFill>
                <a:srgbClr val="757477"/>
              </a:solidFill>
            </a:endParaRPr>
          </a:p>
          <a:p>
            <a:endParaRPr lang="es-AR" sz="1400">
              <a:solidFill>
                <a:srgbClr val="757477"/>
              </a:solidFill>
            </a:endParaRPr>
          </a:p>
          <a:p>
            <a:r>
              <a:rPr lang="es-AR" sz="1700">
                <a:solidFill>
                  <a:srgbClr val="757477"/>
                </a:solidFill>
              </a:rPr>
              <a:t>Lima, Perú</a:t>
            </a:r>
          </a:p>
          <a:p>
            <a:r>
              <a:rPr lang="es-AR" sz="1300">
                <a:solidFill>
                  <a:srgbClr val="757477"/>
                </a:solidFill>
                <a:hlinkClick r:id="rId6"/>
              </a:rPr>
              <a:t>algeibape@algeiba.com</a:t>
            </a:r>
            <a:endParaRPr lang="es-AR" sz="1300">
              <a:solidFill>
                <a:srgbClr val="757477"/>
              </a:solidFill>
            </a:endParaRPr>
          </a:p>
          <a:p>
            <a:endParaRPr lang="es-ES" sz="1300" dirty="0">
              <a:solidFill>
                <a:srgbClr val="757477"/>
              </a:solidFill>
            </a:endParaRPr>
          </a:p>
        </p:txBody>
      </p:sp>
      <p:sp>
        <p:nvSpPr>
          <p:cNvPr id="10" name="9 Rectángulo"/>
          <p:cNvSpPr/>
          <p:nvPr userDrawn="1"/>
        </p:nvSpPr>
        <p:spPr>
          <a:xfrm>
            <a:off x="1198818" y="2421682"/>
            <a:ext cx="4104990" cy="369332"/>
          </a:xfrm>
          <a:prstGeom prst="rect">
            <a:avLst/>
          </a:prstGeom>
        </p:spPr>
        <p:txBody>
          <a:bodyPr wrap="square">
            <a:spAutoFit/>
          </a:bodyPr>
          <a:lstStyle/>
          <a:p>
            <a:r>
              <a:rPr lang="es-AR" sz="1800">
                <a:solidFill>
                  <a:srgbClr val="E6472A"/>
                </a:solidFill>
              </a:rPr>
              <a:t>Lima, Perú</a:t>
            </a:r>
            <a:endParaRPr lang="es-ES" sz="1800" dirty="0">
              <a:solidFill>
                <a:srgbClr val="E6472A"/>
              </a:solidFill>
            </a:endParaRPr>
          </a:p>
        </p:txBody>
      </p:sp>
      <p:sp>
        <p:nvSpPr>
          <p:cNvPr id="11" name="10 Rectángulo"/>
          <p:cNvSpPr/>
          <p:nvPr userDrawn="1"/>
        </p:nvSpPr>
        <p:spPr>
          <a:xfrm>
            <a:off x="4223548" y="4382449"/>
            <a:ext cx="4104990" cy="646331"/>
          </a:xfrm>
          <a:prstGeom prst="rect">
            <a:avLst/>
          </a:prstGeom>
        </p:spPr>
        <p:txBody>
          <a:bodyPr wrap="square">
            <a:spAutoFit/>
          </a:bodyPr>
          <a:lstStyle/>
          <a:p>
            <a:r>
              <a:rPr lang="es-AR" sz="1800">
                <a:solidFill>
                  <a:srgbClr val="E6472A"/>
                </a:solidFill>
              </a:rPr>
              <a:t>Montevideo,</a:t>
            </a:r>
          </a:p>
          <a:p>
            <a:r>
              <a:rPr lang="es-AR" sz="1800">
                <a:solidFill>
                  <a:srgbClr val="E6472A"/>
                </a:solidFill>
              </a:rPr>
              <a:t>Uruguay</a:t>
            </a:r>
            <a:endParaRPr lang="es-ES" sz="1800" dirty="0">
              <a:solidFill>
                <a:srgbClr val="E6472A"/>
              </a:solidFill>
            </a:endParaRPr>
          </a:p>
        </p:txBody>
      </p:sp>
      <p:sp>
        <p:nvSpPr>
          <p:cNvPr id="12" name="11 Rectángulo"/>
          <p:cNvSpPr/>
          <p:nvPr userDrawn="1"/>
        </p:nvSpPr>
        <p:spPr>
          <a:xfrm>
            <a:off x="1955001" y="4293891"/>
            <a:ext cx="2052495" cy="646331"/>
          </a:xfrm>
          <a:prstGeom prst="rect">
            <a:avLst/>
          </a:prstGeom>
        </p:spPr>
        <p:txBody>
          <a:bodyPr wrap="square">
            <a:spAutoFit/>
          </a:bodyPr>
          <a:lstStyle/>
          <a:p>
            <a:pPr algn="r"/>
            <a:r>
              <a:rPr lang="es-AR" sz="1800">
                <a:solidFill>
                  <a:srgbClr val="E6472A"/>
                </a:solidFill>
              </a:rPr>
              <a:t>Buenos Aires,</a:t>
            </a:r>
          </a:p>
          <a:p>
            <a:pPr algn="r"/>
            <a:r>
              <a:rPr lang="es-AR" sz="1800">
                <a:solidFill>
                  <a:srgbClr val="E6472A"/>
                </a:solidFill>
              </a:rPr>
              <a:t>Argentina</a:t>
            </a:r>
            <a:endParaRPr lang="es-ES" sz="1800" dirty="0">
              <a:solidFill>
                <a:srgbClr val="E6472A"/>
              </a:solidFill>
            </a:endParaRPr>
          </a:p>
        </p:txBody>
      </p:sp>
      <p:sp>
        <p:nvSpPr>
          <p:cNvPr id="13" name="12 Rectángulo"/>
          <p:cNvSpPr/>
          <p:nvPr userDrawn="1"/>
        </p:nvSpPr>
        <p:spPr>
          <a:xfrm>
            <a:off x="-1" y="405457"/>
            <a:ext cx="12192000" cy="646331"/>
          </a:xfrm>
          <a:prstGeom prst="rect">
            <a:avLst/>
          </a:prstGeom>
        </p:spPr>
        <p:txBody>
          <a:bodyPr wrap="square">
            <a:spAutoFit/>
          </a:bodyPr>
          <a:lstStyle/>
          <a:p>
            <a:pPr algn="ctr"/>
            <a:r>
              <a:rPr lang="es-ES" sz="3600" dirty="0">
                <a:solidFill>
                  <a:srgbClr val="E6472A"/>
                </a:solidFill>
                <a:latin typeface="Museo 300" panose="02000000000000000000" pitchFamily="50" charset="0"/>
              </a:rPr>
              <a:t>Contacto</a:t>
            </a:r>
          </a:p>
        </p:txBody>
      </p:sp>
      <p:sp>
        <p:nvSpPr>
          <p:cNvPr id="14" name="13 Rectángulo"/>
          <p:cNvSpPr/>
          <p:nvPr userDrawn="1"/>
        </p:nvSpPr>
        <p:spPr>
          <a:xfrm>
            <a:off x="5663895" y="28623"/>
            <a:ext cx="936226" cy="4480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800"/>
          </a:p>
        </p:txBody>
      </p:sp>
      <p:pic>
        <p:nvPicPr>
          <p:cNvPr id="15" name="14 Imagen"/>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818618" y="333450"/>
            <a:ext cx="554762" cy="48764"/>
          </a:xfrm>
          <a:prstGeom prst="rect">
            <a:avLst/>
          </a:prstGeom>
        </p:spPr>
      </p:pic>
      <p:pic>
        <p:nvPicPr>
          <p:cNvPr id="3" name="Graphic 2">
            <a:extLst>
              <a:ext uri="{FF2B5EF4-FFF2-40B4-BE49-F238E27FC236}">
                <a16:creationId xmlns:a16="http://schemas.microsoft.com/office/drawing/2014/main" id="{913EE078-2067-48FD-88A0-5EB8C0DA072F}"/>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960208" y="4723994"/>
            <a:ext cx="288069" cy="288032"/>
          </a:xfrm>
          <a:prstGeom prst="rect">
            <a:avLst/>
          </a:prstGeom>
        </p:spPr>
      </p:pic>
      <p:pic>
        <p:nvPicPr>
          <p:cNvPr id="4" name="Graphic 3">
            <a:extLst>
              <a:ext uri="{FF2B5EF4-FFF2-40B4-BE49-F238E27FC236}">
                <a16:creationId xmlns:a16="http://schemas.microsoft.com/office/drawing/2014/main" id="{F5B0CDFD-062B-451A-8F9E-F59784364A85}"/>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6960208" y="5451028"/>
            <a:ext cx="288069" cy="288032"/>
          </a:xfrm>
          <a:prstGeom prst="rect">
            <a:avLst/>
          </a:prstGeom>
        </p:spPr>
      </p:pic>
      <p:pic>
        <p:nvPicPr>
          <p:cNvPr id="5" name="Graphic 4">
            <a:extLst>
              <a:ext uri="{FF2B5EF4-FFF2-40B4-BE49-F238E27FC236}">
                <a16:creationId xmlns:a16="http://schemas.microsoft.com/office/drawing/2014/main" id="{EF9F00C3-0EA2-4F24-9230-E2097B3A8620}"/>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6960209" y="5092606"/>
            <a:ext cx="288069" cy="288032"/>
          </a:xfrm>
          <a:prstGeom prst="rect">
            <a:avLst/>
          </a:prstGeom>
        </p:spPr>
      </p:pic>
      <p:sp>
        <p:nvSpPr>
          <p:cNvPr id="16" name="TextBox 15">
            <a:hlinkClick r:id="rId14"/>
            <a:extLst>
              <a:ext uri="{FF2B5EF4-FFF2-40B4-BE49-F238E27FC236}">
                <a16:creationId xmlns:a16="http://schemas.microsoft.com/office/drawing/2014/main" id="{46E31D33-DB59-4B48-9C07-97BC38D07150}"/>
              </a:ext>
            </a:extLst>
          </p:cNvPr>
          <p:cNvSpPr txBox="1"/>
          <p:nvPr userDrawn="1"/>
        </p:nvSpPr>
        <p:spPr>
          <a:xfrm>
            <a:off x="7308198" y="5058691"/>
            <a:ext cx="1255315" cy="369332"/>
          </a:xfrm>
          <a:prstGeom prst="rect">
            <a:avLst/>
          </a:prstGeom>
          <a:noFill/>
        </p:spPr>
        <p:txBody>
          <a:bodyPr wrap="none" rtlCol="0">
            <a:spAutoFit/>
          </a:bodyPr>
          <a:lstStyle/>
          <a:p>
            <a:r>
              <a:rPr lang="es-AR" sz="1800">
                <a:solidFill>
                  <a:schemeClr val="accent2">
                    <a:lumMod val="75000"/>
                  </a:schemeClr>
                </a:solidFill>
              </a:rPr>
              <a:t>@</a:t>
            </a:r>
            <a:r>
              <a:rPr lang="es-AR" sz="1800" err="1">
                <a:solidFill>
                  <a:schemeClr val="accent2">
                    <a:lumMod val="75000"/>
                  </a:schemeClr>
                </a:solidFill>
              </a:rPr>
              <a:t>AlgeibaIT</a:t>
            </a:r>
            <a:endParaRPr lang="es-AR" sz="1800">
              <a:solidFill>
                <a:schemeClr val="accent2">
                  <a:lumMod val="75000"/>
                </a:schemeClr>
              </a:solidFill>
            </a:endParaRPr>
          </a:p>
        </p:txBody>
      </p:sp>
      <p:sp>
        <p:nvSpPr>
          <p:cNvPr id="19" name="TextBox 18">
            <a:hlinkClick r:id="rId15"/>
            <a:extLst>
              <a:ext uri="{FF2B5EF4-FFF2-40B4-BE49-F238E27FC236}">
                <a16:creationId xmlns:a16="http://schemas.microsoft.com/office/drawing/2014/main" id="{6DC75581-27AC-4B6C-8BFD-B7EF9DA411D2}"/>
              </a:ext>
            </a:extLst>
          </p:cNvPr>
          <p:cNvSpPr txBox="1"/>
          <p:nvPr userDrawn="1"/>
        </p:nvSpPr>
        <p:spPr>
          <a:xfrm>
            <a:off x="7149684" y="5417519"/>
            <a:ext cx="1323247" cy="369332"/>
          </a:xfrm>
          <a:prstGeom prst="rect">
            <a:avLst/>
          </a:prstGeom>
          <a:noFill/>
        </p:spPr>
        <p:txBody>
          <a:bodyPr wrap="none" rtlCol="0">
            <a:spAutoFit/>
          </a:bodyPr>
          <a:lstStyle/>
          <a:p>
            <a:r>
              <a:rPr lang="es-AR" sz="1800">
                <a:solidFill>
                  <a:schemeClr val="accent2">
                    <a:lumMod val="75000"/>
                  </a:schemeClr>
                </a:solidFill>
              </a:rPr>
              <a:t>   @</a:t>
            </a:r>
            <a:r>
              <a:rPr lang="es-AR" sz="1800" err="1">
                <a:solidFill>
                  <a:schemeClr val="accent2">
                    <a:lumMod val="75000"/>
                  </a:schemeClr>
                </a:solidFill>
              </a:rPr>
              <a:t>Algeiba</a:t>
            </a:r>
            <a:endParaRPr lang="es-AR" sz="1800">
              <a:solidFill>
                <a:schemeClr val="accent2">
                  <a:lumMod val="75000"/>
                </a:schemeClr>
              </a:solidFill>
            </a:endParaRPr>
          </a:p>
        </p:txBody>
      </p:sp>
      <p:sp>
        <p:nvSpPr>
          <p:cNvPr id="20" name="TextBox 19">
            <a:hlinkClick r:id="rId16"/>
            <a:extLst>
              <a:ext uri="{FF2B5EF4-FFF2-40B4-BE49-F238E27FC236}">
                <a16:creationId xmlns:a16="http://schemas.microsoft.com/office/drawing/2014/main" id="{5C7D0198-EB15-4181-BBC7-15CADC730DD2}"/>
              </a:ext>
            </a:extLst>
          </p:cNvPr>
          <p:cNvSpPr txBox="1"/>
          <p:nvPr userDrawn="1"/>
        </p:nvSpPr>
        <p:spPr>
          <a:xfrm>
            <a:off x="7308198" y="4689765"/>
            <a:ext cx="1255315" cy="369332"/>
          </a:xfrm>
          <a:prstGeom prst="rect">
            <a:avLst/>
          </a:prstGeom>
          <a:noFill/>
        </p:spPr>
        <p:txBody>
          <a:bodyPr wrap="none" rtlCol="0">
            <a:spAutoFit/>
          </a:bodyPr>
          <a:lstStyle/>
          <a:p>
            <a:r>
              <a:rPr lang="es-AR" sz="1800">
                <a:solidFill>
                  <a:schemeClr val="accent2">
                    <a:lumMod val="75000"/>
                  </a:schemeClr>
                </a:solidFill>
              </a:rPr>
              <a:t>@</a:t>
            </a:r>
            <a:r>
              <a:rPr lang="es-AR" sz="1800" err="1">
                <a:solidFill>
                  <a:schemeClr val="accent2">
                    <a:lumMod val="75000"/>
                  </a:schemeClr>
                </a:solidFill>
              </a:rPr>
              <a:t>AlgeibaIT</a:t>
            </a:r>
            <a:endParaRPr lang="es-AR" sz="1800">
              <a:solidFill>
                <a:schemeClr val="accent2">
                  <a:lumMod val="75000"/>
                </a:schemeClr>
              </a:solidFill>
            </a:endParaRPr>
          </a:p>
        </p:txBody>
      </p:sp>
      <p:pic>
        <p:nvPicPr>
          <p:cNvPr id="2" name="Gráfico 1">
            <a:extLst>
              <a:ext uri="{FF2B5EF4-FFF2-40B4-BE49-F238E27FC236}">
                <a16:creationId xmlns:a16="http://schemas.microsoft.com/office/drawing/2014/main" id="{099DEE54-C8D1-4EE7-8EEF-7272D70F0359}"/>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6960208" y="5802886"/>
            <a:ext cx="281218" cy="281218"/>
          </a:xfrm>
          <a:prstGeom prst="rect">
            <a:avLst/>
          </a:prstGeom>
        </p:spPr>
      </p:pic>
      <p:sp>
        <p:nvSpPr>
          <p:cNvPr id="18" name="TextBox 18">
            <a:hlinkClick r:id="rId19"/>
            <a:extLst>
              <a:ext uri="{FF2B5EF4-FFF2-40B4-BE49-F238E27FC236}">
                <a16:creationId xmlns:a16="http://schemas.microsoft.com/office/drawing/2014/main" id="{3423D86A-84E7-4F51-AAC8-639C1A6A50B5}"/>
              </a:ext>
            </a:extLst>
          </p:cNvPr>
          <p:cNvSpPr txBox="1"/>
          <p:nvPr userDrawn="1"/>
        </p:nvSpPr>
        <p:spPr>
          <a:xfrm>
            <a:off x="7149683" y="5756670"/>
            <a:ext cx="1323247" cy="369332"/>
          </a:xfrm>
          <a:prstGeom prst="rect">
            <a:avLst/>
          </a:prstGeom>
          <a:noFill/>
        </p:spPr>
        <p:txBody>
          <a:bodyPr wrap="none" rtlCol="0">
            <a:spAutoFit/>
          </a:bodyPr>
          <a:lstStyle/>
          <a:p>
            <a:r>
              <a:rPr lang="es-AR" sz="1800">
                <a:solidFill>
                  <a:schemeClr val="accent2">
                    <a:lumMod val="75000"/>
                  </a:schemeClr>
                </a:solidFill>
              </a:rPr>
              <a:t>   @</a:t>
            </a:r>
            <a:r>
              <a:rPr lang="es-AR" sz="1800" err="1">
                <a:solidFill>
                  <a:schemeClr val="accent2">
                    <a:lumMod val="75000"/>
                  </a:schemeClr>
                </a:solidFill>
              </a:rPr>
              <a:t>Algeiba</a:t>
            </a:r>
            <a:endParaRPr lang="es-AR" sz="1800">
              <a:solidFill>
                <a:schemeClr val="accent2">
                  <a:lumMod val="75000"/>
                </a:schemeClr>
              </a:solidFill>
            </a:endParaRPr>
          </a:p>
        </p:txBody>
      </p:sp>
    </p:spTree>
    <p:extLst>
      <p:ext uri="{BB962C8B-B14F-4D97-AF65-F5344CB8AC3E}">
        <p14:creationId xmlns:p14="http://schemas.microsoft.com/office/powerpoint/2010/main" val="21956894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ítulo y Subtítulo">
    <p:spTree>
      <p:nvGrpSpPr>
        <p:cNvPr id="1" name=""/>
        <p:cNvGrpSpPr/>
        <p:nvPr/>
      </p:nvGrpSpPr>
      <p:grpSpPr>
        <a:xfrm>
          <a:off x="0" y="0"/>
          <a:ext cx="0" cy="0"/>
          <a:chOff x="0" y="0"/>
          <a:chExt cx="0" cy="0"/>
        </a:xfrm>
      </p:grpSpPr>
      <p:pic>
        <p:nvPicPr>
          <p:cNvPr id="9" name="11 Imagen">
            <a:extLst>
              <a:ext uri="{FF2B5EF4-FFF2-40B4-BE49-F238E27FC236}">
                <a16:creationId xmlns:a16="http://schemas.microsoft.com/office/drawing/2014/main" id="{6161BAEB-F78E-43DC-ADF2-839E4AF4E1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18619" y="2248556"/>
            <a:ext cx="554762" cy="48764"/>
          </a:xfrm>
          <a:prstGeom prst="rect">
            <a:avLst/>
          </a:prstGeom>
        </p:spPr>
      </p:pic>
      <p:sp>
        <p:nvSpPr>
          <p:cNvPr id="3" name="Marcador de texto 2">
            <a:extLst>
              <a:ext uri="{FF2B5EF4-FFF2-40B4-BE49-F238E27FC236}">
                <a16:creationId xmlns:a16="http://schemas.microsoft.com/office/drawing/2014/main" id="{6D97E948-692C-4834-B244-A8E2EC51D416}"/>
              </a:ext>
            </a:extLst>
          </p:cNvPr>
          <p:cNvSpPr>
            <a:spLocks noGrp="1"/>
          </p:cNvSpPr>
          <p:nvPr>
            <p:ph type="body" sz="quarter" idx="10"/>
          </p:nvPr>
        </p:nvSpPr>
        <p:spPr>
          <a:xfrm>
            <a:off x="1" y="2297553"/>
            <a:ext cx="12192000" cy="860425"/>
          </a:xfrm>
        </p:spPr>
        <p:txBody>
          <a:bodyPr>
            <a:normAutofit/>
          </a:bodyPr>
          <a:lstStyle>
            <a:lvl1pPr marL="0" indent="0" algn="ctr">
              <a:buNone/>
              <a:defRPr sz="4800">
                <a:solidFill>
                  <a:srgbClr val="E6472A"/>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endParaRPr lang="en-US" dirty="0"/>
          </a:p>
        </p:txBody>
      </p:sp>
      <p:sp>
        <p:nvSpPr>
          <p:cNvPr id="6" name="Marcador de texto 5">
            <a:extLst>
              <a:ext uri="{FF2B5EF4-FFF2-40B4-BE49-F238E27FC236}">
                <a16:creationId xmlns:a16="http://schemas.microsoft.com/office/drawing/2014/main" id="{5384C5D4-5CE9-403E-AFA7-0B1F4ACF0983}"/>
              </a:ext>
            </a:extLst>
          </p:cNvPr>
          <p:cNvSpPr>
            <a:spLocks noGrp="1"/>
          </p:cNvSpPr>
          <p:nvPr>
            <p:ph type="body" sz="quarter" idx="11"/>
          </p:nvPr>
        </p:nvSpPr>
        <p:spPr>
          <a:xfrm>
            <a:off x="1" y="3157978"/>
            <a:ext cx="12192000" cy="404812"/>
          </a:xfrm>
        </p:spPr>
        <p:txBody>
          <a:bodyPr>
            <a:noAutofit/>
          </a:bodyPr>
          <a:lstStyle>
            <a:lvl1pPr marL="0" indent="0" algn="ctr">
              <a:buNone/>
              <a:defRPr sz="2400">
                <a:latin typeface="+mj-lt"/>
              </a:defRPr>
            </a:lvl1pPr>
          </a:lstStyle>
          <a:p>
            <a:pPr lvl="0"/>
            <a:endParaRPr lang="en-US" dirty="0"/>
          </a:p>
        </p:txBody>
      </p:sp>
    </p:spTree>
    <p:extLst>
      <p:ext uri="{BB962C8B-B14F-4D97-AF65-F5344CB8AC3E}">
        <p14:creationId xmlns:p14="http://schemas.microsoft.com/office/powerpoint/2010/main" val="38699052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ulo, Subtitulos Comparativos">
    <p:spTree>
      <p:nvGrpSpPr>
        <p:cNvPr id="1" name=""/>
        <p:cNvGrpSpPr/>
        <p:nvPr/>
      </p:nvGrpSpPr>
      <p:grpSpPr>
        <a:xfrm>
          <a:off x="0" y="0"/>
          <a:ext cx="0" cy="0"/>
          <a:chOff x="0" y="0"/>
          <a:chExt cx="0" cy="0"/>
        </a:xfrm>
      </p:grpSpPr>
      <p:pic>
        <p:nvPicPr>
          <p:cNvPr id="9" name="11 Imagen">
            <a:extLst>
              <a:ext uri="{FF2B5EF4-FFF2-40B4-BE49-F238E27FC236}">
                <a16:creationId xmlns:a16="http://schemas.microsoft.com/office/drawing/2014/main" id="{6161BAEB-F78E-43DC-ADF2-839E4AF4E1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46038" y="440777"/>
            <a:ext cx="554762" cy="48764"/>
          </a:xfrm>
          <a:prstGeom prst="rect">
            <a:avLst/>
          </a:prstGeom>
        </p:spPr>
      </p:pic>
      <p:sp>
        <p:nvSpPr>
          <p:cNvPr id="11" name="Marcador de SmartArt 10">
            <a:extLst>
              <a:ext uri="{FF2B5EF4-FFF2-40B4-BE49-F238E27FC236}">
                <a16:creationId xmlns:a16="http://schemas.microsoft.com/office/drawing/2014/main" id="{26BE44E2-3054-40FA-8D0A-0E5B67E78A1B}"/>
              </a:ext>
            </a:extLst>
          </p:cNvPr>
          <p:cNvSpPr>
            <a:spLocks noGrp="1"/>
          </p:cNvSpPr>
          <p:nvPr>
            <p:ph type="dgm" sz="quarter" idx="10"/>
          </p:nvPr>
        </p:nvSpPr>
        <p:spPr>
          <a:xfrm>
            <a:off x="6400800" y="2101925"/>
            <a:ext cx="5475288" cy="3956050"/>
          </a:xfrm>
        </p:spPr>
        <p:txBody>
          <a:bodyPr/>
          <a:lstStyle/>
          <a:p>
            <a:endParaRPr lang="en-US" dirty="0"/>
          </a:p>
        </p:txBody>
      </p:sp>
      <p:sp>
        <p:nvSpPr>
          <p:cNvPr id="23" name="Marcador de SmartArt 10">
            <a:extLst>
              <a:ext uri="{FF2B5EF4-FFF2-40B4-BE49-F238E27FC236}">
                <a16:creationId xmlns:a16="http://schemas.microsoft.com/office/drawing/2014/main" id="{9757AA4C-44F9-4868-A212-1DBC61C8D1F0}"/>
              </a:ext>
            </a:extLst>
          </p:cNvPr>
          <p:cNvSpPr>
            <a:spLocks noGrp="1"/>
          </p:cNvSpPr>
          <p:nvPr>
            <p:ph type="dgm" sz="quarter" idx="11"/>
          </p:nvPr>
        </p:nvSpPr>
        <p:spPr>
          <a:xfrm>
            <a:off x="511704" y="2101925"/>
            <a:ext cx="5475288" cy="3956050"/>
          </a:xfrm>
        </p:spPr>
        <p:txBody>
          <a:bodyPr/>
          <a:lstStyle/>
          <a:p>
            <a:endParaRPr lang="en-US" dirty="0"/>
          </a:p>
        </p:txBody>
      </p:sp>
      <p:sp>
        <p:nvSpPr>
          <p:cNvPr id="24" name="Marcador de texto 2">
            <a:extLst>
              <a:ext uri="{FF2B5EF4-FFF2-40B4-BE49-F238E27FC236}">
                <a16:creationId xmlns:a16="http://schemas.microsoft.com/office/drawing/2014/main" id="{8D026021-B8FC-4CB0-A8E5-5776A68FC8DF}"/>
              </a:ext>
            </a:extLst>
          </p:cNvPr>
          <p:cNvSpPr>
            <a:spLocks noGrp="1"/>
          </p:cNvSpPr>
          <p:nvPr>
            <p:ph type="body" sz="quarter" idx="12"/>
          </p:nvPr>
        </p:nvSpPr>
        <p:spPr>
          <a:xfrm>
            <a:off x="511704" y="1625858"/>
            <a:ext cx="5475288" cy="450850"/>
          </a:xfrm>
        </p:spPr>
        <p:txBody>
          <a:bodyPr>
            <a:normAutofit/>
          </a:bodyPr>
          <a:lstStyle>
            <a:lvl1pPr marL="0" indent="0" algn="ctr">
              <a:buNone/>
              <a:defRPr sz="2200">
                <a:solidFill>
                  <a:srgbClr val="E6472A"/>
                </a:solidFill>
                <a:latin typeface="+mj-lt"/>
              </a:defRPr>
            </a:lvl1pPr>
          </a:lstStyle>
          <a:p>
            <a:pPr lvl="0"/>
            <a:endParaRPr lang="en-US" dirty="0"/>
          </a:p>
        </p:txBody>
      </p:sp>
      <p:sp>
        <p:nvSpPr>
          <p:cNvPr id="25" name="Marcador de texto 2">
            <a:extLst>
              <a:ext uri="{FF2B5EF4-FFF2-40B4-BE49-F238E27FC236}">
                <a16:creationId xmlns:a16="http://schemas.microsoft.com/office/drawing/2014/main" id="{292AC9CD-CC53-427F-9FCA-FE3F1BDEC509}"/>
              </a:ext>
            </a:extLst>
          </p:cNvPr>
          <p:cNvSpPr>
            <a:spLocks noGrp="1"/>
          </p:cNvSpPr>
          <p:nvPr>
            <p:ph type="body" sz="quarter" idx="13"/>
          </p:nvPr>
        </p:nvSpPr>
        <p:spPr>
          <a:xfrm>
            <a:off x="6400800" y="1625858"/>
            <a:ext cx="5475288" cy="450850"/>
          </a:xfrm>
        </p:spPr>
        <p:txBody>
          <a:bodyPr>
            <a:normAutofit/>
          </a:bodyPr>
          <a:lstStyle>
            <a:lvl1pPr marL="0" indent="0" algn="ctr">
              <a:buNone/>
              <a:defRPr sz="2200">
                <a:solidFill>
                  <a:srgbClr val="E6472A"/>
                </a:solidFill>
                <a:latin typeface="+mj-lt"/>
              </a:defRPr>
            </a:lvl1pPr>
          </a:lstStyle>
          <a:p>
            <a:pPr lvl="0"/>
            <a:endParaRPr lang="en-US" dirty="0"/>
          </a:p>
        </p:txBody>
      </p:sp>
      <p:sp>
        <p:nvSpPr>
          <p:cNvPr id="10" name="Marcador de texto 2">
            <a:extLst>
              <a:ext uri="{FF2B5EF4-FFF2-40B4-BE49-F238E27FC236}">
                <a16:creationId xmlns:a16="http://schemas.microsoft.com/office/drawing/2014/main" id="{5E6F4398-E044-4543-A0A1-6C1CE89EDC4F}"/>
              </a:ext>
            </a:extLst>
          </p:cNvPr>
          <p:cNvSpPr>
            <a:spLocks noGrp="1"/>
          </p:cNvSpPr>
          <p:nvPr>
            <p:ph type="body" sz="quarter" idx="14"/>
          </p:nvPr>
        </p:nvSpPr>
        <p:spPr>
          <a:xfrm>
            <a:off x="16402" y="520454"/>
            <a:ext cx="12192000" cy="725488"/>
          </a:xfrm>
        </p:spPr>
        <p:txBody>
          <a:bodyPr>
            <a:normAutofit/>
          </a:bodyPr>
          <a:lstStyle>
            <a:lvl1pPr marL="0" indent="0" algn="ctr">
              <a:buNone/>
              <a:defRPr sz="4000">
                <a:solidFill>
                  <a:srgbClr val="E6472A"/>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endParaRPr lang="en-US" dirty="0"/>
          </a:p>
        </p:txBody>
      </p:sp>
    </p:spTree>
    <p:extLst>
      <p:ext uri="{BB962C8B-B14F-4D97-AF65-F5344CB8AC3E}">
        <p14:creationId xmlns:p14="http://schemas.microsoft.com/office/powerpoint/2010/main" val="3110998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ulo, Subtitulos Comparativos 2">
    <p:spTree>
      <p:nvGrpSpPr>
        <p:cNvPr id="1" name=""/>
        <p:cNvGrpSpPr/>
        <p:nvPr/>
      </p:nvGrpSpPr>
      <p:grpSpPr>
        <a:xfrm>
          <a:off x="0" y="0"/>
          <a:ext cx="0" cy="0"/>
          <a:chOff x="0" y="0"/>
          <a:chExt cx="0" cy="0"/>
        </a:xfrm>
      </p:grpSpPr>
      <p:pic>
        <p:nvPicPr>
          <p:cNvPr id="9" name="11 Imagen">
            <a:extLst>
              <a:ext uri="{FF2B5EF4-FFF2-40B4-BE49-F238E27FC236}">
                <a16:creationId xmlns:a16="http://schemas.microsoft.com/office/drawing/2014/main" id="{6161BAEB-F78E-43DC-ADF2-839E4AF4E1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46038" y="440777"/>
            <a:ext cx="554762" cy="48764"/>
          </a:xfrm>
          <a:prstGeom prst="rect">
            <a:avLst/>
          </a:prstGeom>
        </p:spPr>
      </p:pic>
      <p:sp>
        <p:nvSpPr>
          <p:cNvPr id="13" name="Marcador de contenido 12">
            <a:extLst>
              <a:ext uri="{FF2B5EF4-FFF2-40B4-BE49-F238E27FC236}">
                <a16:creationId xmlns:a16="http://schemas.microsoft.com/office/drawing/2014/main" id="{5F3CBE2D-2115-4A99-A3B9-0B695F5139A6}"/>
              </a:ext>
            </a:extLst>
          </p:cNvPr>
          <p:cNvSpPr>
            <a:spLocks noGrp="1"/>
          </p:cNvSpPr>
          <p:nvPr>
            <p:ph sz="quarter" idx="10"/>
          </p:nvPr>
        </p:nvSpPr>
        <p:spPr>
          <a:xfrm>
            <a:off x="461701" y="1894901"/>
            <a:ext cx="5403448" cy="4278755"/>
          </a:xfrm>
        </p:spPr>
        <p:txBody>
          <a:bodyPr/>
          <a:lstStyle>
            <a:lvl1pPr>
              <a:defRPr/>
            </a:lvl1pPr>
          </a:lstStyle>
          <a:p>
            <a:pPr lvl="0"/>
            <a:r>
              <a:rPr lang="es-ES" dirty="0"/>
              <a:t>Editar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5" name="Marcador de contenido 12">
            <a:extLst>
              <a:ext uri="{FF2B5EF4-FFF2-40B4-BE49-F238E27FC236}">
                <a16:creationId xmlns:a16="http://schemas.microsoft.com/office/drawing/2014/main" id="{9BF07E35-46D5-45A5-821A-32923B83C760}"/>
              </a:ext>
            </a:extLst>
          </p:cNvPr>
          <p:cNvSpPr>
            <a:spLocks noGrp="1"/>
          </p:cNvSpPr>
          <p:nvPr>
            <p:ph sz="quarter" idx="11"/>
          </p:nvPr>
        </p:nvSpPr>
        <p:spPr>
          <a:xfrm>
            <a:off x="6326850" y="1894900"/>
            <a:ext cx="5403448" cy="4278755"/>
          </a:xfrm>
        </p:spPr>
        <p:txBody>
          <a:bodyPr/>
          <a:lstStyle/>
          <a:p>
            <a:pPr lvl="0"/>
            <a:r>
              <a:rPr lang="es-ES" dirty="0"/>
              <a:t>Editar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3" name="Marcador de texto 2">
            <a:extLst>
              <a:ext uri="{FF2B5EF4-FFF2-40B4-BE49-F238E27FC236}">
                <a16:creationId xmlns:a16="http://schemas.microsoft.com/office/drawing/2014/main" id="{39D79FAF-935F-4851-843A-3E4AC99E1E17}"/>
              </a:ext>
            </a:extLst>
          </p:cNvPr>
          <p:cNvSpPr>
            <a:spLocks noGrp="1"/>
          </p:cNvSpPr>
          <p:nvPr>
            <p:ph type="body" sz="quarter" idx="12"/>
          </p:nvPr>
        </p:nvSpPr>
        <p:spPr>
          <a:xfrm>
            <a:off x="461963" y="1300163"/>
            <a:ext cx="5403850" cy="450850"/>
          </a:xfrm>
        </p:spPr>
        <p:txBody>
          <a:bodyPr>
            <a:normAutofit/>
          </a:bodyPr>
          <a:lstStyle>
            <a:lvl1pPr marL="0" indent="0" algn="ctr">
              <a:buNone/>
              <a:defRPr sz="2200">
                <a:solidFill>
                  <a:srgbClr val="E6472A"/>
                </a:solidFill>
                <a:latin typeface="+mj-lt"/>
              </a:defRPr>
            </a:lvl1pPr>
          </a:lstStyle>
          <a:p>
            <a:pPr lvl="0"/>
            <a:endParaRPr lang="en-US" dirty="0"/>
          </a:p>
        </p:txBody>
      </p:sp>
      <p:sp>
        <p:nvSpPr>
          <p:cNvPr id="12" name="Marcador de texto 2">
            <a:extLst>
              <a:ext uri="{FF2B5EF4-FFF2-40B4-BE49-F238E27FC236}">
                <a16:creationId xmlns:a16="http://schemas.microsoft.com/office/drawing/2014/main" id="{1BCA0BCF-88DD-423E-BA91-1826760EEBAD}"/>
              </a:ext>
            </a:extLst>
          </p:cNvPr>
          <p:cNvSpPr>
            <a:spLocks noGrp="1"/>
          </p:cNvSpPr>
          <p:nvPr>
            <p:ph type="body" sz="quarter" idx="13"/>
          </p:nvPr>
        </p:nvSpPr>
        <p:spPr>
          <a:xfrm>
            <a:off x="6326448" y="1300163"/>
            <a:ext cx="5403850" cy="450850"/>
          </a:xfrm>
        </p:spPr>
        <p:txBody>
          <a:bodyPr>
            <a:normAutofit/>
          </a:bodyPr>
          <a:lstStyle>
            <a:lvl1pPr marL="0" indent="0" algn="ctr">
              <a:buNone/>
              <a:defRPr sz="2200">
                <a:solidFill>
                  <a:srgbClr val="E6472A"/>
                </a:solidFill>
                <a:latin typeface="+mj-lt"/>
              </a:defRPr>
            </a:lvl1pPr>
          </a:lstStyle>
          <a:p>
            <a:pPr lvl="0"/>
            <a:endParaRPr lang="en-US" dirty="0"/>
          </a:p>
        </p:txBody>
      </p:sp>
      <p:sp>
        <p:nvSpPr>
          <p:cNvPr id="10" name="Marcador de texto 2">
            <a:extLst>
              <a:ext uri="{FF2B5EF4-FFF2-40B4-BE49-F238E27FC236}">
                <a16:creationId xmlns:a16="http://schemas.microsoft.com/office/drawing/2014/main" id="{751A0DAB-8B4E-44B5-923B-D184C0129221}"/>
              </a:ext>
            </a:extLst>
          </p:cNvPr>
          <p:cNvSpPr>
            <a:spLocks noGrp="1"/>
          </p:cNvSpPr>
          <p:nvPr>
            <p:ph type="body" sz="quarter" idx="14"/>
          </p:nvPr>
        </p:nvSpPr>
        <p:spPr>
          <a:xfrm>
            <a:off x="27419" y="520454"/>
            <a:ext cx="12192000" cy="725488"/>
          </a:xfrm>
        </p:spPr>
        <p:txBody>
          <a:bodyPr>
            <a:normAutofit/>
          </a:bodyPr>
          <a:lstStyle>
            <a:lvl1pPr marL="0" indent="0" algn="ctr">
              <a:buNone/>
              <a:defRPr sz="4000">
                <a:solidFill>
                  <a:srgbClr val="E6472A"/>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endParaRPr lang="en-US" dirty="0"/>
          </a:p>
        </p:txBody>
      </p:sp>
    </p:spTree>
    <p:extLst>
      <p:ext uri="{BB962C8B-B14F-4D97-AF65-F5344CB8AC3E}">
        <p14:creationId xmlns:p14="http://schemas.microsoft.com/office/powerpoint/2010/main" val="2817897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ulo, Subtitulos Comparativos 3">
    <p:spTree>
      <p:nvGrpSpPr>
        <p:cNvPr id="1" name=""/>
        <p:cNvGrpSpPr/>
        <p:nvPr/>
      </p:nvGrpSpPr>
      <p:grpSpPr>
        <a:xfrm>
          <a:off x="0" y="0"/>
          <a:ext cx="0" cy="0"/>
          <a:chOff x="0" y="0"/>
          <a:chExt cx="0" cy="0"/>
        </a:xfrm>
      </p:grpSpPr>
      <p:pic>
        <p:nvPicPr>
          <p:cNvPr id="9" name="11 Imagen">
            <a:extLst>
              <a:ext uri="{FF2B5EF4-FFF2-40B4-BE49-F238E27FC236}">
                <a16:creationId xmlns:a16="http://schemas.microsoft.com/office/drawing/2014/main" id="{6161BAEB-F78E-43DC-ADF2-839E4AF4E1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46038" y="440777"/>
            <a:ext cx="554762" cy="48764"/>
          </a:xfrm>
          <a:prstGeom prst="rect">
            <a:avLst/>
          </a:prstGeom>
        </p:spPr>
      </p:pic>
      <p:sp>
        <p:nvSpPr>
          <p:cNvPr id="13" name="Marcador de contenido 12">
            <a:extLst>
              <a:ext uri="{FF2B5EF4-FFF2-40B4-BE49-F238E27FC236}">
                <a16:creationId xmlns:a16="http://schemas.microsoft.com/office/drawing/2014/main" id="{5F3CBE2D-2115-4A99-A3B9-0B695F5139A6}"/>
              </a:ext>
            </a:extLst>
          </p:cNvPr>
          <p:cNvSpPr>
            <a:spLocks noGrp="1"/>
          </p:cNvSpPr>
          <p:nvPr>
            <p:ph sz="quarter" idx="10"/>
          </p:nvPr>
        </p:nvSpPr>
        <p:spPr>
          <a:xfrm>
            <a:off x="461701" y="1894901"/>
            <a:ext cx="5403448" cy="4278755"/>
          </a:xfrm>
        </p:spPr>
        <p:txBody>
          <a:bodyPr/>
          <a:lstStyle>
            <a:lvl1pPr>
              <a:defRPr/>
            </a:lvl1pPr>
          </a:lstStyle>
          <a:p>
            <a:pPr lvl="0"/>
            <a:r>
              <a:rPr lang="es-ES" dirty="0"/>
              <a:t>Editar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5" name="Marcador de contenido 12">
            <a:extLst>
              <a:ext uri="{FF2B5EF4-FFF2-40B4-BE49-F238E27FC236}">
                <a16:creationId xmlns:a16="http://schemas.microsoft.com/office/drawing/2014/main" id="{9BF07E35-46D5-45A5-821A-32923B83C760}"/>
              </a:ext>
            </a:extLst>
          </p:cNvPr>
          <p:cNvSpPr>
            <a:spLocks noGrp="1"/>
          </p:cNvSpPr>
          <p:nvPr>
            <p:ph sz="quarter" idx="11"/>
          </p:nvPr>
        </p:nvSpPr>
        <p:spPr>
          <a:xfrm>
            <a:off x="6326850" y="1894900"/>
            <a:ext cx="5403448" cy="4278755"/>
          </a:xfrm>
        </p:spPr>
        <p:txBody>
          <a:bodyPr/>
          <a:lstStyle/>
          <a:p>
            <a:pPr lvl="0"/>
            <a:r>
              <a:rPr lang="es-ES" dirty="0"/>
              <a:t>Editar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3" name="Marcador de texto 2">
            <a:extLst>
              <a:ext uri="{FF2B5EF4-FFF2-40B4-BE49-F238E27FC236}">
                <a16:creationId xmlns:a16="http://schemas.microsoft.com/office/drawing/2014/main" id="{39D79FAF-935F-4851-843A-3E4AC99E1E17}"/>
              </a:ext>
            </a:extLst>
          </p:cNvPr>
          <p:cNvSpPr>
            <a:spLocks noGrp="1"/>
          </p:cNvSpPr>
          <p:nvPr>
            <p:ph type="body" sz="quarter" idx="12"/>
          </p:nvPr>
        </p:nvSpPr>
        <p:spPr>
          <a:xfrm>
            <a:off x="3394075" y="1300163"/>
            <a:ext cx="5403850" cy="450850"/>
          </a:xfrm>
        </p:spPr>
        <p:txBody>
          <a:bodyPr>
            <a:normAutofit/>
          </a:bodyPr>
          <a:lstStyle>
            <a:lvl1pPr marL="0" indent="0" algn="ctr">
              <a:buNone/>
              <a:defRPr sz="2200">
                <a:solidFill>
                  <a:srgbClr val="E6472A"/>
                </a:solidFill>
                <a:latin typeface="+mj-lt"/>
              </a:defRPr>
            </a:lvl1pPr>
          </a:lstStyle>
          <a:p>
            <a:pPr lvl="0"/>
            <a:endParaRPr lang="en-US" dirty="0"/>
          </a:p>
        </p:txBody>
      </p:sp>
      <p:sp>
        <p:nvSpPr>
          <p:cNvPr id="7" name="Marcador de texto 2">
            <a:extLst>
              <a:ext uri="{FF2B5EF4-FFF2-40B4-BE49-F238E27FC236}">
                <a16:creationId xmlns:a16="http://schemas.microsoft.com/office/drawing/2014/main" id="{89A8BC1A-5B30-4A6D-A305-97B707C254FD}"/>
              </a:ext>
            </a:extLst>
          </p:cNvPr>
          <p:cNvSpPr>
            <a:spLocks noGrp="1"/>
          </p:cNvSpPr>
          <p:nvPr>
            <p:ph type="body" sz="quarter" idx="13"/>
          </p:nvPr>
        </p:nvSpPr>
        <p:spPr>
          <a:xfrm>
            <a:off x="16402" y="520454"/>
            <a:ext cx="12192000" cy="725488"/>
          </a:xfrm>
        </p:spPr>
        <p:txBody>
          <a:bodyPr>
            <a:normAutofit/>
          </a:bodyPr>
          <a:lstStyle>
            <a:lvl1pPr marL="0" indent="0" algn="ctr">
              <a:buNone/>
              <a:defRPr sz="4000">
                <a:solidFill>
                  <a:srgbClr val="E6472A"/>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endParaRPr lang="en-US" dirty="0"/>
          </a:p>
        </p:txBody>
      </p:sp>
    </p:spTree>
    <p:extLst>
      <p:ext uri="{BB962C8B-B14F-4D97-AF65-F5344CB8AC3E}">
        <p14:creationId xmlns:p14="http://schemas.microsoft.com/office/powerpoint/2010/main" val="453646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ulo, Imagen y Texto">
    <p:spTree>
      <p:nvGrpSpPr>
        <p:cNvPr id="1" name=""/>
        <p:cNvGrpSpPr/>
        <p:nvPr/>
      </p:nvGrpSpPr>
      <p:grpSpPr>
        <a:xfrm>
          <a:off x="0" y="0"/>
          <a:ext cx="0" cy="0"/>
          <a:chOff x="0" y="0"/>
          <a:chExt cx="0" cy="0"/>
        </a:xfrm>
      </p:grpSpPr>
      <p:pic>
        <p:nvPicPr>
          <p:cNvPr id="9" name="11 Imagen">
            <a:extLst>
              <a:ext uri="{FF2B5EF4-FFF2-40B4-BE49-F238E27FC236}">
                <a16:creationId xmlns:a16="http://schemas.microsoft.com/office/drawing/2014/main" id="{6161BAEB-F78E-43DC-ADF2-839E4AF4E1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46038" y="440777"/>
            <a:ext cx="554762" cy="48764"/>
          </a:xfrm>
          <a:prstGeom prst="rect">
            <a:avLst/>
          </a:prstGeom>
        </p:spPr>
      </p:pic>
      <p:sp>
        <p:nvSpPr>
          <p:cNvPr id="3" name="Marcador de posición de imagen 2">
            <a:extLst>
              <a:ext uri="{FF2B5EF4-FFF2-40B4-BE49-F238E27FC236}">
                <a16:creationId xmlns:a16="http://schemas.microsoft.com/office/drawing/2014/main" id="{486C3391-B833-4A17-AB31-DF7D5E61DE07}"/>
              </a:ext>
            </a:extLst>
          </p:cNvPr>
          <p:cNvSpPr>
            <a:spLocks noGrp="1"/>
          </p:cNvSpPr>
          <p:nvPr>
            <p:ph type="pic" sz="quarter" idx="11"/>
          </p:nvPr>
        </p:nvSpPr>
        <p:spPr>
          <a:xfrm>
            <a:off x="677863" y="1383241"/>
            <a:ext cx="10836275" cy="3232826"/>
          </a:xfrm>
        </p:spPr>
        <p:txBody>
          <a:bodyPr/>
          <a:lstStyle/>
          <a:p>
            <a:endParaRPr lang="en-US" dirty="0"/>
          </a:p>
        </p:txBody>
      </p:sp>
      <p:sp>
        <p:nvSpPr>
          <p:cNvPr id="4" name="Marcador de contenido 3">
            <a:extLst>
              <a:ext uri="{FF2B5EF4-FFF2-40B4-BE49-F238E27FC236}">
                <a16:creationId xmlns:a16="http://schemas.microsoft.com/office/drawing/2014/main" id="{6031BECD-EB5C-47F7-B3F2-9413A96EC6E0}"/>
              </a:ext>
            </a:extLst>
          </p:cNvPr>
          <p:cNvSpPr>
            <a:spLocks noGrp="1"/>
          </p:cNvSpPr>
          <p:nvPr>
            <p:ph sz="quarter" idx="12"/>
          </p:nvPr>
        </p:nvSpPr>
        <p:spPr>
          <a:xfrm>
            <a:off x="1882775" y="4794250"/>
            <a:ext cx="8426450" cy="1306513"/>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texto 2">
            <a:extLst>
              <a:ext uri="{FF2B5EF4-FFF2-40B4-BE49-F238E27FC236}">
                <a16:creationId xmlns:a16="http://schemas.microsoft.com/office/drawing/2014/main" id="{3BF96658-7D49-40D6-8571-B19B1D716142}"/>
              </a:ext>
            </a:extLst>
          </p:cNvPr>
          <p:cNvSpPr>
            <a:spLocks noGrp="1"/>
          </p:cNvSpPr>
          <p:nvPr>
            <p:ph type="body" sz="quarter" idx="13"/>
          </p:nvPr>
        </p:nvSpPr>
        <p:spPr>
          <a:xfrm>
            <a:off x="16402" y="520454"/>
            <a:ext cx="12192000" cy="725488"/>
          </a:xfrm>
        </p:spPr>
        <p:txBody>
          <a:bodyPr>
            <a:normAutofit/>
          </a:bodyPr>
          <a:lstStyle>
            <a:lvl1pPr marL="0" indent="0" algn="ctr">
              <a:buNone/>
              <a:defRPr sz="4000">
                <a:solidFill>
                  <a:srgbClr val="E6472A"/>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endParaRPr lang="en-US" dirty="0"/>
          </a:p>
        </p:txBody>
      </p:sp>
    </p:spTree>
    <p:extLst>
      <p:ext uri="{BB962C8B-B14F-4D97-AF65-F5344CB8AC3E}">
        <p14:creationId xmlns:p14="http://schemas.microsoft.com/office/powerpoint/2010/main" val="2036133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ulo, Imagen y Texto 2">
    <p:spTree>
      <p:nvGrpSpPr>
        <p:cNvPr id="1" name=""/>
        <p:cNvGrpSpPr/>
        <p:nvPr/>
      </p:nvGrpSpPr>
      <p:grpSpPr>
        <a:xfrm>
          <a:off x="0" y="0"/>
          <a:ext cx="0" cy="0"/>
          <a:chOff x="0" y="0"/>
          <a:chExt cx="0" cy="0"/>
        </a:xfrm>
      </p:grpSpPr>
      <p:pic>
        <p:nvPicPr>
          <p:cNvPr id="9" name="11 Imagen">
            <a:extLst>
              <a:ext uri="{FF2B5EF4-FFF2-40B4-BE49-F238E27FC236}">
                <a16:creationId xmlns:a16="http://schemas.microsoft.com/office/drawing/2014/main" id="{6161BAEB-F78E-43DC-ADF2-839E4AF4E1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46038" y="440777"/>
            <a:ext cx="554762" cy="48764"/>
          </a:xfrm>
          <a:prstGeom prst="rect">
            <a:avLst/>
          </a:prstGeom>
        </p:spPr>
      </p:pic>
      <p:sp>
        <p:nvSpPr>
          <p:cNvPr id="3" name="Marcador de posición de imagen 2">
            <a:extLst>
              <a:ext uri="{FF2B5EF4-FFF2-40B4-BE49-F238E27FC236}">
                <a16:creationId xmlns:a16="http://schemas.microsoft.com/office/drawing/2014/main" id="{486C3391-B833-4A17-AB31-DF7D5E61DE07}"/>
              </a:ext>
            </a:extLst>
          </p:cNvPr>
          <p:cNvSpPr>
            <a:spLocks noGrp="1"/>
          </p:cNvSpPr>
          <p:nvPr>
            <p:ph type="pic" sz="quarter" idx="11"/>
          </p:nvPr>
        </p:nvSpPr>
        <p:spPr>
          <a:xfrm>
            <a:off x="677863" y="1383241"/>
            <a:ext cx="10836275" cy="3232826"/>
          </a:xfrm>
        </p:spPr>
        <p:txBody>
          <a:bodyPr/>
          <a:lstStyle/>
          <a:p>
            <a:endParaRPr lang="en-US" dirty="0"/>
          </a:p>
        </p:txBody>
      </p:sp>
      <p:sp>
        <p:nvSpPr>
          <p:cNvPr id="4" name="Marcador de contenido 3">
            <a:extLst>
              <a:ext uri="{FF2B5EF4-FFF2-40B4-BE49-F238E27FC236}">
                <a16:creationId xmlns:a16="http://schemas.microsoft.com/office/drawing/2014/main" id="{4594B020-24D9-427C-9012-08062C2EFAC6}"/>
              </a:ext>
            </a:extLst>
          </p:cNvPr>
          <p:cNvSpPr>
            <a:spLocks noGrp="1"/>
          </p:cNvSpPr>
          <p:nvPr>
            <p:ph sz="quarter" idx="12"/>
          </p:nvPr>
        </p:nvSpPr>
        <p:spPr>
          <a:xfrm>
            <a:off x="677863" y="4767263"/>
            <a:ext cx="10836275" cy="1398587"/>
          </a:xfrm>
        </p:spPr>
        <p:txBody>
          <a:bodyPr/>
          <a:lstStyle/>
          <a:p>
            <a:pPr lvl="0"/>
            <a:r>
              <a:rPr lang="es-ES" dirty="0"/>
              <a:t>Editar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10" name="Marcador de texto 2">
            <a:extLst>
              <a:ext uri="{FF2B5EF4-FFF2-40B4-BE49-F238E27FC236}">
                <a16:creationId xmlns:a16="http://schemas.microsoft.com/office/drawing/2014/main" id="{2591F6DC-8BDC-4809-8004-791C8F5312DF}"/>
              </a:ext>
            </a:extLst>
          </p:cNvPr>
          <p:cNvSpPr>
            <a:spLocks noGrp="1"/>
          </p:cNvSpPr>
          <p:nvPr>
            <p:ph type="body" sz="quarter" idx="13"/>
          </p:nvPr>
        </p:nvSpPr>
        <p:spPr>
          <a:xfrm>
            <a:off x="27419" y="520454"/>
            <a:ext cx="12192000" cy="725488"/>
          </a:xfrm>
        </p:spPr>
        <p:txBody>
          <a:bodyPr>
            <a:normAutofit/>
          </a:bodyPr>
          <a:lstStyle>
            <a:lvl1pPr marL="0" indent="0" algn="ctr">
              <a:buNone/>
              <a:defRPr sz="4000">
                <a:solidFill>
                  <a:srgbClr val="E6472A"/>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endParaRPr lang="en-US" dirty="0"/>
          </a:p>
        </p:txBody>
      </p:sp>
    </p:spTree>
    <p:extLst>
      <p:ext uri="{BB962C8B-B14F-4D97-AF65-F5344CB8AC3E}">
        <p14:creationId xmlns:p14="http://schemas.microsoft.com/office/powerpoint/2010/main" val="3911993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slideLayout" Target="../slideLayouts/slideLayout41.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image" Target="../media/image1.png"/><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6 Imagen">
            <a:extLst>
              <a:ext uri="{FF2B5EF4-FFF2-40B4-BE49-F238E27FC236}">
                <a16:creationId xmlns:a16="http://schemas.microsoft.com/office/drawing/2014/main" id="{544B038E-95F7-46DB-93A7-90C3AB5B328F}"/>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2205" y="0"/>
            <a:ext cx="12194205" cy="6858348"/>
          </a:xfrm>
          <a:prstGeom prst="rect">
            <a:avLst/>
          </a:prstGeom>
        </p:spPr>
      </p:pic>
      <p:sp>
        <p:nvSpPr>
          <p:cNvPr id="8" name="13 Elipse">
            <a:extLst>
              <a:ext uri="{FF2B5EF4-FFF2-40B4-BE49-F238E27FC236}">
                <a16:creationId xmlns:a16="http://schemas.microsoft.com/office/drawing/2014/main" id="{23D22214-A3DE-436D-BDCE-81877E418236}"/>
              </a:ext>
            </a:extLst>
          </p:cNvPr>
          <p:cNvSpPr/>
          <p:nvPr userDrawn="1"/>
        </p:nvSpPr>
        <p:spPr>
          <a:xfrm>
            <a:off x="334610" y="6422268"/>
            <a:ext cx="391159" cy="39110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800"/>
          </a:p>
        </p:txBody>
      </p:sp>
      <p:sp>
        <p:nvSpPr>
          <p:cNvPr id="9" name="12 CuadroTexto">
            <a:extLst>
              <a:ext uri="{FF2B5EF4-FFF2-40B4-BE49-F238E27FC236}">
                <a16:creationId xmlns:a16="http://schemas.microsoft.com/office/drawing/2014/main" id="{F959BE48-9CC7-49A0-BC55-44B4A379172E}"/>
              </a:ext>
            </a:extLst>
          </p:cNvPr>
          <p:cNvSpPr txBox="1"/>
          <p:nvPr userDrawn="1"/>
        </p:nvSpPr>
        <p:spPr>
          <a:xfrm>
            <a:off x="206111" y="6479323"/>
            <a:ext cx="648156" cy="276999"/>
          </a:xfrm>
          <a:prstGeom prst="rect">
            <a:avLst/>
          </a:prstGeom>
          <a:noFill/>
        </p:spPr>
        <p:txBody>
          <a:bodyPr wrap="square" rtlCol="0" anchor="ctr">
            <a:spAutoFit/>
          </a:bodyPr>
          <a:lstStyle/>
          <a:p>
            <a:pPr algn="ctr"/>
            <a:fld id="{5F5F13CC-6AC5-484B-817F-21FC5A8F3838}" type="slidenum">
              <a:rPr lang="es-ES_tradnl" sz="1200" smtClean="0">
                <a:solidFill>
                  <a:schemeClr val="bg1"/>
                </a:solidFill>
                <a:latin typeface="Museo 700" pitchFamily="50" charset="0"/>
              </a:rPr>
              <a:pPr algn="ctr"/>
              <a:t>‹#›</a:t>
            </a:fld>
            <a:endParaRPr lang="es-AR" sz="1200">
              <a:solidFill>
                <a:schemeClr val="bg1"/>
              </a:solidFill>
              <a:latin typeface="Museo 700" pitchFamily="50" charset="0"/>
            </a:endParaRPr>
          </a:p>
        </p:txBody>
      </p:sp>
      <p:sp>
        <p:nvSpPr>
          <p:cNvPr id="2" name="Marcador de título 1">
            <a:extLst>
              <a:ext uri="{FF2B5EF4-FFF2-40B4-BE49-F238E27FC236}">
                <a16:creationId xmlns:a16="http://schemas.microsoft.com/office/drawing/2014/main" id="{A4274A40-4C64-4CC0-85EB-A2B01FDA9C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n-US" dirty="0"/>
          </a:p>
        </p:txBody>
      </p:sp>
      <p:sp>
        <p:nvSpPr>
          <p:cNvPr id="3" name="Marcador de texto 2">
            <a:extLst>
              <a:ext uri="{FF2B5EF4-FFF2-40B4-BE49-F238E27FC236}">
                <a16:creationId xmlns:a16="http://schemas.microsoft.com/office/drawing/2014/main" id="{27DD7987-631F-4418-AED7-75C9D9EEE0F0}"/>
              </a:ext>
            </a:extLst>
          </p:cNvPr>
          <p:cNvSpPr>
            <a:spLocks noGrp="1"/>
          </p:cNvSpPr>
          <p:nvPr>
            <p:ph type="body" idx="1"/>
          </p:nvPr>
        </p:nvSpPr>
        <p:spPr>
          <a:xfrm>
            <a:off x="838200" y="2853369"/>
            <a:ext cx="10515600" cy="332359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15602654"/>
      </p:ext>
    </p:extLst>
  </p:cSld>
  <p:clrMap bg1="lt1" tx1="dk1" bg2="lt2" tx2="dk2" accent1="accent1" accent2="accent2" accent3="accent3" accent4="accent4" accent5="accent5" accent6="accent6" hlink="hlink" folHlink="folHlink"/>
  <p:sldLayoutIdLst>
    <p:sldLayoutId id="2147483713" r:id="rId1"/>
    <p:sldLayoutId id="2147483695" r:id="rId2"/>
    <p:sldLayoutId id="2147483707" r:id="rId3"/>
    <p:sldLayoutId id="2147483712" r:id="rId4"/>
    <p:sldLayoutId id="2147483716" r:id="rId5"/>
    <p:sldLayoutId id="2147483801" r:id="rId6"/>
    <p:sldLayoutId id="2147483792" r:id="rId7"/>
    <p:sldLayoutId id="2147483717" r:id="rId8"/>
    <p:sldLayoutId id="2147483807" r:id="rId9"/>
    <p:sldLayoutId id="2147483802" r:id="rId10"/>
    <p:sldLayoutId id="2147483803" r:id="rId11"/>
    <p:sldLayoutId id="2147483804" r:id="rId12"/>
    <p:sldLayoutId id="2147483728" r:id="rId13"/>
    <p:sldLayoutId id="2147483805" r:id="rId14"/>
    <p:sldLayoutId id="2147483812" r:id="rId15"/>
    <p:sldLayoutId id="2147483727" r:id="rId16"/>
    <p:sldLayoutId id="2147483714" r:id="rId17"/>
    <p:sldLayoutId id="2147483726" r:id="rId18"/>
    <p:sldLayoutId id="2147483810" r:id="rId19"/>
    <p:sldLayoutId id="2147483815" r:id="rId20"/>
  </p:sldLayoutIdLst>
  <p:txStyles>
    <p:titleStyle>
      <a:lvl1pPr algn="l" defTabSz="914400" rtl="0" eaLnBrk="1" latinLnBrk="0" hangingPunct="1">
        <a:lnSpc>
          <a:spcPct val="90000"/>
        </a:lnSpc>
        <a:spcBef>
          <a:spcPct val="0"/>
        </a:spcBef>
        <a:buNone/>
        <a:defRPr lang="en-US" sz="4400" kern="1200" dirty="0">
          <a:solidFill>
            <a:srgbClr val="E6472A"/>
          </a:solidFill>
          <a:latin typeface="Museo 300" panose="020000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400" kern="1200" dirty="0" smtClean="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200" kern="1200" dirty="0" smtClean="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100" kern="1200" dirty="0" smtClean="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050" kern="1200" dirty="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6 Imagen">
            <a:extLst>
              <a:ext uri="{FF2B5EF4-FFF2-40B4-BE49-F238E27FC236}">
                <a16:creationId xmlns:a16="http://schemas.microsoft.com/office/drawing/2014/main" id="{544B038E-95F7-46DB-93A7-90C3AB5B328F}"/>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2205" y="0"/>
            <a:ext cx="12194205" cy="6858348"/>
          </a:xfrm>
          <a:prstGeom prst="rect">
            <a:avLst/>
          </a:prstGeom>
        </p:spPr>
      </p:pic>
      <p:sp>
        <p:nvSpPr>
          <p:cNvPr id="8" name="13 Elipse">
            <a:extLst>
              <a:ext uri="{FF2B5EF4-FFF2-40B4-BE49-F238E27FC236}">
                <a16:creationId xmlns:a16="http://schemas.microsoft.com/office/drawing/2014/main" id="{23D22214-A3DE-436D-BDCE-81877E418236}"/>
              </a:ext>
            </a:extLst>
          </p:cNvPr>
          <p:cNvSpPr/>
          <p:nvPr userDrawn="1"/>
        </p:nvSpPr>
        <p:spPr>
          <a:xfrm>
            <a:off x="334610" y="6422268"/>
            <a:ext cx="391159" cy="39110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800"/>
          </a:p>
        </p:txBody>
      </p:sp>
      <p:sp>
        <p:nvSpPr>
          <p:cNvPr id="9" name="12 CuadroTexto">
            <a:extLst>
              <a:ext uri="{FF2B5EF4-FFF2-40B4-BE49-F238E27FC236}">
                <a16:creationId xmlns:a16="http://schemas.microsoft.com/office/drawing/2014/main" id="{F959BE48-9CC7-49A0-BC55-44B4A379172E}"/>
              </a:ext>
            </a:extLst>
          </p:cNvPr>
          <p:cNvSpPr txBox="1"/>
          <p:nvPr userDrawn="1"/>
        </p:nvSpPr>
        <p:spPr>
          <a:xfrm>
            <a:off x="206111" y="6479323"/>
            <a:ext cx="648156" cy="276999"/>
          </a:xfrm>
          <a:prstGeom prst="rect">
            <a:avLst/>
          </a:prstGeom>
          <a:noFill/>
        </p:spPr>
        <p:txBody>
          <a:bodyPr wrap="square" rtlCol="0" anchor="ctr">
            <a:spAutoFit/>
          </a:bodyPr>
          <a:lstStyle/>
          <a:p>
            <a:pPr algn="ctr"/>
            <a:fld id="{5F5F13CC-6AC5-484B-817F-21FC5A8F3838}" type="slidenum">
              <a:rPr lang="es-ES_tradnl" sz="1200" smtClean="0">
                <a:solidFill>
                  <a:schemeClr val="bg1"/>
                </a:solidFill>
                <a:latin typeface="Museo 700" pitchFamily="50" charset="0"/>
              </a:rPr>
              <a:pPr algn="ctr"/>
              <a:t>‹#›</a:t>
            </a:fld>
            <a:endParaRPr lang="es-AR" sz="1200">
              <a:solidFill>
                <a:schemeClr val="bg1"/>
              </a:solidFill>
              <a:latin typeface="Museo 700" pitchFamily="50" charset="0"/>
            </a:endParaRPr>
          </a:p>
        </p:txBody>
      </p:sp>
      <p:sp>
        <p:nvSpPr>
          <p:cNvPr id="2" name="Marcador de título 1">
            <a:extLst>
              <a:ext uri="{FF2B5EF4-FFF2-40B4-BE49-F238E27FC236}">
                <a16:creationId xmlns:a16="http://schemas.microsoft.com/office/drawing/2014/main" id="{A4274A40-4C64-4CC0-85EB-A2B01FDA9C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n-US" dirty="0"/>
          </a:p>
        </p:txBody>
      </p:sp>
      <p:sp>
        <p:nvSpPr>
          <p:cNvPr id="3" name="Marcador de texto 2">
            <a:extLst>
              <a:ext uri="{FF2B5EF4-FFF2-40B4-BE49-F238E27FC236}">
                <a16:creationId xmlns:a16="http://schemas.microsoft.com/office/drawing/2014/main" id="{27DD7987-631F-4418-AED7-75C9D9EEE0F0}"/>
              </a:ext>
            </a:extLst>
          </p:cNvPr>
          <p:cNvSpPr>
            <a:spLocks noGrp="1"/>
          </p:cNvSpPr>
          <p:nvPr>
            <p:ph type="body" idx="1"/>
          </p:nvPr>
        </p:nvSpPr>
        <p:spPr>
          <a:xfrm>
            <a:off x="838200" y="2853369"/>
            <a:ext cx="10515600" cy="332359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76137299"/>
      </p:ext>
    </p:extLst>
  </p:cSld>
  <p:clrMap bg1="lt1" tx1="dk1" bg2="lt2" tx2="dk2" accent1="accent1" accent2="accent2" accent3="accent3" accent4="accent4" accent5="accent5" accent6="accent6" hlink="hlink" folHlink="folHlink"/>
  <p:sldLayoutIdLst>
    <p:sldLayoutId id="2147483742" r:id="rId1"/>
    <p:sldLayoutId id="2147483808" r:id="rId2"/>
    <p:sldLayoutId id="2147483773" r:id="rId3"/>
    <p:sldLayoutId id="2147483774" r:id="rId4"/>
    <p:sldLayoutId id="2147483775" r:id="rId5"/>
    <p:sldLayoutId id="2147483776" r:id="rId6"/>
    <p:sldLayoutId id="2147483809" r:id="rId7"/>
    <p:sldLayoutId id="2147483779" r:id="rId8"/>
    <p:sldLayoutId id="2147483780" r:id="rId9"/>
    <p:sldLayoutId id="2147483781" r:id="rId10"/>
    <p:sldLayoutId id="2147483782" r:id="rId11"/>
    <p:sldLayoutId id="2147483783" r:id="rId12"/>
    <p:sldLayoutId id="2147483784" r:id="rId13"/>
    <p:sldLayoutId id="2147483785" r:id="rId14"/>
    <p:sldLayoutId id="2147483786" r:id="rId15"/>
    <p:sldLayoutId id="2147483787" r:id="rId16"/>
    <p:sldLayoutId id="2147483788" r:id="rId17"/>
    <p:sldLayoutId id="2147483789" r:id="rId18"/>
    <p:sldLayoutId id="2147483790" r:id="rId19"/>
    <p:sldLayoutId id="2147483771" r:id="rId20"/>
    <p:sldLayoutId id="2147483811" r:id="rId21"/>
  </p:sldLayoutIdLst>
  <p:txStyles>
    <p:titleStyle>
      <a:lvl1pPr algn="l" defTabSz="914400" rtl="0" eaLnBrk="1" latinLnBrk="0" hangingPunct="1">
        <a:lnSpc>
          <a:spcPct val="90000"/>
        </a:lnSpc>
        <a:spcBef>
          <a:spcPct val="0"/>
        </a:spcBef>
        <a:buNone/>
        <a:defRPr lang="en-US" sz="4400" kern="1200" dirty="0">
          <a:solidFill>
            <a:srgbClr val="E6472A"/>
          </a:solidFill>
          <a:latin typeface="Museo 300" panose="020000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400" kern="1200" dirty="0" smtClean="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200" kern="1200" dirty="0" smtClean="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100" kern="1200" dirty="0" smtClean="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050" kern="1200" dirty="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creative-commons-images.com/handwriting/a/agenda.html" TargetMode="External"/><Relationship Id="rId2" Type="http://schemas.openxmlformats.org/officeDocument/2006/relationships/image" Target="../media/image52.jpg"/><Relationship Id="rId1" Type="http://schemas.openxmlformats.org/officeDocument/2006/relationships/slideLayout" Target="../slideLayouts/slideLayout10.xml"/><Relationship Id="rId4" Type="http://schemas.openxmlformats.org/officeDocument/2006/relationships/image" Target="../media/image5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3.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3.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3.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1" name="Freeform: Shape 134">
            <a:extLst>
              <a:ext uri="{FF2B5EF4-FFF2-40B4-BE49-F238E27FC236}">
                <a16:creationId xmlns:a16="http://schemas.microsoft.com/office/drawing/2014/main" id="{6DB7ADBC-26DA-450D-A8BF-E1ACCB4663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0234" y="1"/>
            <a:ext cx="6488456" cy="3036711"/>
          </a:xfrm>
          <a:custGeom>
            <a:avLst/>
            <a:gdLst>
              <a:gd name="connsiteX0" fmla="*/ 0 w 6488456"/>
              <a:gd name="connsiteY0" fmla="*/ 0 h 3036711"/>
              <a:gd name="connsiteX1" fmla="*/ 6488456 w 6488456"/>
              <a:gd name="connsiteY1" fmla="*/ 0 h 3036711"/>
              <a:gd name="connsiteX2" fmla="*/ 6482686 w 6488456"/>
              <a:gd name="connsiteY2" fmla="*/ 114279 h 3036711"/>
              <a:gd name="connsiteX3" fmla="*/ 3244228 w 6488456"/>
              <a:gd name="connsiteY3" fmla="*/ 3036711 h 3036711"/>
              <a:gd name="connsiteX4" fmla="*/ 5771 w 6488456"/>
              <a:gd name="connsiteY4" fmla="*/ 114279 h 3036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8456" h="3036711">
                <a:moveTo>
                  <a:pt x="0" y="0"/>
                </a:moveTo>
                <a:lnTo>
                  <a:pt x="6488456" y="0"/>
                </a:lnTo>
                <a:lnTo>
                  <a:pt x="6482686" y="114279"/>
                </a:lnTo>
                <a:cubicBezTo>
                  <a:pt x="6315984" y="1755766"/>
                  <a:pt x="4929697" y="3036711"/>
                  <a:pt x="3244228" y="3036711"/>
                </a:cubicBezTo>
                <a:cubicBezTo>
                  <a:pt x="1558760" y="3036711"/>
                  <a:pt x="172473" y="1755766"/>
                  <a:pt x="5771" y="114279"/>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7" name="Freeform: Shape 136">
            <a:extLst>
              <a:ext uri="{FF2B5EF4-FFF2-40B4-BE49-F238E27FC236}">
                <a16:creationId xmlns:a16="http://schemas.microsoft.com/office/drawing/2014/main" id="{5E3C0EDB-60D3-4CEF-8B80-C6D01E08D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6216"/>
            <a:ext cx="5198011" cy="3957242"/>
          </a:xfrm>
          <a:custGeom>
            <a:avLst/>
            <a:gdLst>
              <a:gd name="connsiteX0" fmla="*/ 1942747 w 5198011"/>
              <a:gd name="connsiteY0" fmla="*/ 0 h 3957242"/>
              <a:gd name="connsiteX1" fmla="*/ 5198011 w 5198011"/>
              <a:gd name="connsiteY1" fmla="*/ 3255264 h 3957242"/>
              <a:gd name="connsiteX2" fmla="*/ 5131876 w 5198011"/>
              <a:gd name="connsiteY2" fmla="*/ 3911314 h 3957242"/>
              <a:gd name="connsiteX3" fmla="*/ 5120066 w 5198011"/>
              <a:gd name="connsiteY3" fmla="*/ 3957242 h 3957242"/>
              <a:gd name="connsiteX4" fmla="*/ 0 w 5198011"/>
              <a:gd name="connsiteY4" fmla="*/ 3957242 h 3957242"/>
              <a:gd name="connsiteX5" fmla="*/ 0 w 5198011"/>
              <a:gd name="connsiteY5" fmla="*/ 647700 h 3957242"/>
              <a:gd name="connsiteX6" fmla="*/ 122698 w 5198011"/>
              <a:gd name="connsiteY6" fmla="*/ 555948 h 3957242"/>
              <a:gd name="connsiteX7" fmla="*/ 1942747 w 5198011"/>
              <a:gd name="connsiteY7" fmla="*/ 0 h 395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8011" h="3957242">
                <a:moveTo>
                  <a:pt x="1942747" y="0"/>
                </a:moveTo>
                <a:cubicBezTo>
                  <a:pt x="3740580" y="0"/>
                  <a:pt x="5198011" y="1457431"/>
                  <a:pt x="5198011" y="3255264"/>
                </a:cubicBezTo>
                <a:cubicBezTo>
                  <a:pt x="5198011" y="3479993"/>
                  <a:pt x="5175239" y="3699404"/>
                  <a:pt x="5131876" y="3911314"/>
                </a:cubicBezTo>
                <a:lnTo>
                  <a:pt x="5120066" y="3957242"/>
                </a:lnTo>
                <a:lnTo>
                  <a:pt x="0" y="3957242"/>
                </a:lnTo>
                <a:lnTo>
                  <a:pt x="0" y="647700"/>
                </a:lnTo>
                <a:lnTo>
                  <a:pt x="122698" y="555948"/>
                </a:lnTo>
                <a:cubicBezTo>
                  <a:pt x="642241" y="204951"/>
                  <a:pt x="1268560" y="0"/>
                  <a:pt x="1942747"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9" name="Freeform: Shape 138">
            <a:extLst>
              <a:ext uri="{FF2B5EF4-FFF2-40B4-BE49-F238E27FC236}">
                <a16:creationId xmlns:a16="http://schemas.microsoft.com/office/drawing/2014/main" id="{40C269CE-FB56-4D68-8CFB-1CFD5F3505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837" y="495702"/>
            <a:ext cx="6428625" cy="6357756"/>
          </a:xfrm>
          <a:custGeom>
            <a:avLst/>
            <a:gdLst>
              <a:gd name="connsiteX0" fmla="*/ 4279392 w 6428625"/>
              <a:gd name="connsiteY0" fmla="*/ 0 h 6357756"/>
              <a:gd name="connsiteX1" fmla="*/ 6319204 w 6428625"/>
              <a:gd name="connsiteY1" fmla="*/ 516500 h 6357756"/>
              <a:gd name="connsiteX2" fmla="*/ 6428625 w 6428625"/>
              <a:gd name="connsiteY2" fmla="*/ 579415 h 6357756"/>
              <a:gd name="connsiteX3" fmla="*/ 6428625 w 6428625"/>
              <a:gd name="connsiteY3" fmla="*/ 6357756 h 6357756"/>
              <a:gd name="connsiteX4" fmla="*/ 539921 w 6428625"/>
              <a:gd name="connsiteY4" fmla="*/ 6357756 h 6357756"/>
              <a:gd name="connsiteX5" fmla="*/ 516500 w 6428625"/>
              <a:gd name="connsiteY5" fmla="*/ 6319205 h 6357756"/>
              <a:gd name="connsiteX6" fmla="*/ 0 w 6428625"/>
              <a:gd name="connsiteY6" fmla="*/ 4279392 h 6357756"/>
              <a:gd name="connsiteX7" fmla="*/ 4279392 w 6428625"/>
              <a:gd name="connsiteY7" fmla="*/ 0 h 635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28625" h="6357756">
                <a:moveTo>
                  <a:pt x="4279392" y="0"/>
                </a:moveTo>
                <a:cubicBezTo>
                  <a:pt x="5017968" y="0"/>
                  <a:pt x="5712843" y="187105"/>
                  <a:pt x="6319204" y="516500"/>
                </a:cubicBezTo>
                <a:lnTo>
                  <a:pt x="6428625" y="579415"/>
                </a:lnTo>
                <a:lnTo>
                  <a:pt x="6428625" y="6357756"/>
                </a:lnTo>
                <a:lnTo>
                  <a:pt x="539921" y="6357756"/>
                </a:lnTo>
                <a:lnTo>
                  <a:pt x="516500" y="6319205"/>
                </a:lnTo>
                <a:cubicBezTo>
                  <a:pt x="187105" y="5712844"/>
                  <a:pt x="0" y="5017968"/>
                  <a:pt x="0" y="4279392"/>
                </a:cubicBezTo>
                <a:cubicBezTo>
                  <a:pt x="0" y="1915949"/>
                  <a:pt x="1915949" y="0"/>
                  <a:pt x="4279392"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1" name="Freeform: Shape 140">
            <a:extLst>
              <a:ext uri="{FF2B5EF4-FFF2-40B4-BE49-F238E27FC236}">
                <a16:creationId xmlns:a16="http://schemas.microsoft.com/office/drawing/2014/main" id="{A6ED7E7F-75F7-4581-A930-C4DEBC2A84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4429" y="660294"/>
            <a:ext cx="6264033" cy="6193164"/>
          </a:xfrm>
          <a:custGeom>
            <a:avLst/>
            <a:gdLst>
              <a:gd name="connsiteX0" fmla="*/ 4114800 w 6264033"/>
              <a:gd name="connsiteY0" fmla="*/ 0 h 6193164"/>
              <a:gd name="connsiteX1" fmla="*/ 6248473 w 6264033"/>
              <a:gd name="connsiteY1" fmla="*/ 595714 h 6193164"/>
              <a:gd name="connsiteX2" fmla="*/ 6264033 w 6264033"/>
              <a:gd name="connsiteY2" fmla="*/ 605689 h 6193164"/>
              <a:gd name="connsiteX3" fmla="*/ 6264033 w 6264033"/>
              <a:gd name="connsiteY3" fmla="*/ 6193164 h 6193164"/>
              <a:gd name="connsiteX4" fmla="*/ 567718 w 6264033"/>
              <a:gd name="connsiteY4" fmla="*/ 6193164 h 6193164"/>
              <a:gd name="connsiteX5" fmla="*/ 496635 w 6264033"/>
              <a:gd name="connsiteY5" fmla="*/ 6076158 h 6193164"/>
              <a:gd name="connsiteX6" fmla="*/ 0 w 6264033"/>
              <a:gd name="connsiteY6" fmla="*/ 4114800 h 6193164"/>
              <a:gd name="connsiteX7" fmla="*/ 4114800 w 6264033"/>
              <a:gd name="connsiteY7" fmla="*/ 0 h 619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64033" h="6193164">
                <a:moveTo>
                  <a:pt x="4114800" y="0"/>
                </a:moveTo>
                <a:cubicBezTo>
                  <a:pt x="4895986" y="0"/>
                  <a:pt x="5626328" y="217689"/>
                  <a:pt x="6248473" y="595714"/>
                </a:cubicBezTo>
                <a:lnTo>
                  <a:pt x="6264033" y="605689"/>
                </a:lnTo>
                <a:lnTo>
                  <a:pt x="6264033" y="6193164"/>
                </a:lnTo>
                <a:lnTo>
                  <a:pt x="567718" y="6193164"/>
                </a:lnTo>
                <a:lnTo>
                  <a:pt x="496635" y="6076158"/>
                </a:lnTo>
                <a:cubicBezTo>
                  <a:pt x="179909" y="5493119"/>
                  <a:pt x="0" y="4824969"/>
                  <a:pt x="0" y="4114800"/>
                </a:cubicBezTo>
                <a:cubicBezTo>
                  <a:pt x="0" y="1842259"/>
                  <a:pt x="1842259" y="0"/>
                  <a:pt x="4114800" y="0"/>
                </a:cubicBezTo>
                <a:close/>
              </a:path>
            </a:pathLst>
          </a:custGeom>
          <a:solidFill>
            <a:srgbClr val="3F536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9495049-89DC-448B-BAA6-768F15C4F3BC}"/>
              </a:ext>
            </a:extLst>
          </p:cNvPr>
          <p:cNvSpPr>
            <a:spLocks noGrp="1"/>
          </p:cNvSpPr>
          <p:nvPr>
            <p:ph type="title"/>
          </p:nvPr>
        </p:nvSpPr>
        <p:spPr>
          <a:xfrm>
            <a:off x="6789743" y="2442411"/>
            <a:ext cx="4996329" cy="2024404"/>
          </a:xfrm>
        </p:spPr>
        <p:txBody>
          <a:bodyPr vert="horz" lIns="91440" tIns="45720" rIns="91440" bIns="45720" rtlCol="0" anchor="b">
            <a:normAutofit/>
          </a:bodyPr>
          <a:lstStyle/>
          <a:p>
            <a:r>
              <a:rPr lang="en-US" sz="3800" kern="1200" dirty="0" err="1">
                <a:solidFill>
                  <a:srgbClr val="FFFFFF"/>
                </a:solidFill>
                <a:latin typeface="+mj-lt"/>
                <a:ea typeface="+mj-ea"/>
                <a:cs typeface="+mj-cs"/>
              </a:rPr>
              <a:t>Presentación</a:t>
            </a:r>
            <a:r>
              <a:rPr lang="en-US" sz="3800" kern="1200" dirty="0">
                <a:solidFill>
                  <a:srgbClr val="FFFFFF"/>
                </a:solidFill>
                <a:latin typeface="+mj-lt"/>
                <a:ea typeface="+mj-ea"/>
                <a:cs typeface="+mj-cs"/>
              </a:rPr>
              <a:t> de </a:t>
            </a:r>
            <a:r>
              <a:rPr lang="en-US" sz="3800" kern="1200" dirty="0" err="1">
                <a:solidFill>
                  <a:srgbClr val="FFFFFF"/>
                </a:solidFill>
                <a:latin typeface="+mj-lt"/>
                <a:ea typeface="+mj-ea"/>
                <a:cs typeface="+mj-cs"/>
              </a:rPr>
              <a:t>Casos</a:t>
            </a:r>
            <a:r>
              <a:rPr lang="en-US" sz="3800" kern="1200" dirty="0">
                <a:solidFill>
                  <a:srgbClr val="FFFFFF"/>
                </a:solidFill>
                <a:latin typeface="+mj-lt"/>
                <a:ea typeface="+mj-ea"/>
                <a:cs typeface="+mj-cs"/>
              </a:rPr>
              <a:t> de </a:t>
            </a:r>
            <a:r>
              <a:rPr lang="en-US" sz="3800" kern="1200" dirty="0" err="1">
                <a:solidFill>
                  <a:srgbClr val="FFFFFF"/>
                </a:solidFill>
                <a:latin typeface="+mj-lt"/>
                <a:ea typeface="+mj-ea"/>
                <a:cs typeface="+mj-cs"/>
              </a:rPr>
              <a:t>Uso</a:t>
            </a:r>
            <a:r>
              <a:rPr lang="en-US" sz="3800" kern="1200" dirty="0">
                <a:solidFill>
                  <a:srgbClr val="FFFFFF"/>
                </a:solidFill>
                <a:latin typeface="+mj-lt"/>
                <a:ea typeface="+mj-ea"/>
                <a:cs typeface="+mj-cs"/>
              </a:rPr>
              <a:t> de Azure Storage + </a:t>
            </a:r>
            <a:r>
              <a:rPr lang="en-US" sz="3800" kern="1200" dirty="0" err="1">
                <a:solidFill>
                  <a:srgbClr val="FFFFFF"/>
                </a:solidFill>
                <a:latin typeface="+mj-lt"/>
                <a:ea typeface="+mj-ea"/>
                <a:cs typeface="+mj-cs"/>
              </a:rPr>
              <a:t>Usos</a:t>
            </a:r>
            <a:r>
              <a:rPr lang="en-US" sz="3800" kern="1200" dirty="0">
                <a:solidFill>
                  <a:srgbClr val="FFFFFF"/>
                </a:solidFill>
                <a:latin typeface="+mj-lt"/>
                <a:ea typeface="+mj-ea"/>
                <a:cs typeface="+mj-cs"/>
              </a:rPr>
              <a:t> </a:t>
            </a:r>
            <a:r>
              <a:rPr lang="en-US" sz="3800" kern="1200" dirty="0" err="1">
                <a:solidFill>
                  <a:srgbClr val="FFFFFF"/>
                </a:solidFill>
                <a:latin typeface="+mj-lt"/>
                <a:ea typeface="+mj-ea"/>
                <a:cs typeface="+mj-cs"/>
              </a:rPr>
              <a:t>Cognitivos</a:t>
            </a:r>
            <a:endParaRPr lang="en-US" sz="3800" kern="1200" dirty="0">
              <a:solidFill>
                <a:srgbClr val="FFFFFF"/>
              </a:solidFill>
              <a:latin typeface="+mj-lt"/>
              <a:ea typeface="+mj-ea"/>
              <a:cs typeface="+mj-cs"/>
            </a:endParaRPr>
          </a:p>
        </p:txBody>
      </p:sp>
      <p:sp>
        <p:nvSpPr>
          <p:cNvPr id="5" name="Text Placeholder 4">
            <a:extLst>
              <a:ext uri="{FF2B5EF4-FFF2-40B4-BE49-F238E27FC236}">
                <a16:creationId xmlns:a16="http://schemas.microsoft.com/office/drawing/2014/main" id="{90F3D8EA-6EAD-4C9E-8688-F88CABA1E502}"/>
              </a:ext>
            </a:extLst>
          </p:cNvPr>
          <p:cNvSpPr>
            <a:spLocks noGrp="1"/>
          </p:cNvSpPr>
          <p:nvPr>
            <p:ph type="body" sz="quarter" idx="13"/>
          </p:nvPr>
        </p:nvSpPr>
        <p:spPr>
          <a:xfrm>
            <a:off x="6789743" y="4632160"/>
            <a:ext cx="4996328" cy="1068293"/>
          </a:xfrm>
        </p:spPr>
        <p:txBody>
          <a:bodyPr vert="horz" lIns="91440" tIns="45720" rIns="91440" bIns="45720" rtlCol="0">
            <a:normAutofit/>
          </a:bodyPr>
          <a:lstStyle/>
          <a:p>
            <a:r>
              <a:rPr lang="en-US" sz="2400" dirty="0">
                <a:solidFill>
                  <a:srgbClr val="FFFFFF"/>
                </a:solidFill>
                <a:latin typeface="+mn-lt"/>
              </a:rPr>
              <a:t>18</a:t>
            </a:r>
            <a:r>
              <a:rPr lang="en-US" sz="2400" kern="1200" dirty="0">
                <a:solidFill>
                  <a:srgbClr val="FFFFFF"/>
                </a:solidFill>
                <a:latin typeface="+mn-lt"/>
                <a:ea typeface="+mn-ea"/>
                <a:cs typeface="+mn-cs"/>
              </a:rPr>
              <a:t> de Mayo de 2018</a:t>
            </a:r>
          </a:p>
        </p:txBody>
      </p:sp>
      <p:pic>
        <p:nvPicPr>
          <p:cNvPr id="6" name="Picture 5">
            <a:extLst>
              <a:ext uri="{FF2B5EF4-FFF2-40B4-BE49-F238E27FC236}">
                <a16:creationId xmlns:a16="http://schemas.microsoft.com/office/drawing/2014/main" id="{222C4ECD-A007-4A90-9D22-DBB0688324EB}"/>
              </a:ext>
            </a:extLst>
          </p:cNvPr>
          <p:cNvPicPr>
            <a:picLocks noChangeAspect="1"/>
          </p:cNvPicPr>
          <p:nvPr/>
        </p:nvPicPr>
        <p:blipFill rotWithShape="1">
          <a:blip r:embed="rId2"/>
          <a:srcRect l="2908" r="10538" b="3"/>
          <a:stretch/>
        </p:blipFill>
        <p:spPr>
          <a:xfrm>
            <a:off x="979870" y="2"/>
            <a:ext cx="6069184" cy="2839783"/>
          </a:xfrm>
          <a:custGeom>
            <a:avLst/>
            <a:gdLst>
              <a:gd name="connsiteX0" fmla="*/ 0 w 6069184"/>
              <a:gd name="connsiteY0" fmla="*/ 0 h 2839783"/>
              <a:gd name="connsiteX1" fmla="*/ 6069184 w 6069184"/>
              <a:gd name="connsiteY1" fmla="*/ 0 h 2839783"/>
              <a:gd name="connsiteX2" fmla="*/ 6063824 w 6069184"/>
              <a:gd name="connsiteY2" fmla="*/ 106160 h 2839783"/>
              <a:gd name="connsiteX3" fmla="*/ 3034592 w 6069184"/>
              <a:gd name="connsiteY3" fmla="*/ 2839783 h 2839783"/>
              <a:gd name="connsiteX4" fmla="*/ 5361 w 6069184"/>
              <a:gd name="connsiteY4" fmla="*/ 106160 h 2839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9184" h="2839783">
                <a:moveTo>
                  <a:pt x="0" y="0"/>
                </a:moveTo>
                <a:lnTo>
                  <a:pt x="6069184" y="0"/>
                </a:lnTo>
                <a:lnTo>
                  <a:pt x="6063824" y="106160"/>
                </a:lnTo>
                <a:cubicBezTo>
                  <a:pt x="5907892" y="1641596"/>
                  <a:pt x="4611168" y="2839783"/>
                  <a:pt x="3034592" y="2839783"/>
                </a:cubicBezTo>
                <a:cubicBezTo>
                  <a:pt x="1458016" y="2839783"/>
                  <a:pt x="161293" y="1641596"/>
                  <a:pt x="5361" y="106160"/>
                </a:cubicBezTo>
                <a:close/>
              </a:path>
            </a:pathLst>
          </a:custGeom>
        </p:spPr>
      </p:pic>
      <p:pic>
        <p:nvPicPr>
          <p:cNvPr id="1026" name="Picture 2" descr="Resultado de imagen para mvp program">
            <a:extLst>
              <a:ext uri="{FF2B5EF4-FFF2-40B4-BE49-F238E27FC236}">
                <a16:creationId xmlns:a16="http://schemas.microsoft.com/office/drawing/2014/main" id="{DA3A268E-5654-4D4C-8C79-7555BC4914E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253" r="2" b="14106"/>
          <a:stretch/>
        </p:blipFill>
        <p:spPr bwMode="auto">
          <a:xfrm>
            <a:off x="1" y="3120244"/>
            <a:ext cx="5001415" cy="3733214"/>
          </a:xfrm>
          <a:custGeom>
            <a:avLst/>
            <a:gdLst>
              <a:gd name="connsiteX0" fmla="*/ 1956463 w 5001415"/>
              <a:gd name="connsiteY0" fmla="*/ 0 h 3733214"/>
              <a:gd name="connsiteX1" fmla="*/ 5001415 w 5001415"/>
              <a:gd name="connsiteY1" fmla="*/ 3044952 h 3733214"/>
              <a:gd name="connsiteX2" fmla="*/ 4939553 w 5001415"/>
              <a:gd name="connsiteY2" fmla="*/ 3658617 h 3733214"/>
              <a:gd name="connsiteX3" fmla="*/ 4920372 w 5001415"/>
              <a:gd name="connsiteY3" fmla="*/ 3733214 h 3733214"/>
              <a:gd name="connsiteX4" fmla="*/ 0 w 5001415"/>
              <a:gd name="connsiteY4" fmla="*/ 3733214 h 3733214"/>
              <a:gd name="connsiteX5" fmla="*/ 0 w 5001415"/>
              <a:gd name="connsiteY5" fmla="*/ 713124 h 3733214"/>
              <a:gd name="connsiteX6" fmla="*/ 19591 w 5001415"/>
              <a:gd name="connsiteY6" fmla="*/ 695319 h 3733214"/>
              <a:gd name="connsiteX7" fmla="*/ 1956463 w 5001415"/>
              <a:gd name="connsiteY7" fmla="*/ 0 h 3733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1415" h="3733214">
                <a:moveTo>
                  <a:pt x="1956463" y="0"/>
                </a:moveTo>
                <a:cubicBezTo>
                  <a:pt x="3638144" y="0"/>
                  <a:pt x="5001415" y="1363271"/>
                  <a:pt x="5001415" y="3044952"/>
                </a:cubicBezTo>
                <a:cubicBezTo>
                  <a:pt x="5001415" y="3255162"/>
                  <a:pt x="4980114" y="3460397"/>
                  <a:pt x="4939553" y="3658617"/>
                </a:cubicBezTo>
                <a:lnTo>
                  <a:pt x="4920372" y="3733214"/>
                </a:lnTo>
                <a:lnTo>
                  <a:pt x="0" y="3733214"/>
                </a:lnTo>
                <a:lnTo>
                  <a:pt x="0" y="713124"/>
                </a:lnTo>
                <a:lnTo>
                  <a:pt x="19591" y="695319"/>
                </a:lnTo>
                <a:cubicBezTo>
                  <a:pt x="545938" y="260939"/>
                  <a:pt x="1220728" y="0"/>
                  <a:pt x="1956463"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0896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C88CA7A-ABF6-7144-8D40-EC1D3AC3B508}"/>
              </a:ext>
            </a:extLst>
          </p:cNvPr>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424809" y="1509985"/>
            <a:ext cx="11342383" cy="4295231"/>
          </a:xfrm>
        </p:spPr>
      </p:pic>
      <p:sp>
        <p:nvSpPr>
          <p:cNvPr id="3" name="Text Placeholder 2">
            <a:extLst>
              <a:ext uri="{FF2B5EF4-FFF2-40B4-BE49-F238E27FC236}">
                <a16:creationId xmlns:a16="http://schemas.microsoft.com/office/drawing/2014/main" id="{268E012C-0293-4A8A-802C-556341367B88}"/>
              </a:ext>
            </a:extLst>
          </p:cNvPr>
          <p:cNvSpPr>
            <a:spLocks noGrp="1"/>
          </p:cNvSpPr>
          <p:nvPr>
            <p:ph type="body" sz="quarter" idx="13"/>
          </p:nvPr>
        </p:nvSpPr>
        <p:spPr/>
        <p:txBody>
          <a:bodyPr/>
          <a:lstStyle/>
          <a:p>
            <a:r>
              <a:rPr lang="es-ES_tradnl" dirty="0"/>
              <a:t>Arquitectura Building Blocks | BOTs</a:t>
            </a:r>
          </a:p>
        </p:txBody>
      </p:sp>
      <p:pic>
        <p:nvPicPr>
          <p:cNvPr id="4" name="Picture 2" descr="Resultado de imagen para mvp program">
            <a:extLst>
              <a:ext uri="{FF2B5EF4-FFF2-40B4-BE49-F238E27FC236}">
                <a16:creationId xmlns:a16="http://schemas.microsoft.com/office/drawing/2014/main" id="{54E491F5-7D00-49E4-8EF6-E7321224F2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8186" y="6337546"/>
            <a:ext cx="520454" cy="520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1107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68E012C-0293-4A8A-802C-556341367B88}"/>
              </a:ext>
            </a:extLst>
          </p:cNvPr>
          <p:cNvSpPr>
            <a:spLocks noGrp="1"/>
          </p:cNvSpPr>
          <p:nvPr>
            <p:ph type="body" sz="quarter" idx="13"/>
          </p:nvPr>
        </p:nvSpPr>
        <p:spPr>
          <a:xfrm>
            <a:off x="16402" y="520454"/>
            <a:ext cx="12192000" cy="725488"/>
          </a:xfrm>
        </p:spPr>
        <p:txBody>
          <a:bodyPr vert="horz" lIns="91440" tIns="45720" rIns="91440" bIns="45720" rtlCol="0" anchor="t">
            <a:normAutofit/>
          </a:bodyPr>
          <a:lstStyle/>
          <a:p>
            <a:r>
              <a:rPr lang="en-US" dirty="0"/>
              <a:t>Análisis de Datos con Múltiples Orígenes</a:t>
            </a:r>
            <a:endParaRPr lang="es-ES" dirty="0">
              <a:solidFill>
                <a:schemeClr val="tx1"/>
              </a:solidFill>
            </a:endParaRPr>
          </a:p>
        </p:txBody>
      </p:sp>
      <p:pic>
        <p:nvPicPr>
          <p:cNvPr id="7" name="Content Placeholder 6">
            <a:extLst>
              <a:ext uri="{FF2B5EF4-FFF2-40B4-BE49-F238E27FC236}">
                <a16:creationId xmlns:a16="http://schemas.microsoft.com/office/drawing/2014/main" id="{BFD0974A-9189-4952-8B6B-5E7268F2696F}"/>
              </a:ext>
            </a:extLst>
          </p:cNvPr>
          <p:cNvPicPr>
            <a:picLocks noGrp="1" noChangeAspect="1"/>
          </p:cNvPicPr>
          <p:nvPr>
            <p:ph sz="quarter" idx="10"/>
          </p:nvPr>
        </p:nvPicPr>
        <p:blipFill>
          <a:blip r:embed="rId2"/>
          <a:stretch>
            <a:fillRect/>
          </a:stretch>
        </p:blipFill>
        <p:spPr>
          <a:xfrm>
            <a:off x="422658" y="1275759"/>
            <a:ext cx="11346683" cy="4869553"/>
          </a:xfrm>
          <a:prstGeom prst="rect">
            <a:avLst/>
          </a:prstGeom>
        </p:spPr>
      </p:pic>
      <p:pic>
        <p:nvPicPr>
          <p:cNvPr id="4" name="Picture 2" descr="Resultado de imagen para mvp program">
            <a:extLst>
              <a:ext uri="{FF2B5EF4-FFF2-40B4-BE49-F238E27FC236}">
                <a16:creationId xmlns:a16="http://schemas.microsoft.com/office/drawing/2014/main" id="{0DA156B3-7B69-497B-A9C3-97753C16EE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8186" y="6337546"/>
            <a:ext cx="520454" cy="520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6036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74032E8-C495-4054-93BF-8260E9AA6F1E}"/>
              </a:ext>
            </a:extLst>
          </p:cNvPr>
          <p:cNvPicPr>
            <a:picLocks noGrp="1" noChangeAspect="1"/>
          </p:cNvPicPr>
          <p:nvPr>
            <p:ph sz="quarter" idx="10"/>
          </p:nvPr>
        </p:nvPicPr>
        <p:blipFill>
          <a:blip r:embed="rId2"/>
          <a:stretch>
            <a:fillRect/>
          </a:stretch>
        </p:blipFill>
        <p:spPr>
          <a:xfrm>
            <a:off x="813525" y="1245942"/>
            <a:ext cx="10564949" cy="4978884"/>
          </a:xfrm>
          <a:prstGeom prst="rect">
            <a:avLst/>
          </a:prstGeom>
        </p:spPr>
      </p:pic>
      <p:sp>
        <p:nvSpPr>
          <p:cNvPr id="3" name="Text Placeholder 2">
            <a:extLst>
              <a:ext uri="{FF2B5EF4-FFF2-40B4-BE49-F238E27FC236}">
                <a16:creationId xmlns:a16="http://schemas.microsoft.com/office/drawing/2014/main" id="{268E012C-0293-4A8A-802C-556341367B88}"/>
              </a:ext>
            </a:extLst>
          </p:cNvPr>
          <p:cNvSpPr>
            <a:spLocks noGrp="1"/>
          </p:cNvSpPr>
          <p:nvPr>
            <p:ph type="body" sz="quarter" idx="13"/>
          </p:nvPr>
        </p:nvSpPr>
        <p:spPr>
          <a:xfrm>
            <a:off x="16402" y="520454"/>
            <a:ext cx="12192000" cy="725488"/>
          </a:xfrm>
        </p:spPr>
        <p:txBody>
          <a:bodyPr vert="horz" lIns="91440" tIns="45720" rIns="91440" bIns="45720" rtlCol="0" anchor="t">
            <a:normAutofit/>
          </a:bodyPr>
          <a:lstStyle/>
          <a:p>
            <a:r>
              <a:rPr lang="en-US" dirty="0"/>
              <a:t>Análisis de Datos con Múltiples Orígenes</a:t>
            </a:r>
            <a:endParaRPr lang="es-ES" dirty="0">
              <a:solidFill>
                <a:schemeClr val="tx1"/>
              </a:solidFill>
            </a:endParaRPr>
          </a:p>
        </p:txBody>
      </p:sp>
      <p:pic>
        <p:nvPicPr>
          <p:cNvPr id="5" name="Picture 2" descr="Resultado de imagen para mvp program">
            <a:extLst>
              <a:ext uri="{FF2B5EF4-FFF2-40B4-BE49-F238E27FC236}">
                <a16:creationId xmlns:a16="http://schemas.microsoft.com/office/drawing/2014/main" id="{F4DF2B5E-A7D4-43D4-8930-D88E7A4DFC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8186" y="6337546"/>
            <a:ext cx="520454" cy="520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5283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776C3D-9132-43FE-885B-BD4708DE058E}"/>
              </a:ext>
            </a:extLst>
          </p:cNvPr>
          <p:cNvSpPr>
            <a:spLocks noGrp="1"/>
          </p:cNvSpPr>
          <p:nvPr>
            <p:ph type="body" sz="quarter" idx="10"/>
          </p:nvPr>
        </p:nvSpPr>
        <p:spPr/>
        <p:txBody>
          <a:bodyPr/>
          <a:lstStyle/>
          <a:p>
            <a:r>
              <a:rPr lang="es-AR" dirty="0"/>
              <a:t>Comparativas de Storage &amp; </a:t>
            </a:r>
            <a:r>
              <a:rPr lang="es-AR" dirty="0" err="1"/>
              <a:t>Databases</a:t>
            </a:r>
            <a:r>
              <a:rPr lang="es-AR" dirty="0"/>
              <a:t> en Azure</a:t>
            </a:r>
            <a:endParaRPr lang="en-US" dirty="0"/>
          </a:p>
        </p:txBody>
      </p:sp>
      <p:sp>
        <p:nvSpPr>
          <p:cNvPr id="3" name="Text Placeholder 2">
            <a:extLst>
              <a:ext uri="{FF2B5EF4-FFF2-40B4-BE49-F238E27FC236}">
                <a16:creationId xmlns:a16="http://schemas.microsoft.com/office/drawing/2014/main" id="{01A865FD-CFD7-4B1D-87D2-9A8151924D65}"/>
              </a:ext>
            </a:extLst>
          </p:cNvPr>
          <p:cNvSpPr>
            <a:spLocks noGrp="1"/>
          </p:cNvSpPr>
          <p:nvPr>
            <p:ph type="body" sz="quarter" idx="11"/>
          </p:nvPr>
        </p:nvSpPr>
        <p:spPr/>
        <p:txBody>
          <a:bodyPr/>
          <a:lstStyle/>
          <a:p>
            <a:r>
              <a:rPr lang="es-AR" dirty="0"/>
              <a:t>Azure Storage &amp; </a:t>
            </a:r>
            <a:r>
              <a:rPr lang="es-AR" dirty="0" err="1"/>
              <a:t>Databases</a:t>
            </a:r>
            <a:r>
              <a:rPr lang="es-AR" dirty="0"/>
              <a:t> (parcial).</a:t>
            </a:r>
            <a:endParaRPr lang="en-US" dirty="0"/>
          </a:p>
        </p:txBody>
      </p:sp>
      <p:pic>
        <p:nvPicPr>
          <p:cNvPr id="4" name="Picture 2" descr="Resultado de imagen para mvp program">
            <a:extLst>
              <a:ext uri="{FF2B5EF4-FFF2-40B4-BE49-F238E27FC236}">
                <a16:creationId xmlns:a16="http://schemas.microsoft.com/office/drawing/2014/main" id="{FAA35514-FD8A-4BAB-96DF-9251784BAF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8186" y="6337546"/>
            <a:ext cx="520454" cy="520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9856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89C68E8-7EFF-43DE-A8CC-190FD54694CE}"/>
              </a:ext>
            </a:extLst>
          </p:cNvPr>
          <p:cNvSpPr>
            <a:spLocks noGrp="1"/>
          </p:cNvSpPr>
          <p:nvPr>
            <p:ph sz="quarter" idx="10"/>
          </p:nvPr>
        </p:nvSpPr>
        <p:spPr/>
        <p:txBody>
          <a:bodyPr/>
          <a:lstStyle/>
          <a:p>
            <a:pPr>
              <a:lnSpc>
                <a:spcPct val="150000"/>
              </a:lnSpc>
            </a:pPr>
            <a:r>
              <a:rPr lang="es-AR" dirty="0"/>
              <a:t>Contar con muchos origenes de datos, no integrados entre si, con estructuras de datos diversas.</a:t>
            </a:r>
          </a:p>
          <a:p>
            <a:pPr>
              <a:lnSpc>
                <a:spcPct val="150000"/>
              </a:lnSpc>
            </a:pPr>
            <a:r>
              <a:rPr lang="es-AR" dirty="0"/>
              <a:t>Para poder analizar estos datos, se generan “silos de datos” con intensiones de “data </a:t>
            </a:r>
            <a:r>
              <a:rPr lang="es-AR" dirty="0" err="1"/>
              <a:t>warehouse</a:t>
            </a:r>
            <a:r>
              <a:rPr lang="es-AR" dirty="0"/>
              <a:t>”, que solucionan parcialmente / ineficientemente la necesidad de análisis de datos.</a:t>
            </a:r>
          </a:p>
          <a:p>
            <a:pPr>
              <a:lnSpc>
                <a:spcPct val="150000"/>
              </a:lnSpc>
            </a:pPr>
            <a:r>
              <a:rPr lang="es-AR" dirty="0"/>
              <a:t>Si bien en algunos casos se pueden lograr Dashboards integrados con información, la frecuencia de actualización y posibilidad de errores en los datos es alta.</a:t>
            </a:r>
            <a:endParaRPr lang="en-US" dirty="0"/>
          </a:p>
        </p:txBody>
      </p:sp>
      <p:sp>
        <p:nvSpPr>
          <p:cNvPr id="5" name="Content Placeholder 4">
            <a:extLst>
              <a:ext uri="{FF2B5EF4-FFF2-40B4-BE49-F238E27FC236}">
                <a16:creationId xmlns:a16="http://schemas.microsoft.com/office/drawing/2014/main" id="{A7AB3069-F3B5-41A3-A901-1908ED77CECA}"/>
              </a:ext>
            </a:extLst>
          </p:cNvPr>
          <p:cNvSpPr>
            <a:spLocks noGrp="1"/>
          </p:cNvSpPr>
          <p:nvPr>
            <p:ph sz="quarter" idx="11"/>
          </p:nvPr>
        </p:nvSpPr>
        <p:spPr/>
        <p:txBody>
          <a:bodyPr/>
          <a:lstStyle/>
          <a:p>
            <a:pPr>
              <a:lnSpc>
                <a:spcPct val="150000"/>
              </a:lnSpc>
            </a:pPr>
            <a:r>
              <a:rPr lang="es-AR" dirty="0"/>
              <a:t>Utilizar tecnologías de tipo “Data Lake” para contar con un repositorio único que respete la estructura de datos originales.</a:t>
            </a:r>
          </a:p>
          <a:p>
            <a:pPr>
              <a:lnSpc>
                <a:spcPct val="150000"/>
              </a:lnSpc>
            </a:pPr>
            <a:r>
              <a:rPr lang="es-AR" dirty="0"/>
              <a:t>Contar con un modelo de sincronización de datos “</a:t>
            </a:r>
            <a:r>
              <a:rPr lang="es-AR" dirty="0" err="1"/>
              <a:t>near</a:t>
            </a:r>
            <a:r>
              <a:rPr lang="es-AR" dirty="0"/>
              <a:t> real time” desde los diferentes origenes (sean estructurados, no estructurados, sociales, archivos de texto u otros sistemas).</a:t>
            </a:r>
          </a:p>
          <a:p>
            <a:pPr>
              <a:lnSpc>
                <a:spcPct val="150000"/>
              </a:lnSpc>
            </a:pPr>
            <a:r>
              <a:rPr lang="es-AR" dirty="0"/>
              <a:t>Utilizando una capa semántica para analistas de datos, abstraerlos de la complejidad de los origenes de datos para que éstos puedan concentrarse en analizar  y generar Dashboards integrados de información.</a:t>
            </a:r>
            <a:endParaRPr lang="en-US" dirty="0"/>
          </a:p>
        </p:txBody>
      </p:sp>
      <p:sp>
        <p:nvSpPr>
          <p:cNvPr id="6" name="Text Placeholder 5">
            <a:extLst>
              <a:ext uri="{FF2B5EF4-FFF2-40B4-BE49-F238E27FC236}">
                <a16:creationId xmlns:a16="http://schemas.microsoft.com/office/drawing/2014/main" id="{42657594-4EBD-4F5C-8546-03C32F7ACF0E}"/>
              </a:ext>
            </a:extLst>
          </p:cNvPr>
          <p:cNvSpPr>
            <a:spLocks noGrp="1"/>
          </p:cNvSpPr>
          <p:nvPr>
            <p:ph type="body" sz="quarter" idx="12"/>
          </p:nvPr>
        </p:nvSpPr>
        <p:spPr/>
        <p:txBody>
          <a:bodyPr/>
          <a:lstStyle/>
          <a:p>
            <a:r>
              <a:rPr lang="es-AR" dirty="0"/>
              <a:t>¿Cuál es la Problemática?</a:t>
            </a:r>
            <a:endParaRPr lang="en-US" dirty="0"/>
          </a:p>
        </p:txBody>
      </p:sp>
      <p:sp>
        <p:nvSpPr>
          <p:cNvPr id="7" name="Text Placeholder 6">
            <a:extLst>
              <a:ext uri="{FF2B5EF4-FFF2-40B4-BE49-F238E27FC236}">
                <a16:creationId xmlns:a16="http://schemas.microsoft.com/office/drawing/2014/main" id="{C24B7E02-D6AA-4249-B1C4-C87304F51336}"/>
              </a:ext>
            </a:extLst>
          </p:cNvPr>
          <p:cNvSpPr>
            <a:spLocks noGrp="1"/>
          </p:cNvSpPr>
          <p:nvPr>
            <p:ph type="body" sz="quarter" idx="13"/>
          </p:nvPr>
        </p:nvSpPr>
        <p:spPr/>
        <p:txBody>
          <a:bodyPr/>
          <a:lstStyle/>
          <a:p>
            <a:r>
              <a:rPr lang="es-AR" dirty="0"/>
              <a:t>¿Cuál es nuestra Propuesta?</a:t>
            </a:r>
            <a:endParaRPr lang="en-US" dirty="0"/>
          </a:p>
        </p:txBody>
      </p:sp>
      <p:sp>
        <p:nvSpPr>
          <p:cNvPr id="8" name="Text Placeholder 7">
            <a:extLst>
              <a:ext uri="{FF2B5EF4-FFF2-40B4-BE49-F238E27FC236}">
                <a16:creationId xmlns:a16="http://schemas.microsoft.com/office/drawing/2014/main" id="{901F5504-47BA-4BEF-BD59-0D5E2C2E358F}"/>
              </a:ext>
            </a:extLst>
          </p:cNvPr>
          <p:cNvSpPr>
            <a:spLocks noGrp="1"/>
          </p:cNvSpPr>
          <p:nvPr>
            <p:ph type="body" sz="quarter" idx="14"/>
          </p:nvPr>
        </p:nvSpPr>
        <p:spPr/>
        <p:txBody>
          <a:bodyPr/>
          <a:lstStyle/>
          <a:p>
            <a:r>
              <a:rPr lang="en-US" dirty="0"/>
              <a:t>Análisis de Datos con Múltiples Orígenes</a:t>
            </a:r>
            <a:endParaRPr lang="es-ES" dirty="0">
              <a:solidFill>
                <a:schemeClr val="tx1"/>
              </a:solidFill>
            </a:endParaRPr>
          </a:p>
        </p:txBody>
      </p:sp>
    </p:spTree>
    <p:extLst>
      <p:ext uri="{BB962C8B-B14F-4D97-AF65-F5344CB8AC3E}">
        <p14:creationId xmlns:p14="http://schemas.microsoft.com/office/powerpoint/2010/main" val="14826307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68E012C-0293-4A8A-802C-556341367B88}"/>
              </a:ext>
            </a:extLst>
          </p:cNvPr>
          <p:cNvSpPr>
            <a:spLocks noGrp="1"/>
          </p:cNvSpPr>
          <p:nvPr>
            <p:ph type="body" sz="quarter" idx="13"/>
          </p:nvPr>
        </p:nvSpPr>
        <p:spPr>
          <a:xfrm>
            <a:off x="16402" y="520454"/>
            <a:ext cx="12192000" cy="725488"/>
          </a:xfrm>
        </p:spPr>
        <p:txBody>
          <a:bodyPr vert="horz" lIns="91440" tIns="45720" rIns="91440" bIns="45720" rtlCol="0" anchor="t">
            <a:normAutofit/>
          </a:bodyPr>
          <a:lstStyle/>
          <a:p>
            <a:r>
              <a:rPr lang="en-US" dirty="0"/>
              <a:t>Análisis de Datos con Múltiples Orígenes</a:t>
            </a:r>
            <a:endParaRPr lang="es-ES" dirty="0">
              <a:solidFill>
                <a:schemeClr val="tx1"/>
              </a:solidFill>
            </a:endParaRPr>
          </a:p>
        </p:txBody>
      </p:sp>
      <p:pic>
        <p:nvPicPr>
          <p:cNvPr id="7" name="Content Placeholder 6">
            <a:extLst>
              <a:ext uri="{FF2B5EF4-FFF2-40B4-BE49-F238E27FC236}">
                <a16:creationId xmlns:a16="http://schemas.microsoft.com/office/drawing/2014/main" id="{BFD0974A-9189-4952-8B6B-5E7268F2696F}"/>
              </a:ext>
            </a:extLst>
          </p:cNvPr>
          <p:cNvPicPr>
            <a:picLocks noGrp="1" noChangeAspect="1"/>
          </p:cNvPicPr>
          <p:nvPr>
            <p:ph sz="quarter" idx="10"/>
          </p:nvPr>
        </p:nvPicPr>
        <p:blipFill>
          <a:blip r:embed="rId2"/>
          <a:stretch>
            <a:fillRect/>
          </a:stretch>
        </p:blipFill>
        <p:spPr>
          <a:xfrm>
            <a:off x="422658" y="1275759"/>
            <a:ext cx="11346683" cy="4869553"/>
          </a:xfrm>
          <a:prstGeom prst="rect">
            <a:avLst/>
          </a:prstGeom>
        </p:spPr>
      </p:pic>
    </p:spTree>
    <p:extLst>
      <p:ext uri="{BB962C8B-B14F-4D97-AF65-F5344CB8AC3E}">
        <p14:creationId xmlns:p14="http://schemas.microsoft.com/office/powerpoint/2010/main" val="2729275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74032E8-C495-4054-93BF-8260E9AA6F1E}"/>
              </a:ext>
            </a:extLst>
          </p:cNvPr>
          <p:cNvPicPr>
            <a:picLocks noGrp="1" noChangeAspect="1"/>
          </p:cNvPicPr>
          <p:nvPr>
            <p:ph sz="quarter" idx="10"/>
          </p:nvPr>
        </p:nvPicPr>
        <p:blipFill>
          <a:blip r:embed="rId2"/>
          <a:stretch>
            <a:fillRect/>
          </a:stretch>
        </p:blipFill>
        <p:spPr>
          <a:xfrm>
            <a:off x="813525" y="1245942"/>
            <a:ext cx="10564949" cy="4978884"/>
          </a:xfrm>
          <a:prstGeom prst="rect">
            <a:avLst/>
          </a:prstGeom>
        </p:spPr>
      </p:pic>
      <p:sp>
        <p:nvSpPr>
          <p:cNvPr id="3" name="Text Placeholder 2">
            <a:extLst>
              <a:ext uri="{FF2B5EF4-FFF2-40B4-BE49-F238E27FC236}">
                <a16:creationId xmlns:a16="http://schemas.microsoft.com/office/drawing/2014/main" id="{268E012C-0293-4A8A-802C-556341367B88}"/>
              </a:ext>
            </a:extLst>
          </p:cNvPr>
          <p:cNvSpPr>
            <a:spLocks noGrp="1"/>
          </p:cNvSpPr>
          <p:nvPr>
            <p:ph type="body" sz="quarter" idx="13"/>
          </p:nvPr>
        </p:nvSpPr>
        <p:spPr>
          <a:xfrm>
            <a:off x="16402" y="520454"/>
            <a:ext cx="12192000" cy="725488"/>
          </a:xfrm>
        </p:spPr>
        <p:txBody>
          <a:bodyPr vert="horz" lIns="91440" tIns="45720" rIns="91440" bIns="45720" rtlCol="0" anchor="t">
            <a:normAutofit/>
          </a:bodyPr>
          <a:lstStyle/>
          <a:p>
            <a:r>
              <a:rPr lang="en-US" dirty="0"/>
              <a:t>Análisis de Datos con Múltiples Orígenes</a:t>
            </a:r>
            <a:endParaRPr lang="es-ES" dirty="0">
              <a:solidFill>
                <a:schemeClr val="tx1"/>
              </a:solidFill>
            </a:endParaRPr>
          </a:p>
        </p:txBody>
      </p:sp>
    </p:spTree>
    <p:extLst>
      <p:ext uri="{BB962C8B-B14F-4D97-AF65-F5344CB8AC3E}">
        <p14:creationId xmlns:p14="http://schemas.microsoft.com/office/powerpoint/2010/main" val="3515658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994F2EA-52E4-4FA0-9A9F-4230EA172B5B}"/>
              </a:ext>
            </a:extLst>
          </p:cNvPr>
          <p:cNvPicPr>
            <a:picLocks noGrp="1" noChangeAspect="1"/>
          </p:cNvPicPr>
          <p:nvPr>
            <p:ph sz="quarter" idx="10"/>
          </p:nvPr>
        </p:nvPicPr>
        <p:blipFill>
          <a:blip r:embed="rId2"/>
          <a:stretch>
            <a:fillRect/>
          </a:stretch>
        </p:blipFill>
        <p:spPr>
          <a:xfrm>
            <a:off x="3920185" y="1245942"/>
            <a:ext cx="4384433" cy="5026639"/>
          </a:xfrm>
          <a:prstGeom prst="rect">
            <a:avLst/>
          </a:prstGeom>
        </p:spPr>
      </p:pic>
      <p:sp>
        <p:nvSpPr>
          <p:cNvPr id="3" name="Text Placeholder 2">
            <a:extLst>
              <a:ext uri="{FF2B5EF4-FFF2-40B4-BE49-F238E27FC236}">
                <a16:creationId xmlns:a16="http://schemas.microsoft.com/office/drawing/2014/main" id="{F8E9BD2A-2E66-4255-9774-3CAE7ACE734B}"/>
              </a:ext>
            </a:extLst>
          </p:cNvPr>
          <p:cNvSpPr>
            <a:spLocks noGrp="1"/>
          </p:cNvSpPr>
          <p:nvPr>
            <p:ph type="body" sz="quarter" idx="13"/>
          </p:nvPr>
        </p:nvSpPr>
        <p:spPr/>
        <p:txBody>
          <a:bodyPr/>
          <a:lstStyle/>
          <a:p>
            <a:r>
              <a:rPr lang="es-AR" dirty="0"/>
              <a:t>Almacenamiento de Datos en Azure</a:t>
            </a:r>
            <a:endParaRPr lang="en-US" dirty="0"/>
          </a:p>
        </p:txBody>
      </p:sp>
    </p:spTree>
    <p:extLst>
      <p:ext uri="{BB962C8B-B14F-4D97-AF65-F5344CB8AC3E}">
        <p14:creationId xmlns:p14="http://schemas.microsoft.com/office/powerpoint/2010/main" val="36764140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86EA9A6-F61C-3848-AA50-DC1E424022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7299" y="0"/>
            <a:ext cx="9417403" cy="6321111"/>
          </a:xfrm>
          <a:prstGeom prst="rect">
            <a:avLst/>
          </a:prstGeom>
        </p:spPr>
      </p:pic>
    </p:spTree>
    <p:extLst>
      <p:ext uri="{BB962C8B-B14F-4D97-AF65-F5344CB8AC3E}">
        <p14:creationId xmlns:p14="http://schemas.microsoft.com/office/powerpoint/2010/main" val="4116520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31575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33EFE1F-5E4C-49AD-AAE1-1231F08DDE79}"/>
              </a:ext>
            </a:extLst>
          </p:cNvPr>
          <p:cNvSpPr>
            <a:spLocks noGrp="1"/>
          </p:cNvSpPr>
          <p:nvPr>
            <p:ph sz="quarter" idx="10"/>
          </p:nvPr>
        </p:nvSpPr>
        <p:spPr/>
        <p:txBody>
          <a:bodyPr>
            <a:normAutofit/>
          </a:bodyPr>
          <a:lstStyle/>
          <a:p>
            <a:pPr>
              <a:lnSpc>
                <a:spcPct val="150000"/>
              </a:lnSpc>
            </a:pPr>
            <a:r>
              <a:rPr lang="es-AR" sz="2000" dirty="0"/>
              <a:t>Casos de Uso.</a:t>
            </a:r>
          </a:p>
          <a:p>
            <a:pPr>
              <a:lnSpc>
                <a:spcPct val="150000"/>
              </a:lnSpc>
            </a:pPr>
            <a:r>
              <a:rPr lang="es-AR" sz="2000" dirty="0"/>
              <a:t>Comparativos de Storage en Azure.</a:t>
            </a:r>
          </a:p>
          <a:p>
            <a:pPr>
              <a:lnSpc>
                <a:spcPct val="150000"/>
              </a:lnSpc>
            </a:pPr>
            <a:r>
              <a:rPr lang="es-AR" sz="2000" dirty="0"/>
              <a:t>Arquitecturas de Referencia.</a:t>
            </a:r>
          </a:p>
        </p:txBody>
      </p:sp>
      <p:pic>
        <p:nvPicPr>
          <p:cNvPr id="3" name="Content Placeholder 2">
            <a:extLst>
              <a:ext uri="{FF2B5EF4-FFF2-40B4-BE49-F238E27FC236}">
                <a16:creationId xmlns:a16="http://schemas.microsoft.com/office/drawing/2014/main" id="{AE95B9DA-B94C-4026-A649-3BA235E70962}"/>
              </a:ext>
            </a:extLst>
          </p:cNvPr>
          <p:cNvPicPr>
            <a:picLocks noGrp="1" noChangeAspect="1"/>
          </p:cNvPicPr>
          <p:nvPr>
            <p:ph sz="quarter" idx="1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326188" y="1856317"/>
            <a:ext cx="5403850" cy="3602566"/>
          </a:xfrm>
        </p:spPr>
      </p:pic>
      <p:sp>
        <p:nvSpPr>
          <p:cNvPr id="6" name="Text Placeholder 5">
            <a:extLst>
              <a:ext uri="{FF2B5EF4-FFF2-40B4-BE49-F238E27FC236}">
                <a16:creationId xmlns:a16="http://schemas.microsoft.com/office/drawing/2014/main" id="{FA2C5405-FFEB-4C96-A5C0-80639B9A74C4}"/>
              </a:ext>
            </a:extLst>
          </p:cNvPr>
          <p:cNvSpPr>
            <a:spLocks noGrp="1"/>
          </p:cNvSpPr>
          <p:nvPr>
            <p:ph type="body" sz="quarter" idx="12"/>
          </p:nvPr>
        </p:nvSpPr>
        <p:spPr/>
        <p:txBody>
          <a:bodyPr/>
          <a:lstStyle/>
          <a:p>
            <a:r>
              <a:rPr lang="es-AR"/>
              <a:t>Agenda</a:t>
            </a:r>
            <a:endParaRPr lang="en-US" dirty="0"/>
          </a:p>
        </p:txBody>
      </p:sp>
      <p:pic>
        <p:nvPicPr>
          <p:cNvPr id="8" name="Picture 2" descr="Resultado de imagen para mvp program">
            <a:extLst>
              <a:ext uri="{FF2B5EF4-FFF2-40B4-BE49-F238E27FC236}">
                <a16:creationId xmlns:a16="http://schemas.microsoft.com/office/drawing/2014/main" id="{CD813B9F-22FA-4F7E-8F9F-54A46CC436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18186" y="6337546"/>
            <a:ext cx="520454" cy="520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5165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776C3D-9132-43FE-885B-BD4708DE058E}"/>
              </a:ext>
            </a:extLst>
          </p:cNvPr>
          <p:cNvSpPr>
            <a:spLocks noGrp="1"/>
          </p:cNvSpPr>
          <p:nvPr>
            <p:ph type="body" sz="quarter" idx="10"/>
          </p:nvPr>
        </p:nvSpPr>
        <p:spPr/>
        <p:txBody>
          <a:bodyPr/>
          <a:lstStyle/>
          <a:p>
            <a:r>
              <a:rPr lang="es-AR"/>
              <a:t>Inteligencia Artificial</a:t>
            </a:r>
            <a:endParaRPr lang="en-US" dirty="0"/>
          </a:p>
        </p:txBody>
      </p:sp>
      <p:sp>
        <p:nvSpPr>
          <p:cNvPr id="3" name="Text Placeholder 2">
            <a:extLst>
              <a:ext uri="{FF2B5EF4-FFF2-40B4-BE49-F238E27FC236}">
                <a16:creationId xmlns:a16="http://schemas.microsoft.com/office/drawing/2014/main" id="{01A865FD-CFD7-4B1D-87D2-9A8151924D65}"/>
              </a:ext>
            </a:extLst>
          </p:cNvPr>
          <p:cNvSpPr>
            <a:spLocks noGrp="1"/>
          </p:cNvSpPr>
          <p:nvPr>
            <p:ph type="body" sz="quarter" idx="11"/>
          </p:nvPr>
        </p:nvSpPr>
        <p:spPr/>
        <p:txBody>
          <a:bodyPr/>
          <a:lstStyle/>
          <a:p>
            <a:r>
              <a:rPr lang="es-AR"/>
              <a:t>¿De que estamos hablando?</a:t>
            </a:r>
            <a:endParaRPr lang="en-US" dirty="0"/>
          </a:p>
        </p:txBody>
      </p:sp>
    </p:spTree>
    <p:extLst>
      <p:ext uri="{BB962C8B-B14F-4D97-AF65-F5344CB8AC3E}">
        <p14:creationId xmlns:p14="http://schemas.microsoft.com/office/powerpoint/2010/main" val="3669129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6F9E413-E0DE-4975-B867-D0F6755D6F5D}"/>
              </a:ext>
            </a:extLst>
          </p:cNvPr>
          <p:cNvSpPr>
            <a:spLocks noGrp="1"/>
          </p:cNvSpPr>
          <p:nvPr>
            <p:ph sz="quarter" idx="10"/>
          </p:nvPr>
        </p:nvSpPr>
        <p:spPr>
          <a:xfrm>
            <a:off x="373695" y="1593840"/>
            <a:ext cx="5403448" cy="4371975"/>
          </a:xfrm>
        </p:spPr>
        <p:txBody>
          <a:bodyPr anchor="ctr">
            <a:normAutofit/>
          </a:bodyPr>
          <a:lstStyle/>
          <a:p>
            <a:pPr marL="0" indent="0">
              <a:lnSpc>
                <a:spcPct val="150000"/>
              </a:lnSpc>
              <a:buNone/>
            </a:pPr>
            <a:r>
              <a:rPr lang="es-ES" sz="2200" dirty="0"/>
              <a:t>	Aplicación informática para la resolución de problemas cognitivos asociados comúnmente con la inteligencia humana, como por ejemplo: el aprendizaje, la resolución de problemas y el reconocimiento de patrones.</a:t>
            </a:r>
            <a:endParaRPr lang="en-US" sz="2200" dirty="0"/>
          </a:p>
          <a:p>
            <a:pPr>
              <a:lnSpc>
                <a:spcPct val="150000"/>
              </a:lnSpc>
            </a:pPr>
            <a:endParaRPr lang="es-ES" sz="2200" dirty="0"/>
          </a:p>
        </p:txBody>
      </p:sp>
      <p:pic>
        <p:nvPicPr>
          <p:cNvPr id="6" name="Content Placeholder 5">
            <a:extLst>
              <a:ext uri="{FF2B5EF4-FFF2-40B4-BE49-F238E27FC236}">
                <a16:creationId xmlns:a16="http://schemas.microsoft.com/office/drawing/2014/main" id="{59A72CD0-B4A3-C24C-8D5A-10F93D5CC5BF}"/>
              </a:ext>
            </a:extLst>
          </p:cNvPr>
          <p:cNvPicPr>
            <a:picLocks noGrp="1"/>
          </p:cNvPicPr>
          <p:nvPr>
            <p:ph sz="quarter" idx="11"/>
          </p:nvPr>
        </p:nvPicPr>
        <p:blipFill rotWithShape="1">
          <a:blip r:embed="rId2">
            <a:extLst>
              <a:ext uri="{28A0092B-C50C-407E-A947-70E740481C1C}">
                <a14:useLocalDpi xmlns:a14="http://schemas.microsoft.com/office/drawing/2010/main" val="0"/>
              </a:ext>
            </a:extLst>
          </a:blip>
          <a:srcRect l="3839" r="22619"/>
          <a:stretch/>
        </p:blipFill>
        <p:spPr>
          <a:xfrm>
            <a:off x="5882640" y="0"/>
            <a:ext cx="6309360" cy="6309360"/>
          </a:xfrm>
        </p:spPr>
      </p:pic>
      <p:sp>
        <p:nvSpPr>
          <p:cNvPr id="4" name="Text Placeholder 3">
            <a:extLst>
              <a:ext uri="{FF2B5EF4-FFF2-40B4-BE49-F238E27FC236}">
                <a16:creationId xmlns:a16="http://schemas.microsoft.com/office/drawing/2014/main" id="{78EB4317-E764-4B74-8FB5-1774150BF5A3}"/>
              </a:ext>
            </a:extLst>
          </p:cNvPr>
          <p:cNvSpPr>
            <a:spLocks noGrp="1"/>
          </p:cNvSpPr>
          <p:nvPr>
            <p:ph type="body" sz="quarter" idx="12"/>
          </p:nvPr>
        </p:nvSpPr>
        <p:spPr>
          <a:xfrm>
            <a:off x="27419" y="520454"/>
            <a:ext cx="6096000" cy="725488"/>
          </a:xfrm>
        </p:spPr>
        <p:txBody>
          <a:bodyPr/>
          <a:lstStyle/>
          <a:p>
            <a:r>
              <a:rPr lang="es-AR"/>
              <a:t>¿A qué llamamos IA?</a:t>
            </a:r>
            <a:endParaRPr lang="en-US" dirty="0"/>
          </a:p>
        </p:txBody>
      </p:sp>
      <p:pic>
        <p:nvPicPr>
          <p:cNvPr id="5" name="Picture 2" descr="Resultado de imagen para mvp program">
            <a:extLst>
              <a:ext uri="{FF2B5EF4-FFF2-40B4-BE49-F238E27FC236}">
                <a16:creationId xmlns:a16="http://schemas.microsoft.com/office/drawing/2014/main" id="{92C3A991-67EB-4B5A-A111-21F1C79528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8186" y="6337546"/>
            <a:ext cx="520454" cy="520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9345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6F9E413-E0DE-4975-B867-D0F6755D6F5D}"/>
              </a:ext>
            </a:extLst>
          </p:cNvPr>
          <p:cNvSpPr>
            <a:spLocks noGrp="1"/>
          </p:cNvSpPr>
          <p:nvPr>
            <p:ph sz="quarter" idx="10"/>
          </p:nvPr>
        </p:nvSpPr>
        <p:spPr>
          <a:xfrm>
            <a:off x="373695" y="1593840"/>
            <a:ext cx="5403448" cy="4371975"/>
          </a:xfrm>
        </p:spPr>
        <p:txBody>
          <a:bodyPr anchor="ctr">
            <a:normAutofit fontScale="92500"/>
          </a:bodyPr>
          <a:lstStyle/>
          <a:p>
            <a:pPr marL="0" indent="0">
              <a:lnSpc>
                <a:spcPct val="150000"/>
              </a:lnSpc>
              <a:buNone/>
            </a:pPr>
            <a:r>
              <a:rPr lang="es-AR" sz="2200"/>
              <a:t>	También conocido como “Machine Learning”, es un </a:t>
            </a:r>
            <a:r>
              <a:rPr lang="es-ES" sz="2200" dirty="0"/>
              <a:t>conjunto de algoritmos que pueden aprender de datos registrados y realizar predicciones a partir de ellos, optimizar una función de utilidad determinada bajo certeza, extraer estructuras ocultas de datos y clasificar los datos en descripciones concisa.</a:t>
            </a:r>
          </a:p>
          <a:p>
            <a:pPr marL="0" indent="0">
              <a:lnSpc>
                <a:spcPct val="150000"/>
              </a:lnSpc>
              <a:buNone/>
            </a:pPr>
            <a:r>
              <a:rPr lang="es-ES" sz="2200" dirty="0"/>
              <a:t>	Se suele utilizar cuando la programación explícita resulta demasiado rígida o poco práctica</a:t>
            </a:r>
          </a:p>
        </p:txBody>
      </p:sp>
      <p:sp>
        <p:nvSpPr>
          <p:cNvPr id="4" name="Text Placeholder 3">
            <a:extLst>
              <a:ext uri="{FF2B5EF4-FFF2-40B4-BE49-F238E27FC236}">
                <a16:creationId xmlns:a16="http://schemas.microsoft.com/office/drawing/2014/main" id="{78EB4317-E764-4B74-8FB5-1774150BF5A3}"/>
              </a:ext>
            </a:extLst>
          </p:cNvPr>
          <p:cNvSpPr>
            <a:spLocks noGrp="1"/>
          </p:cNvSpPr>
          <p:nvPr>
            <p:ph type="body" sz="quarter" idx="12"/>
          </p:nvPr>
        </p:nvSpPr>
        <p:spPr>
          <a:xfrm>
            <a:off x="27419" y="520454"/>
            <a:ext cx="5585441" cy="1073386"/>
          </a:xfrm>
        </p:spPr>
        <p:txBody>
          <a:bodyPr>
            <a:normAutofit fontScale="92500" lnSpcReduction="10000"/>
          </a:bodyPr>
          <a:lstStyle/>
          <a:p>
            <a:r>
              <a:rPr lang="es-AR"/>
              <a:t>¿A qué llamamos Aprendizaje Automático?</a:t>
            </a:r>
            <a:endParaRPr lang="en-US" dirty="0"/>
          </a:p>
        </p:txBody>
      </p:sp>
      <p:sp>
        <p:nvSpPr>
          <p:cNvPr id="5" name="Content Placeholder 4">
            <a:extLst>
              <a:ext uri="{FF2B5EF4-FFF2-40B4-BE49-F238E27FC236}">
                <a16:creationId xmlns:a16="http://schemas.microsoft.com/office/drawing/2014/main" id="{EF7202F0-4882-7843-BC62-1C49BCA85BA6}"/>
              </a:ext>
            </a:extLst>
          </p:cNvPr>
          <p:cNvSpPr>
            <a:spLocks noGrp="1"/>
          </p:cNvSpPr>
          <p:nvPr>
            <p:ph sz="quarter" idx="11"/>
          </p:nvPr>
        </p:nvSpPr>
        <p:spPr/>
        <p:txBody>
          <a:bodyPr/>
          <a:lstStyle/>
          <a:p>
            <a:endParaRPr lang="es-ES_tradnl" dirty="0"/>
          </a:p>
        </p:txBody>
      </p:sp>
      <p:pic>
        <p:nvPicPr>
          <p:cNvPr id="7" name="Content Placeholder 5">
            <a:extLst>
              <a:ext uri="{FF2B5EF4-FFF2-40B4-BE49-F238E27FC236}">
                <a16:creationId xmlns:a16="http://schemas.microsoft.com/office/drawing/2014/main" id="{004EC2A0-61B3-D64C-9E5F-29B5DE150985}"/>
              </a:ext>
            </a:extLst>
          </p:cNvPr>
          <p:cNvPicPr>
            <a:picLocks/>
          </p:cNvPicPr>
          <p:nvPr/>
        </p:nvPicPr>
        <p:blipFill rotWithShape="1">
          <a:blip r:embed="rId2">
            <a:extLst>
              <a:ext uri="{28A0092B-C50C-407E-A947-70E740481C1C}">
                <a14:useLocalDpi xmlns:a14="http://schemas.microsoft.com/office/drawing/2010/main" val="0"/>
              </a:ext>
            </a:extLst>
          </a:blip>
          <a:srcRect l="3839" r="22619"/>
          <a:stretch/>
        </p:blipFill>
        <p:spPr>
          <a:xfrm>
            <a:off x="5882640" y="0"/>
            <a:ext cx="6309360" cy="6309360"/>
          </a:xfrm>
          <a:prstGeom prst="rect">
            <a:avLst/>
          </a:prstGeom>
        </p:spPr>
      </p:pic>
      <p:pic>
        <p:nvPicPr>
          <p:cNvPr id="6" name="Picture 2" descr="Resultado de imagen para mvp program">
            <a:extLst>
              <a:ext uri="{FF2B5EF4-FFF2-40B4-BE49-F238E27FC236}">
                <a16:creationId xmlns:a16="http://schemas.microsoft.com/office/drawing/2014/main" id="{A8B3B9D5-7A51-4B66-9D31-3995976691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8186" y="6337546"/>
            <a:ext cx="520454" cy="520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1555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6F9E413-E0DE-4975-B867-D0F6755D6F5D}"/>
              </a:ext>
            </a:extLst>
          </p:cNvPr>
          <p:cNvSpPr>
            <a:spLocks noGrp="1"/>
          </p:cNvSpPr>
          <p:nvPr>
            <p:ph sz="quarter" idx="10"/>
          </p:nvPr>
        </p:nvSpPr>
        <p:spPr>
          <a:xfrm>
            <a:off x="373695" y="1593840"/>
            <a:ext cx="5403448" cy="4371975"/>
          </a:xfrm>
        </p:spPr>
        <p:txBody>
          <a:bodyPr anchor="ctr">
            <a:normAutofit fontScale="92500" lnSpcReduction="10000"/>
          </a:bodyPr>
          <a:lstStyle/>
          <a:p>
            <a:pPr marL="0" indent="0">
              <a:lnSpc>
                <a:spcPct val="150000"/>
              </a:lnSpc>
              <a:buNone/>
            </a:pPr>
            <a:r>
              <a:rPr lang="es-ES" sz="2200" dirty="0"/>
              <a:t>	Es una rama del aprendizaje automático que conlleva la colocación por capas de algoritmos con el fin de comprender mejor los datos.</a:t>
            </a:r>
          </a:p>
          <a:p>
            <a:pPr marL="0" indent="0">
              <a:lnSpc>
                <a:spcPct val="150000"/>
              </a:lnSpc>
              <a:buNone/>
            </a:pPr>
            <a:r>
              <a:rPr lang="es-ES" sz="2200" dirty="0"/>
              <a:t>	Los algoritmos ya no están limitados a crear un conjunto de relaciones explicables como lo estaría una regresión más básica. </a:t>
            </a:r>
            <a:endParaRPr lang="es-AR" sz="2200"/>
          </a:p>
          <a:p>
            <a:pPr marL="0" indent="0">
              <a:lnSpc>
                <a:spcPct val="150000"/>
              </a:lnSpc>
              <a:buNone/>
            </a:pPr>
            <a:r>
              <a:rPr lang="es-AR" sz="2200"/>
              <a:t>	Aplicable en Azure a través de </a:t>
            </a:r>
            <a:r>
              <a:rPr lang="en-US" sz="2200" dirty="0"/>
              <a:t>Data Science Virtual Machine (DSVM) y Deep Learning VM.</a:t>
            </a:r>
          </a:p>
        </p:txBody>
      </p:sp>
      <p:sp>
        <p:nvSpPr>
          <p:cNvPr id="4" name="Text Placeholder 3">
            <a:extLst>
              <a:ext uri="{FF2B5EF4-FFF2-40B4-BE49-F238E27FC236}">
                <a16:creationId xmlns:a16="http://schemas.microsoft.com/office/drawing/2014/main" id="{78EB4317-E764-4B74-8FB5-1774150BF5A3}"/>
              </a:ext>
            </a:extLst>
          </p:cNvPr>
          <p:cNvSpPr>
            <a:spLocks noGrp="1"/>
          </p:cNvSpPr>
          <p:nvPr>
            <p:ph type="body" sz="quarter" idx="12"/>
          </p:nvPr>
        </p:nvSpPr>
        <p:spPr>
          <a:xfrm>
            <a:off x="27419" y="520454"/>
            <a:ext cx="6096000" cy="950720"/>
          </a:xfrm>
        </p:spPr>
        <p:txBody>
          <a:bodyPr>
            <a:normAutofit fontScale="77500" lnSpcReduction="20000"/>
          </a:bodyPr>
          <a:lstStyle/>
          <a:p>
            <a:r>
              <a:rPr lang="es-AR"/>
              <a:t>¿A qué llamamos</a:t>
            </a:r>
            <a:endParaRPr lang="es-AR" dirty="0"/>
          </a:p>
          <a:p>
            <a:r>
              <a:rPr lang="es-AR"/>
              <a:t>Aprendizaje Profundo?</a:t>
            </a:r>
            <a:endParaRPr lang="en-US" dirty="0"/>
          </a:p>
        </p:txBody>
      </p:sp>
      <p:sp>
        <p:nvSpPr>
          <p:cNvPr id="5" name="Content Placeholder 4">
            <a:extLst>
              <a:ext uri="{FF2B5EF4-FFF2-40B4-BE49-F238E27FC236}">
                <a16:creationId xmlns:a16="http://schemas.microsoft.com/office/drawing/2014/main" id="{E283F9AA-D714-3446-B22D-552B942E4986}"/>
              </a:ext>
            </a:extLst>
          </p:cNvPr>
          <p:cNvSpPr>
            <a:spLocks noGrp="1"/>
          </p:cNvSpPr>
          <p:nvPr>
            <p:ph sz="quarter" idx="11"/>
          </p:nvPr>
        </p:nvSpPr>
        <p:spPr/>
        <p:txBody>
          <a:bodyPr/>
          <a:lstStyle/>
          <a:p>
            <a:endParaRPr lang="es-ES_tradnl" dirty="0"/>
          </a:p>
        </p:txBody>
      </p:sp>
      <p:pic>
        <p:nvPicPr>
          <p:cNvPr id="7" name="Content Placeholder 5">
            <a:extLst>
              <a:ext uri="{FF2B5EF4-FFF2-40B4-BE49-F238E27FC236}">
                <a16:creationId xmlns:a16="http://schemas.microsoft.com/office/drawing/2014/main" id="{EF321578-2912-EF4F-82D9-449C29CD76EB}"/>
              </a:ext>
            </a:extLst>
          </p:cNvPr>
          <p:cNvPicPr>
            <a:picLocks/>
          </p:cNvPicPr>
          <p:nvPr/>
        </p:nvPicPr>
        <p:blipFill rotWithShape="1">
          <a:blip r:embed="rId2">
            <a:extLst>
              <a:ext uri="{28A0092B-C50C-407E-A947-70E740481C1C}">
                <a14:useLocalDpi xmlns:a14="http://schemas.microsoft.com/office/drawing/2010/main" val="0"/>
              </a:ext>
            </a:extLst>
          </a:blip>
          <a:srcRect l="3839" r="22619"/>
          <a:stretch/>
        </p:blipFill>
        <p:spPr>
          <a:xfrm>
            <a:off x="5882640" y="0"/>
            <a:ext cx="6309360" cy="6309360"/>
          </a:xfrm>
          <a:prstGeom prst="rect">
            <a:avLst/>
          </a:prstGeom>
        </p:spPr>
      </p:pic>
      <p:pic>
        <p:nvPicPr>
          <p:cNvPr id="6" name="Picture 2" descr="Resultado de imagen para mvp program">
            <a:extLst>
              <a:ext uri="{FF2B5EF4-FFF2-40B4-BE49-F238E27FC236}">
                <a16:creationId xmlns:a16="http://schemas.microsoft.com/office/drawing/2014/main" id="{B58F99A9-C754-4F70-8679-734259A248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8186" y="6337546"/>
            <a:ext cx="520454" cy="520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5325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776C3D-9132-43FE-885B-BD4708DE058E}"/>
              </a:ext>
            </a:extLst>
          </p:cNvPr>
          <p:cNvSpPr>
            <a:spLocks noGrp="1"/>
          </p:cNvSpPr>
          <p:nvPr>
            <p:ph type="body" sz="quarter" idx="10"/>
          </p:nvPr>
        </p:nvSpPr>
        <p:spPr/>
        <p:txBody>
          <a:bodyPr/>
          <a:lstStyle/>
          <a:p>
            <a:r>
              <a:rPr lang="es-AR" dirty="0"/>
              <a:t>Arquitecturas de Referencia</a:t>
            </a:r>
            <a:endParaRPr lang="en-US" dirty="0"/>
          </a:p>
        </p:txBody>
      </p:sp>
      <p:sp>
        <p:nvSpPr>
          <p:cNvPr id="3" name="Text Placeholder 2">
            <a:extLst>
              <a:ext uri="{FF2B5EF4-FFF2-40B4-BE49-F238E27FC236}">
                <a16:creationId xmlns:a16="http://schemas.microsoft.com/office/drawing/2014/main" id="{01A865FD-CFD7-4B1D-87D2-9A8151924D65}"/>
              </a:ext>
            </a:extLst>
          </p:cNvPr>
          <p:cNvSpPr>
            <a:spLocks noGrp="1"/>
          </p:cNvSpPr>
          <p:nvPr>
            <p:ph type="body" sz="quarter" idx="11"/>
          </p:nvPr>
        </p:nvSpPr>
        <p:spPr/>
        <p:txBody>
          <a:bodyPr/>
          <a:lstStyle/>
          <a:p>
            <a:r>
              <a:rPr lang="es-AR" dirty="0"/>
              <a:t>Automatización </a:t>
            </a:r>
            <a:r>
              <a:rPr lang="es-AR"/>
              <a:t>+ </a:t>
            </a:r>
            <a:r>
              <a:rPr lang="es-AR" dirty="0"/>
              <a:t>IA</a:t>
            </a:r>
            <a:endParaRPr lang="en-US" dirty="0"/>
          </a:p>
        </p:txBody>
      </p:sp>
      <p:pic>
        <p:nvPicPr>
          <p:cNvPr id="4" name="Picture 2" descr="Resultado de imagen para mvp program">
            <a:extLst>
              <a:ext uri="{FF2B5EF4-FFF2-40B4-BE49-F238E27FC236}">
                <a16:creationId xmlns:a16="http://schemas.microsoft.com/office/drawing/2014/main" id="{FAA35514-FD8A-4BAB-96DF-9251784BAF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8186" y="6337546"/>
            <a:ext cx="520454" cy="520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2461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BDD1614-CB88-49D4-BA79-90F7C2847AF5}"/>
              </a:ext>
            </a:extLst>
          </p:cNvPr>
          <p:cNvSpPr>
            <a:spLocks noGrp="1"/>
          </p:cNvSpPr>
          <p:nvPr>
            <p:ph type="body" sz="quarter" idx="13"/>
          </p:nvPr>
        </p:nvSpPr>
        <p:spPr/>
        <p:txBody>
          <a:bodyPr/>
          <a:lstStyle/>
          <a:p>
            <a:r>
              <a:rPr lang="es-AR" dirty="0"/>
              <a:t>Azure </a:t>
            </a:r>
            <a:r>
              <a:rPr lang="es-AR" dirty="0" err="1"/>
              <a:t>Cognitive</a:t>
            </a:r>
            <a:r>
              <a:rPr lang="es-AR" dirty="0"/>
              <a:t> Services</a:t>
            </a:r>
            <a:endParaRPr lang="en-US" dirty="0"/>
          </a:p>
        </p:txBody>
      </p:sp>
      <p:pic>
        <p:nvPicPr>
          <p:cNvPr id="2050" name="Picture 2" descr="Image result for azure cognitive services offer">
            <a:extLst>
              <a:ext uri="{FF2B5EF4-FFF2-40B4-BE49-F238E27FC236}">
                <a16:creationId xmlns:a16="http://schemas.microsoft.com/office/drawing/2014/main" id="{75A4C377-1A55-4BE2-AF18-F503C97FE856}"/>
              </a:ext>
            </a:extLst>
          </p:cNvPr>
          <p:cNvPicPr>
            <a:picLocks noGrp="1" noChangeAspect="1" noChangeArrowheads="1"/>
          </p:cNvPicPr>
          <p:nvPr>
            <p:ph sz="quarter" idx="10"/>
          </p:nvPr>
        </p:nvPicPr>
        <p:blipFill rotWithShape="1">
          <a:blip r:embed="rId2">
            <a:extLst>
              <a:ext uri="{28A0092B-C50C-407E-A947-70E740481C1C}">
                <a14:useLocalDpi xmlns:a14="http://schemas.microsoft.com/office/drawing/2010/main" val="0"/>
              </a:ext>
            </a:extLst>
          </a:blip>
          <a:srcRect l="1582" t="14744" r="1702" b="5866"/>
          <a:stretch/>
        </p:blipFill>
        <p:spPr bwMode="auto">
          <a:xfrm>
            <a:off x="888531" y="1391478"/>
            <a:ext cx="10414938" cy="4810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6547918"/>
      </p:ext>
    </p:extLst>
  </p:cSld>
  <p:clrMapOvr>
    <a:masterClrMapping/>
  </p:clrMapOvr>
</p:sld>
</file>

<file path=ppt/theme/theme1.xml><?xml version="1.0" encoding="utf-8"?>
<a:theme xmlns:a="http://schemas.openxmlformats.org/drawingml/2006/main" name="Propuesta Técnic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uente Institucional">
      <a:majorFont>
        <a:latin typeface="Museo 300"/>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esesntación Institucional">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uente Institucional">
      <a:majorFont>
        <a:latin typeface="Museo 300"/>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29924B25B370245BCFAD391BD729DD3" ma:contentTypeVersion="5" ma:contentTypeDescription="Create a new document." ma:contentTypeScope="" ma:versionID="7df8898718c81874104837a64632ad55">
  <xsd:schema xmlns:xsd="http://www.w3.org/2001/XMLSchema" xmlns:xs="http://www.w3.org/2001/XMLSchema" xmlns:p="http://schemas.microsoft.com/office/2006/metadata/properties" xmlns:ns2="21e73057-aefa-47ba-879a-e0cc9bc0e474" xmlns:ns3="18b6cbb2-e9dc-47e3-9d8d-ebf5972dc889" targetNamespace="http://schemas.microsoft.com/office/2006/metadata/properties" ma:root="true" ma:fieldsID="dc55cb047850750dfe863f35013b65c6" ns2:_="" ns3:_="">
    <xsd:import namespace="21e73057-aefa-47ba-879a-e0cc9bc0e474"/>
    <xsd:import namespace="18b6cbb2-e9dc-47e3-9d8d-ebf5972dc889"/>
    <xsd:element name="properties">
      <xsd:complexType>
        <xsd:sequence>
          <xsd:element name="documentManagement">
            <xsd:complexType>
              <xsd:all>
                <xsd:element ref="ns2:MediaServiceMetadata" minOccurs="0"/>
                <xsd:element ref="ns2:MediaServiceFastMetadata" minOccurs="0"/>
                <xsd:element ref="ns3:SharedWithUsers" minOccurs="0"/>
                <xsd:element ref="ns2:MediaServiceAutoTag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e73057-aefa-47ba-879a-e0cc9bc0e474"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8b6cbb2-e9dc-47e3-9d8d-ebf5972dc889"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0DEC91B-4783-4EE1-AFD0-D01E63326F5E}">
  <ds:schemaRefs>
    <ds:schemaRef ds:uri="http://schemas.microsoft.com/sharepoint/v3/contenttype/forms"/>
  </ds:schemaRefs>
</ds:datastoreItem>
</file>

<file path=customXml/itemProps2.xml><?xml version="1.0" encoding="utf-8"?>
<ds:datastoreItem xmlns:ds="http://schemas.openxmlformats.org/officeDocument/2006/customXml" ds:itemID="{BB996F36-40EF-4A35-ABC9-6CEB27976A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e73057-aefa-47ba-879a-e0cc9bc0e474"/>
    <ds:schemaRef ds:uri="18b6cbb2-e9dc-47e3-9d8d-ebf5972dc8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TotalTime>
  <Words>298</Words>
  <Application>Microsoft Office PowerPoint</Application>
  <PresentationFormat>Widescreen</PresentationFormat>
  <Paragraphs>38</Paragraphs>
  <Slides>18</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Arial</vt:lpstr>
      <vt:lpstr>Calibri</vt:lpstr>
      <vt:lpstr>Museo 300</vt:lpstr>
      <vt:lpstr>Museo 700</vt:lpstr>
      <vt:lpstr>Propuesta Técnica</vt:lpstr>
      <vt:lpstr>Presesntación Institucional</vt:lpstr>
      <vt:lpstr>Presentación de Casos de Uso de Azure Storage + Usos Cognitivos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Casos de Uso de Azure Storage + Usos Cognitivos</dc:title>
  <dc:creator>Pablo A. Di Loreto</dc:creator>
  <cp:lastModifiedBy>Pablo A. Di Loreto</cp:lastModifiedBy>
  <cp:revision>1</cp:revision>
  <dcterms:created xsi:type="dcterms:W3CDTF">2019-03-10T17:55:19Z</dcterms:created>
  <dcterms:modified xsi:type="dcterms:W3CDTF">2019-03-10T19:56:17Z</dcterms:modified>
</cp:coreProperties>
</file>