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  <p:sldMasterId id="2147483830" r:id="rId5"/>
  </p:sldMasterIdLst>
  <p:notesMasterIdLst>
    <p:notesMasterId r:id="rId89"/>
  </p:notesMasterIdLst>
  <p:handoutMasterIdLst>
    <p:handoutMasterId r:id="rId90"/>
  </p:handoutMasterIdLst>
  <p:sldIdLst>
    <p:sldId id="256" r:id="rId6"/>
    <p:sldId id="1565" r:id="rId7"/>
    <p:sldId id="1570" r:id="rId8"/>
    <p:sldId id="1572" r:id="rId9"/>
    <p:sldId id="1574" r:id="rId10"/>
    <p:sldId id="1575" r:id="rId11"/>
    <p:sldId id="1573" r:id="rId12"/>
    <p:sldId id="1576" r:id="rId13"/>
    <p:sldId id="1589" r:id="rId14"/>
    <p:sldId id="1585" r:id="rId15"/>
    <p:sldId id="1755" r:id="rId16"/>
    <p:sldId id="1808" r:id="rId17"/>
    <p:sldId id="1809" r:id="rId18"/>
    <p:sldId id="1813" r:id="rId19"/>
    <p:sldId id="1534" r:id="rId20"/>
    <p:sldId id="1711" r:id="rId21"/>
    <p:sldId id="1759" r:id="rId22"/>
    <p:sldId id="1578" r:id="rId23"/>
    <p:sldId id="1763" r:id="rId24"/>
    <p:sldId id="1764" r:id="rId25"/>
    <p:sldId id="1804" r:id="rId26"/>
    <p:sldId id="1812" r:id="rId27"/>
    <p:sldId id="1817" r:id="rId28"/>
    <p:sldId id="1810" r:id="rId29"/>
    <p:sldId id="1819" r:id="rId30"/>
    <p:sldId id="1760" r:id="rId31"/>
    <p:sldId id="1791" r:id="rId32"/>
    <p:sldId id="1815" r:id="rId33"/>
    <p:sldId id="1761" r:id="rId34"/>
    <p:sldId id="1770" r:id="rId35"/>
    <p:sldId id="1818" r:id="rId36"/>
    <p:sldId id="1792" r:id="rId37"/>
    <p:sldId id="1820" r:id="rId38"/>
    <p:sldId id="1821" r:id="rId39"/>
    <p:sldId id="1797" r:id="rId40"/>
    <p:sldId id="1798" r:id="rId41"/>
    <p:sldId id="1822" r:id="rId42"/>
    <p:sldId id="1799" r:id="rId43"/>
    <p:sldId id="1823" r:id="rId44"/>
    <p:sldId id="1824" r:id="rId45"/>
    <p:sldId id="1825" r:id="rId46"/>
    <p:sldId id="1826" r:id="rId47"/>
    <p:sldId id="1827" r:id="rId48"/>
    <p:sldId id="1828" r:id="rId49"/>
    <p:sldId id="1829" r:id="rId50"/>
    <p:sldId id="1803" r:id="rId51"/>
    <p:sldId id="1839" r:id="rId52"/>
    <p:sldId id="1756" r:id="rId53"/>
    <p:sldId id="1787" r:id="rId54"/>
    <p:sldId id="1788" r:id="rId55"/>
    <p:sldId id="1830" r:id="rId56"/>
    <p:sldId id="1779" r:id="rId57"/>
    <p:sldId id="1806" r:id="rId58"/>
    <p:sldId id="1814" r:id="rId59"/>
    <p:sldId id="1807" r:id="rId60"/>
    <p:sldId id="1785" r:id="rId61"/>
    <p:sldId id="1831" r:id="rId62"/>
    <p:sldId id="1778" r:id="rId63"/>
    <p:sldId id="1832" r:id="rId64"/>
    <p:sldId id="1757" r:id="rId65"/>
    <p:sldId id="1834" r:id="rId66"/>
    <p:sldId id="1773" r:id="rId67"/>
    <p:sldId id="1835" r:id="rId68"/>
    <p:sldId id="1774" r:id="rId69"/>
    <p:sldId id="1780" r:id="rId70"/>
    <p:sldId id="1781" r:id="rId71"/>
    <p:sldId id="1836" r:id="rId72"/>
    <p:sldId id="1782" r:id="rId73"/>
    <p:sldId id="1678" r:id="rId74"/>
    <p:sldId id="1840" r:id="rId75"/>
    <p:sldId id="1841" r:id="rId76"/>
    <p:sldId id="1842" r:id="rId77"/>
    <p:sldId id="1843" r:id="rId78"/>
    <p:sldId id="1844" r:id="rId79"/>
    <p:sldId id="1837" r:id="rId80"/>
    <p:sldId id="1805" r:id="rId81"/>
    <p:sldId id="1588" r:id="rId82"/>
    <p:sldId id="1701" r:id="rId83"/>
    <p:sldId id="1845" r:id="rId84"/>
    <p:sldId id="1702" r:id="rId85"/>
    <p:sldId id="1838" r:id="rId86"/>
    <p:sldId id="1557" r:id="rId87"/>
    <p:sldId id="1584" r:id="rId8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5B8"/>
    <a:srgbClr val="E64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63" d="100"/>
          <a:sy n="63" d="100"/>
        </p:scale>
        <p:origin x="76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handoutMaster" Target="handoutMasters/handout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Ariel Di Loreto" userId="f2e2087a5759e9cf" providerId="LiveId" clId="{FA28DB03-CB02-4DB3-AB62-22532705E63D}"/>
  </pc:docChgLst>
  <pc:docChgLst>
    <pc:chgData name="Pablo Ariel Di Loreto" userId="f2e2087a5759e9cf" providerId="LiveId" clId="{DF20E0CA-D3BB-49C6-A15C-C86EC920C176}"/>
  </pc:docChgLst>
  <pc:docChgLst>
    <pc:chgData name="Pablo Di Loreto" userId="abfb640b-1d67-459e-9c5f-211ae0c7e401" providerId="ADAL" clId="{063BCFB6-A8CE-44B4-ADDA-DF98018E42CF}"/>
    <pc:docChg chg="delSld">
      <pc:chgData name="Pablo Di Loreto" userId="abfb640b-1d67-459e-9c5f-211ae0c7e401" providerId="ADAL" clId="{063BCFB6-A8CE-44B4-ADDA-DF98018E42CF}" dt="2019-03-09T18:32:53.999" v="0" actId="2696"/>
      <pc:docMkLst>
        <pc:docMk/>
      </pc:docMkLst>
      <pc:sldChg chg="del">
        <pc:chgData name="Pablo Di Loreto" userId="abfb640b-1d67-459e-9c5f-211ae0c7e401" providerId="ADAL" clId="{063BCFB6-A8CE-44B4-ADDA-DF98018E42CF}" dt="2019-03-09T18:32:53.999" v="0" actId="2696"/>
        <pc:sldMkLst>
          <pc:docMk/>
          <pc:sldMk cId="1982476092" sldId="1679"/>
        </pc:sldMkLst>
      </pc:sldChg>
    </pc:docChg>
  </pc:docChgLst>
  <pc:docChgLst>
    <pc:chgData name="Pablo Ariel Di Loreto" userId="f2e2087a5759e9cf" providerId="LiveId" clId="{DEE3CE1B-C050-4C62-B41E-4693583BE72E}"/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3F8D28-9B24-45F7-82C2-D98FCC74B220}" type="doc">
      <dgm:prSet loTypeId="urn:microsoft.com/office/officeart/2005/8/layout/default" loCatId="list" qsTypeId="urn:microsoft.com/office/officeart/2005/8/quickstyle/simple5" qsCatId="simple" csTypeId="urn:microsoft.com/office/officeart/2005/8/colors/colorful3" csCatId="colorful" phldr="1"/>
      <dgm:spPr/>
    </dgm:pt>
    <dgm:pt modelId="{AEF87A14-CD1B-4C7A-AD2A-E6A5AE47005A}">
      <dgm:prSet phldrT="[Text]" custT="1"/>
      <dgm:spPr/>
      <dgm:t>
        <a:bodyPr/>
        <a:lstStyle/>
        <a:p>
          <a:r>
            <a:rPr lang="en-US" sz="2000" dirty="0"/>
            <a:t>Health Check</a:t>
          </a:r>
        </a:p>
      </dgm:t>
    </dgm:pt>
    <dgm:pt modelId="{A09BE54F-79F5-4681-B28A-9140D3082AA8}" type="parTrans" cxnId="{3527C197-016F-4431-A862-8C4E579A3C78}">
      <dgm:prSet/>
      <dgm:spPr/>
      <dgm:t>
        <a:bodyPr/>
        <a:lstStyle/>
        <a:p>
          <a:endParaRPr lang="en-US" sz="2000"/>
        </a:p>
      </dgm:t>
    </dgm:pt>
    <dgm:pt modelId="{43A4FD19-F269-4C16-AC73-2D096854B3FF}" type="sibTrans" cxnId="{3527C197-016F-4431-A862-8C4E579A3C78}">
      <dgm:prSet/>
      <dgm:spPr/>
      <dgm:t>
        <a:bodyPr/>
        <a:lstStyle/>
        <a:p>
          <a:endParaRPr lang="en-US" sz="2000"/>
        </a:p>
      </dgm:t>
    </dgm:pt>
    <dgm:pt modelId="{7606BCA9-C302-4783-BFBD-2DC518E778CD}">
      <dgm:prSet phldrT="[Text]" custT="1"/>
      <dgm:spPr/>
      <dgm:t>
        <a:bodyPr/>
        <a:lstStyle/>
        <a:p>
          <a:r>
            <a:rPr lang="en-US" sz="2000" dirty="0"/>
            <a:t>Monitor &amp; Optimize</a:t>
          </a:r>
        </a:p>
      </dgm:t>
    </dgm:pt>
    <dgm:pt modelId="{0028FD89-5221-4A08-BB87-C2FA6BE4E51E}" type="parTrans" cxnId="{98680B21-BD29-449C-BACB-F7DFCC4278D3}">
      <dgm:prSet/>
      <dgm:spPr/>
      <dgm:t>
        <a:bodyPr/>
        <a:lstStyle/>
        <a:p>
          <a:endParaRPr lang="en-US" sz="2000"/>
        </a:p>
      </dgm:t>
    </dgm:pt>
    <dgm:pt modelId="{C76DB427-5F76-4C03-B2F4-D396A18A7955}" type="sibTrans" cxnId="{98680B21-BD29-449C-BACB-F7DFCC4278D3}">
      <dgm:prSet/>
      <dgm:spPr/>
      <dgm:t>
        <a:bodyPr/>
        <a:lstStyle/>
        <a:p>
          <a:endParaRPr lang="en-US" sz="2000"/>
        </a:p>
      </dgm:t>
    </dgm:pt>
    <dgm:pt modelId="{7C5F65D0-987A-4547-8956-DEAEB930EF01}">
      <dgm:prSet phldrT="[Text]" custT="1"/>
      <dgm:spPr/>
      <dgm:t>
        <a:bodyPr/>
        <a:lstStyle/>
        <a:p>
          <a:r>
            <a:rPr lang="en-US" sz="2000" dirty="0"/>
            <a:t>Detect &amp; Debug</a:t>
          </a:r>
        </a:p>
      </dgm:t>
    </dgm:pt>
    <dgm:pt modelId="{C79765E4-F24E-4124-B276-6978EC5B6055}" type="parTrans" cxnId="{5AD82AE1-483F-4DCF-8549-E1AE7AF88F67}">
      <dgm:prSet/>
      <dgm:spPr/>
      <dgm:t>
        <a:bodyPr/>
        <a:lstStyle/>
        <a:p>
          <a:endParaRPr lang="en-US"/>
        </a:p>
      </dgm:t>
    </dgm:pt>
    <dgm:pt modelId="{C81B2EF9-E743-4021-95C3-DD07C516F72A}" type="sibTrans" cxnId="{5AD82AE1-483F-4DCF-8549-E1AE7AF88F67}">
      <dgm:prSet/>
      <dgm:spPr/>
      <dgm:t>
        <a:bodyPr/>
        <a:lstStyle/>
        <a:p>
          <a:endParaRPr lang="en-US"/>
        </a:p>
      </dgm:t>
    </dgm:pt>
    <dgm:pt modelId="{CA91E749-730E-4094-B695-0D9F2963D1ED}">
      <dgm:prSet phldrT="[Text]" custT="1"/>
      <dgm:spPr/>
      <dgm:t>
        <a:bodyPr/>
        <a:lstStyle/>
        <a:p>
          <a:r>
            <a:rPr lang="en-US" sz="2000" dirty="0"/>
            <a:t>ML/Data Analytics</a:t>
          </a:r>
        </a:p>
      </dgm:t>
    </dgm:pt>
    <dgm:pt modelId="{B367A802-62F2-467B-B7FB-E5B37E06CF86}" type="parTrans" cxnId="{14337AC6-EC19-46CF-BFEF-B4EB42AF4FCA}">
      <dgm:prSet/>
      <dgm:spPr/>
      <dgm:t>
        <a:bodyPr/>
        <a:lstStyle/>
        <a:p>
          <a:endParaRPr lang="en-US"/>
        </a:p>
      </dgm:t>
    </dgm:pt>
    <dgm:pt modelId="{2224C933-293D-461E-9ECE-774206E35998}" type="sibTrans" cxnId="{14337AC6-EC19-46CF-BFEF-B4EB42AF4FCA}">
      <dgm:prSet/>
      <dgm:spPr/>
      <dgm:t>
        <a:bodyPr/>
        <a:lstStyle/>
        <a:p>
          <a:endParaRPr lang="en-US"/>
        </a:p>
      </dgm:t>
    </dgm:pt>
    <dgm:pt modelId="{7FA40DE6-7684-4091-AB0F-F29FFDC91C4D}">
      <dgm:prSet phldrT="[Text]" custT="1"/>
      <dgm:spPr/>
      <dgm:t>
        <a:bodyPr/>
        <a:lstStyle/>
        <a:p>
          <a:r>
            <a:rPr lang="en-US" sz="2000"/>
            <a:t>Generate Alerts</a:t>
          </a:r>
          <a:endParaRPr lang="en-US" sz="2000" dirty="0"/>
        </a:p>
      </dgm:t>
    </dgm:pt>
    <dgm:pt modelId="{E584E556-06E9-46D6-99BC-CE1E55CB3BCB}" type="parTrans" cxnId="{2CAC8AD9-E57C-4BA9-B9B1-0F7951D763FA}">
      <dgm:prSet/>
      <dgm:spPr/>
      <dgm:t>
        <a:bodyPr/>
        <a:lstStyle/>
        <a:p>
          <a:endParaRPr lang="en-US"/>
        </a:p>
      </dgm:t>
    </dgm:pt>
    <dgm:pt modelId="{743A48BE-17EC-467A-B979-FD21CC5E6E2E}" type="sibTrans" cxnId="{2CAC8AD9-E57C-4BA9-B9B1-0F7951D763FA}">
      <dgm:prSet/>
      <dgm:spPr/>
      <dgm:t>
        <a:bodyPr/>
        <a:lstStyle/>
        <a:p>
          <a:endParaRPr lang="en-US"/>
        </a:p>
      </dgm:t>
    </dgm:pt>
    <dgm:pt modelId="{46E771AE-BDB8-4458-AC8E-7196357DC6AC}">
      <dgm:prSet phldrT="[Text]"/>
      <dgm:spPr/>
      <dgm:t>
        <a:bodyPr/>
        <a:lstStyle/>
        <a:p>
          <a:r>
            <a:rPr lang="en-US" dirty="0"/>
            <a:t>Take  Actions</a:t>
          </a:r>
        </a:p>
      </dgm:t>
    </dgm:pt>
    <dgm:pt modelId="{05C810F6-EF9A-4095-B35C-74356CC022C6}" type="parTrans" cxnId="{71F91664-AAFF-4480-82E1-3A560C279320}">
      <dgm:prSet/>
      <dgm:spPr/>
      <dgm:t>
        <a:bodyPr/>
        <a:lstStyle/>
        <a:p>
          <a:endParaRPr lang="en-US"/>
        </a:p>
      </dgm:t>
    </dgm:pt>
    <dgm:pt modelId="{777A6749-30A5-4B5A-A62E-207BB02C1772}" type="sibTrans" cxnId="{71F91664-AAFF-4480-82E1-3A560C279320}">
      <dgm:prSet/>
      <dgm:spPr/>
      <dgm:t>
        <a:bodyPr/>
        <a:lstStyle/>
        <a:p>
          <a:endParaRPr lang="en-US"/>
        </a:p>
      </dgm:t>
    </dgm:pt>
    <dgm:pt modelId="{4F014687-736C-4EDC-AD2B-4808BC327AC5}">
      <dgm:prSet phldrT="[Text]"/>
      <dgm:spPr/>
      <dgm:t>
        <a:bodyPr/>
        <a:lstStyle/>
        <a:p>
          <a:r>
            <a:rPr lang="en-US" dirty="0"/>
            <a:t>Customer Insights</a:t>
          </a:r>
        </a:p>
      </dgm:t>
    </dgm:pt>
    <dgm:pt modelId="{E784E543-78D0-4E71-B18E-75D5896788E6}" type="parTrans" cxnId="{F9E3A4C9-70C5-4617-AB1E-850C2E8E71EA}">
      <dgm:prSet/>
      <dgm:spPr/>
      <dgm:t>
        <a:bodyPr/>
        <a:lstStyle/>
        <a:p>
          <a:endParaRPr lang="en-US"/>
        </a:p>
      </dgm:t>
    </dgm:pt>
    <dgm:pt modelId="{B102DAD7-2A93-4B1A-B692-FEDCC741CA21}" type="sibTrans" cxnId="{F9E3A4C9-70C5-4617-AB1E-850C2E8E71EA}">
      <dgm:prSet/>
      <dgm:spPr/>
      <dgm:t>
        <a:bodyPr/>
        <a:lstStyle/>
        <a:p>
          <a:endParaRPr lang="en-US"/>
        </a:p>
      </dgm:t>
    </dgm:pt>
    <dgm:pt modelId="{0C1610D4-E824-4715-8ACA-071FC49EBD47}">
      <dgm:prSet phldrT="[Text]"/>
      <dgm:spPr/>
      <dgm:t>
        <a:bodyPr/>
        <a:lstStyle/>
        <a:p>
          <a:r>
            <a:rPr lang="en-US" dirty="0"/>
            <a:t>Export &amp; Correlate</a:t>
          </a:r>
        </a:p>
      </dgm:t>
    </dgm:pt>
    <dgm:pt modelId="{A126739F-2578-4FD3-8BE8-F2C916731BAD}" type="parTrans" cxnId="{14A75DFC-22C5-41F1-8068-741C415AEDED}">
      <dgm:prSet/>
      <dgm:spPr/>
      <dgm:t>
        <a:bodyPr/>
        <a:lstStyle/>
        <a:p>
          <a:endParaRPr lang="en-US"/>
        </a:p>
      </dgm:t>
    </dgm:pt>
    <dgm:pt modelId="{8D641685-0A8C-4780-BD5A-F42289CBE5F8}" type="sibTrans" cxnId="{14A75DFC-22C5-41F1-8068-741C415AEDED}">
      <dgm:prSet/>
      <dgm:spPr/>
      <dgm:t>
        <a:bodyPr/>
        <a:lstStyle/>
        <a:p>
          <a:endParaRPr lang="en-US"/>
        </a:p>
      </dgm:t>
    </dgm:pt>
    <dgm:pt modelId="{0841CD39-4A26-4AA0-9C2A-2566F1D538AF}" type="pres">
      <dgm:prSet presAssocID="{473F8D28-9B24-45F7-82C2-D98FCC74B220}" presName="diagram" presStyleCnt="0">
        <dgm:presLayoutVars>
          <dgm:dir/>
          <dgm:resizeHandles val="exact"/>
        </dgm:presLayoutVars>
      </dgm:prSet>
      <dgm:spPr/>
    </dgm:pt>
    <dgm:pt modelId="{0645E0B4-3376-40A3-98C2-7265730819FB}" type="pres">
      <dgm:prSet presAssocID="{AEF87A14-CD1B-4C7A-AD2A-E6A5AE47005A}" presName="node" presStyleLbl="node1" presStyleIdx="0" presStyleCnt="8" custLinFactNeighborX="0" custLinFactNeighborY="-620">
        <dgm:presLayoutVars>
          <dgm:bulletEnabled val="1"/>
        </dgm:presLayoutVars>
      </dgm:prSet>
      <dgm:spPr/>
    </dgm:pt>
    <dgm:pt modelId="{740435A0-1B4D-4F63-9F7E-638B284A8FF8}" type="pres">
      <dgm:prSet presAssocID="{43A4FD19-F269-4C16-AC73-2D096854B3FF}" presName="sibTrans" presStyleCnt="0"/>
      <dgm:spPr/>
    </dgm:pt>
    <dgm:pt modelId="{01BD7407-6600-49EC-AE01-3BB05AB2888D}" type="pres">
      <dgm:prSet presAssocID="{7606BCA9-C302-4783-BFBD-2DC518E778CD}" presName="node" presStyleLbl="node1" presStyleIdx="1" presStyleCnt="8">
        <dgm:presLayoutVars>
          <dgm:bulletEnabled val="1"/>
        </dgm:presLayoutVars>
      </dgm:prSet>
      <dgm:spPr/>
    </dgm:pt>
    <dgm:pt modelId="{269A08DE-71C5-417B-AD5F-2075A3BC26E4}" type="pres">
      <dgm:prSet presAssocID="{C76DB427-5F76-4C03-B2F4-D396A18A7955}" presName="sibTrans" presStyleCnt="0"/>
      <dgm:spPr/>
    </dgm:pt>
    <dgm:pt modelId="{9148E4B0-2B22-4978-9CF0-F1BF187149D8}" type="pres">
      <dgm:prSet presAssocID="{7C5F65D0-987A-4547-8956-DEAEB930EF01}" presName="node" presStyleLbl="node1" presStyleIdx="2" presStyleCnt="8">
        <dgm:presLayoutVars>
          <dgm:bulletEnabled val="1"/>
        </dgm:presLayoutVars>
      </dgm:prSet>
      <dgm:spPr/>
    </dgm:pt>
    <dgm:pt modelId="{E03CBAD9-5476-47DE-885F-890B17FFC59D}" type="pres">
      <dgm:prSet presAssocID="{C81B2EF9-E743-4021-95C3-DD07C516F72A}" presName="sibTrans" presStyleCnt="0"/>
      <dgm:spPr/>
    </dgm:pt>
    <dgm:pt modelId="{ED078599-38AC-4CC7-A33E-CB36959F71AE}" type="pres">
      <dgm:prSet presAssocID="{CA91E749-730E-4094-B695-0D9F2963D1ED}" presName="node" presStyleLbl="node1" presStyleIdx="3" presStyleCnt="8">
        <dgm:presLayoutVars>
          <dgm:bulletEnabled val="1"/>
        </dgm:presLayoutVars>
      </dgm:prSet>
      <dgm:spPr/>
    </dgm:pt>
    <dgm:pt modelId="{30E9F304-7689-433A-90D4-36AC1EE39BFF}" type="pres">
      <dgm:prSet presAssocID="{2224C933-293D-461E-9ECE-774206E35998}" presName="sibTrans" presStyleCnt="0"/>
      <dgm:spPr/>
    </dgm:pt>
    <dgm:pt modelId="{FD676034-C3AD-4273-91FB-61E83963031A}" type="pres">
      <dgm:prSet presAssocID="{7FA40DE6-7684-4091-AB0F-F29FFDC91C4D}" presName="node" presStyleLbl="node1" presStyleIdx="4" presStyleCnt="8">
        <dgm:presLayoutVars>
          <dgm:bulletEnabled val="1"/>
        </dgm:presLayoutVars>
      </dgm:prSet>
      <dgm:spPr/>
    </dgm:pt>
    <dgm:pt modelId="{7A613650-E8D5-410A-9C54-B53F0BF6EDAD}" type="pres">
      <dgm:prSet presAssocID="{743A48BE-17EC-467A-B979-FD21CC5E6E2E}" presName="sibTrans" presStyleCnt="0"/>
      <dgm:spPr/>
    </dgm:pt>
    <dgm:pt modelId="{08AC01E7-5B5E-42E1-837A-A21A481E153E}" type="pres">
      <dgm:prSet presAssocID="{46E771AE-BDB8-4458-AC8E-7196357DC6AC}" presName="node" presStyleLbl="node1" presStyleIdx="5" presStyleCnt="8">
        <dgm:presLayoutVars>
          <dgm:bulletEnabled val="1"/>
        </dgm:presLayoutVars>
      </dgm:prSet>
      <dgm:spPr/>
    </dgm:pt>
    <dgm:pt modelId="{062BACED-D473-4D45-9EB7-3AAEF33D6CDF}" type="pres">
      <dgm:prSet presAssocID="{777A6749-30A5-4B5A-A62E-207BB02C1772}" presName="sibTrans" presStyleCnt="0"/>
      <dgm:spPr/>
    </dgm:pt>
    <dgm:pt modelId="{7B97FF60-FD7B-4F90-9B2E-5A85581060C6}" type="pres">
      <dgm:prSet presAssocID="{4F014687-736C-4EDC-AD2B-4808BC327AC5}" presName="node" presStyleLbl="node1" presStyleIdx="6" presStyleCnt="8">
        <dgm:presLayoutVars>
          <dgm:bulletEnabled val="1"/>
        </dgm:presLayoutVars>
      </dgm:prSet>
      <dgm:spPr/>
    </dgm:pt>
    <dgm:pt modelId="{7F143864-1203-485F-AB4A-F092EF8D5DE0}" type="pres">
      <dgm:prSet presAssocID="{B102DAD7-2A93-4B1A-B692-FEDCC741CA21}" presName="sibTrans" presStyleCnt="0"/>
      <dgm:spPr/>
    </dgm:pt>
    <dgm:pt modelId="{EFC416E0-7770-42E0-AB5E-986C1F2FFCC2}" type="pres">
      <dgm:prSet presAssocID="{0C1610D4-E824-4715-8ACA-071FC49EBD47}" presName="node" presStyleLbl="node1" presStyleIdx="7" presStyleCnt="8">
        <dgm:presLayoutVars>
          <dgm:bulletEnabled val="1"/>
        </dgm:presLayoutVars>
      </dgm:prSet>
      <dgm:spPr/>
    </dgm:pt>
  </dgm:ptLst>
  <dgm:cxnLst>
    <dgm:cxn modelId="{98680B21-BD29-449C-BACB-F7DFCC4278D3}" srcId="{473F8D28-9B24-45F7-82C2-D98FCC74B220}" destId="{7606BCA9-C302-4783-BFBD-2DC518E778CD}" srcOrd="1" destOrd="0" parTransId="{0028FD89-5221-4A08-BB87-C2FA6BE4E51E}" sibTransId="{C76DB427-5F76-4C03-B2F4-D396A18A7955}"/>
    <dgm:cxn modelId="{EEE3E333-6538-4EE1-98E7-42E5D2D6C743}" type="presOf" srcId="{7C5F65D0-987A-4547-8956-DEAEB930EF01}" destId="{9148E4B0-2B22-4978-9CF0-F1BF187149D8}" srcOrd="0" destOrd="0" presId="urn:microsoft.com/office/officeart/2005/8/layout/default"/>
    <dgm:cxn modelId="{5DAA375D-FA87-4D11-907E-15D213917ABA}" type="presOf" srcId="{CA91E749-730E-4094-B695-0D9F2963D1ED}" destId="{ED078599-38AC-4CC7-A33E-CB36959F71AE}" srcOrd="0" destOrd="0" presId="urn:microsoft.com/office/officeart/2005/8/layout/default"/>
    <dgm:cxn modelId="{71F91664-AAFF-4480-82E1-3A560C279320}" srcId="{473F8D28-9B24-45F7-82C2-D98FCC74B220}" destId="{46E771AE-BDB8-4458-AC8E-7196357DC6AC}" srcOrd="5" destOrd="0" parTransId="{05C810F6-EF9A-4095-B35C-74356CC022C6}" sibTransId="{777A6749-30A5-4B5A-A62E-207BB02C1772}"/>
    <dgm:cxn modelId="{871D6B90-968D-4701-B818-CECAB333644B}" type="presOf" srcId="{AEF87A14-CD1B-4C7A-AD2A-E6A5AE47005A}" destId="{0645E0B4-3376-40A3-98C2-7265730819FB}" srcOrd="0" destOrd="0" presId="urn:microsoft.com/office/officeart/2005/8/layout/default"/>
    <dgm:cxn modelId="{3527C197-016F-4431-A862-8C4E579A3C78}" srcId="{473F8D28-9B24-45F7-82C2-D98FCC74B220}" destId="{AEF87A14-CD1B-4C7A-AD2A-E6A5AE47005A}" srcOrd="0" destOrd="0" parTransId="{A09BE54F-79F5-4681-B28A-9140D3082AA8}" sibTransId="{43A4FD19-F269-4C16-AC73-2D096854B3FF}"/>
    <dgm:cxn modelId="{DDFAE6A5-3B36-473E-92F6-BBE845316C76}" type="presOf" srcId="{0C1610D4-E824-4715-8ACA-071FC49EBD47}" destId="{EFC416E0-7770-42E0-AB5E-986C1F2FFCC2}" srcOrd="0" destOrd="0" presId="urn:microsoft.com/office/officeart/2005/8/layout/default"/>
    <dgm:cxn modelId="{769EDCA9-C6BF-4479-BE9A-C689C7A79F21}" type="presOf" srcId="{4F014687-736C-4EDC-AD2B-4808BC327AC5}" destId="{7B97FF60-FD7B-4F90-9B2E-5A85581060C6}" srcOrd="0" destOrd="0" presId="urn:microsoft.com/office/officeart/2005/8/layout/default"/>
    <dgm:cxn modelId="{14337AC6-EC19-46CF-BFEF-B4EB42AF4FCA}" srcId="{473F8D28-9B24-45F7-82C2-D98FCC74B220}" destId="{CA91E749-730E-4094-B695-0D9F2963D1ED}" srcOrd="3" destOrd="0" parTransId="{B367A802-62F2-467B-B7FB-E5B37E06CF86}" sibTransId="{2224C933-293D-461E-9ECE-774206E35998}"/>
    <dgm:cxn modelId="{F9E3A4C9-70C5-4617-AB1E-850C2E8E71EA}" srcId="{473F8D28-9B24-45F7-82C2-D98FCC74B220}" destId="{4F014687-736C-4EDC-AD2B-4808BC327AC5}" srcOrd="6" destOrd="0" parTransId="{E784E543-78D0-4E71-B18E-75D5896788E6}" sibTransId="{B102DAD7-2A93-4B1A-B692-FEDCC741CA21}"/>
    <dgm:cxn modelId="{FC73EECB-2B0B-40ED-BD39-5F9D1C12E9D8}" type="presOf" srcId="{7FA40DE6-7684-4091-AB0F-F29FFDC91C4D}" destId="{FD676034-C3AD-4273-91FB-61E83963031A}" srcOrd="0" destOrd="0" presId="urn:microsoft.com/office/officeart/2005/8/layout/default"/>
    <dgm:cxn modelId="{14B089D1-A749-435E-9AD6-F3AA5903042E}" type="presOf" srcId="{473F8D28-9B24-45F7-82C2-D98FCC74B220}" destId="{0841CD39-4A26-4AA0-9C2A-2566F1D538AF}" srcOrd="0" destOrd="0" presId="urn:microsoft.com/office/officeart/2005/8/layout/default"/>
    <dgm:cxn modelId="{FC10CFD8-7D6B-43C1-BF8B-A47F7EFEFE04}" type="presOf" srcId="{46E771AE-BDB8-4458-AC8E-7196357DC6AC}" destId="{08AC01E7-5B5E-42E1-837A-A21A481E153E}" srcOrd="0" destOrd="0" presId="urn:microsoft.com/office/officeart/2005/8/layout/default"/>
    <dgm:cxn modelId="{2CAC8AD9-E57C-4BA9-B9B1-0F7951D763FA}" srcId="{473F8D28-9B24-45F7-82C2-D98FCC74B220}" destId="{7FA40DE6-7684-4091-AB0F-F29FFDC91C4D}" srcOrd="4" destOrd="0" parTransId="{E584E556-06E9-46D6-99BC-CE1E55CB3BCB}" sibTransId="{743A48BE-17EC-467A-B979-FD21CC5E6E2E}"/>
    <dgm:cxn modelId="{B8BCDCDA-A006-4E15-B317-E1D6E175638D}" type="presOf" srcId="{7606BCA9-C302-4783-BFBD-2DC518E778CD}" destId="{01BD7407-6600-49EC-AE01-3BB05AB2888D}" srcOrd="0" destOrd="0" presId="urn:microsoft.com/office/officeart/2005/8/layout/default"/>
    <dgm:cxn modelId="{5AD82AE1-483F-4DCF-8549-E1AE7AF88F67}" srcId="{473F8D28-9B24-45F7-82C2-D98FCC74B220}" destId="{7C5F65D0-987A-4547-8956-DEAEB930EF01}" srcOrd="2" destOrd="0" parTransId="{C79765E4-F24E-4124-B276-6978EC5B6055}" sibTransId="{C81B2EF9-E743-4021-95C3-DD07C516F72A}"/>
    <dgm:cxn modelId="{14A75DFC-22C5-41F1-8068-741C415AEDED}" srcId="{473F8D28-9B24-45F7-82C2-D98FCC74B220}" destId="{0C1610D4-E824-4715-8ACA-071FC49EBD47}" srcOrd="7" destOrd="0" parTransId="{A126739F-2578-4FD3-8BE8-F2C916731BAD}" sibTransId="{8D641685-0A8C-4780-BD5A-F42289CBE5F8}"/>
    <dgm:cxn modelId="{FF03EE07-3C70-44C4-B991-794DCCF79E92}" type="presParOf" srcId="{0841CD39-4A26-4AA0-9C2A-2566F1D538AF}" destId="{0645E0B4-3376-40A3-98C2-7265730819FB}" srcOrd="0" destOrd="0" presId="urn:microsoft.com/office/officeart/2005/8/layout/default"/>
    <dgm:cxn modelId="{9198479E-335D-4E7E-AC5C-C05AD5ACD234}" type="presParOf" srcId="{0841CD39-4A26-4AA0-9C2A-2566F1D538AF}" destId="{740435A0-1B4D-4F63-9F7E-638B284A8FF8}" srcOrd="1" destOrd="0" presId="urn:microsoft.com/office/officeart/2005/8/layout/default"/>
    <dgm:cxn modelId="{C648281A-763D-4E1C-8723-982F7F064BB2}" type="presParOf" srcId="{0841CD39-4A26-4AA0-9C2A-2566F1D538AF}" destId="{01BD7407-6600-49EC-AE01-3BB05AB2888D}" srcOrd="2" destOrd="0" presId="urn:microsoft.com/office/officeart/2005/8/layout/default"/>
    <dgm:cxn modelId="{24E458AB-5430-49C1-9135-E81AECD4FDD3}" type="presParOf" srcId="{0841CD39-4A26-4AA0-9C2A-2566F1D538AF}" destId="{269A08DE-71C5-417B-AD5F-2075A3BC26E4}" srcOrd="3" destOrd="0" presId="urn:microsoft.com/office/officeart/2005/8/layout/default"/>
    <dgm:cxn modelId="{4E5A148C-363C-4D7B-B897-630C8874FFA4}" type="presParOf" srcId="{0841CD39-4A26-4AA0-9C2A-2566F1D538AF}" destId="{9148E4B0-2B22-4978-9CF0-F1BF187149D8}" srcOrd="4" destOrd="0" presId="urn:microsoft.com/office/officeart/2005/8/layout/default"/>
    <dgm:cxn modelId="{96EBBF9D-1F91-4574-A10F-48A61CF263CA}" type="presParOf" srcId="{0841CD39-4A26-4AA0-9C2A-2566F1D538AF}" destId="{E03CBAD9-5476-47DE-885F-890B17FFC59D}" srcOrd="5" destOrd="0" presId="urn:microsoft.com/office/officeart/2005/8/layout/default"/>
    <dgm:cxn modelId="{9A267A7F-0F92-453B-99CA-4F68A7762C16}" type="presParOf" srcId="{0841CD39-4A26-4AA0-9C2A-2566F1D538AF}" destId="{ED078599-38AC-4CC7-A33E-CB36959F71AE}" srcOrd="6" destOrd="0" presId="urn:microsoft.com/office/officeart/2005/8/layout/default"/>
    <dgm:cxn modelId="{2BBF08A8-9927-4475-9115-94D6923CC3A9}" type="presParOf" srcId="{0841CD39-4A26-4AA0-9C2A-2566F1D538AF}" destId="{30E9F304-7689-433A-90D4-36AC1EE39BFF}" srcOrd="7" destOrd="0" presId="urn:microsoft.com/office/officeart/2005/8/layout/default"/>
    <dgm:cxn modelId="{539DD4C3-408A-49FE-B787-BD51DC39F2EF}" type="presParOf" srcId="{0841CD39-4A26-4AA0-9C2A-2566F1D538AF}" destId="{FD676034-C3AD-4273-91FB-61E83963031A}" srcOrd="8" destOrd="0" presId="urn:microsoft.com/office/officeart/2005/8/layout/default"/>
    <dgm:cxn modelId="{3B1AA718-961D-4D0B-9538-88E2A615759F}" type="presParOf" srcId="{0841CD39-4A26-4AA0-9C2A-2566F1D538AF}" destId="{7A613650-E8D5-410A-9C54-B53F0BF6EDAD}" srcOrd="9" destOrd="0" presId="urn:microsoft.com/office/officeart/2005/8/layout/default"/>
    <dgm:cxn modelId="{348F67C0-9D28-4B65-8EFF-3E544D70B7E1}" type="presParOf" srcId="{0841CD39-4A26-4AA0-9C2A-2566F1D538AF}" destId="{08AC01E7-5B5E-42E1-837A-A21A481E153E}" srcOrd="10" destOrd="0" presId="urn:microsoft.com/office/officeart/2005/8/layout/default"/>
    <dgm:cxn modelId="{CBDEE45D-8E3A-4CE9-967C-1CB2176CAD2C}" type="presParOf" srcId="{0841CD39-4A26-4AA0-9C2A-2566F1D538AF}" destId="{062BACED-D473-4D45-9EB7-3AAEF33D6CDF}" srcOrd="11" destOrd="0" presId="urn:microsoft.com/office/officeart/2005/8/layout/default"/>
    <dgm:cxn modelId="{CDAD2353-6CFC-4A64-9F22-00462A6CDB33}" type="presParOf" srcId="{0841CD39-4A26-4AA0-9C2A-2566F1D538AF}" destId="{7B97FF60-FD7B-4F90-9B2E-5A85581060C6}" srcOrd="12" destOrd="0" presId="urn:microsoft.com/office/officeart/2005/8/layout/default"/>
    <dgm:cxn modelId="{09D1143E-CF34-4422-8CF8-77BF8C80296A}" type="presParOf" srcId="{0841CD39-4A26-4AA0-9C2A-2566F1D538AF}" destId="{7F143864-1203-485F-AB4A-F092EF8D5DE0}" srcOrd="13" destOrd="0" presId="urn:microsoft.com/office/officeart/2005/8/layout/default"/>
    <dgm:cxn modelId="{512F6A59-24AC-4237-AEFF-856C80CEF67C}" type="presParOf" srcId="{0841CD39-4A26-4AA0-9C2A-2566F1D538AF}" destId="{EFC416E0-7770-42E0-AB5E-986C1F2FFCC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45E0B4-3376-40A3-98C2-7265730819FB}">
      <dsp:nvSpPr>
        <dsp:cNvPr id="0" name=""/>
        <dsp:cNvSpPr/>
      </dsp:nvSpPr>
      <dsp:spPr>
        <a:xfrm>
          <a:off x="3943" y="14192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Health Check</a:t>
          </a:r>
        </a:p>
      </dsp:txBody>
      <dsp:txXfrm>
        <a:off x="3943" y="141920"/>
        <a:ext cx="1400472" cy="840283"/>
      </dsp:txXfrm>
    </dsp:sp>
    <dsp:sp modelId="{01BD7407-6600-49EC-AE01-3BB05AB2888D}">
      <dsp:nvSpPr>
        <dsp:cNvPr id="0" name=""/>
        <dsp:cNvSpPr/>
      </dsp:nvSpPr>
      <dsp:spPr>
        <a:xfrm>
          <a:off x="1544463" y="14713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387228"/>
                <a:satOff val="14286"/>
                <a:lumOff val="-21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87228"/>
                <a:satOff val="14286"/>
                <a:lumOff val="-21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87228"/>
                <a:satOff val="14286"/>
                <a:lumOff val="-21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Monitor &amp; Optimize</a:t>
          </a:r>
        </a:p>
      </dsp:txBody>
      <dsp:txXfrm>
        <a:off x="1544463" y="147130"/>
        <a:ext cx="1400472" cy="840283"/>
      </dsp:txXfrm>
    </dsp:sp>
    <dsp:sp modelId="{9148E4B0-2B22-4978-9CF0-F1BF187149D8}">
      <dsp:nvSpPr>
        <dsp:cNvPr id="0" name=""/>
        <dsp:cNvSpPr/>
      </dsp:nvSpPr>
      <dsp:spPr>
        <a:xfrm>
          <a:off x="3084983" y="14713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774457"/>
                <a:satOff val="28571"/>
                <a:lumOff val="-42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74457"/>
                <a:satOff val="28571"/>
                <a:lumOff val="-42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74457"/>
                <a:satOff val="28571"/>
                <a:lumOff val="-42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Detect &amp; Debug</a:t>
          </a:r>
        </a:p>
      </dsp:txBody>
      <dsp:txXfrm>
        <a:off x="3084983" y="147130"/>
        <a:ext cx="1400472" cy="840283"/>
      </dsp:txXfrm>
    </dsp:sp>
    <dsp:sp modelId="{ED078599-38AC-4CC7-A33E-CB36959F71AE}">
      <dsp:nvSpPr>
        <dsp:cNvPr id="0" name=""/>
        <dsp:cNvSpPr/>
      </dsp:nvSpPr>
      <dsp:spPr>
        <a:xfrm>
          <a:off x="4625503" y="14713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1161685"/>
                <a:satOff val="42857"/>
                <a:lumOff val="-63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161685"/>
                <a:satOff val="42857"/>
                <a:lumOff val="-63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161685"/>
                <a:satOff val="42857"/>
                <a:lumOff val="-63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ML/Data Analytics</a:t>
          </a:r>
        </a:p>
      </dsp:txBody>
      <dsp:txXfrm>
        <a:off x="4625503" y="147130"/>
        <a:ext cx="1400472" cy="840283"/>
      </dsp:txXfrm>
    </dsp:sp>
    <dsp:sp modelId="{FD676034-C3AD-4273-91FB-61E83963031A}">
      <dsp:nvSpPr>
        <dsp:cNvPr id="0" name=""/>
        <dsp:cNvSpPr/>
      </dsp:nvSpPr>
      <dsp:spPr>
        <a:xfrm>
          <a:off x="6166023" y="14713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1548914"/>
                <a:satOff val="57143"/>
                <a:lumOff val="-84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48914"/>
                <a:satOff val="57143"/>
                <a:lumOff val="-84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48914"/>
                <a:satOff val="57143"/>
                <a:lumOff val="-84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Generate Alerts</a:t>
          </a:r>
          <a:endParaRPr lang="en-US" sz="2000" kern="1200" dirty="0"/>
        </a:p>
      </dsp:txBody>
      <dsp:txXfrm>
        <a:off x="6166023" y="147130"/>
        <a:ext cx="1400472" cy="840283"/>
      </dsp:txXfrm>
    </dsp:sp>
    <dsp:sp modelId="{08AC01E7-5B5E-42E1-837A-A21A481E153E}">
      <dsp:nvSpPr>
        <dsp:cNvPr id="0" name=""/>
        <dsp:cNvSpPr/>
      </dsp:nvSpPr>
      <dsp:spPr>
        <a:xfrm>
          <a:off x="7706543" y="14713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1936142"/>
                <a:satOff val="71429"/>
                <a:lumOff val="-105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936142"/>
                <a:satOff val="71429"/>
                <a:lumOff val="-105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936142"/>
                <a:satOff val="71429"/>
                <a:lumOff val="-105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Take  Actions</a:t>
          </a:r>
        </a:p>
      </dsp:txBody>
      <dsp:txXfrm>
        <a:off x="7706543" y="147130"/>
        <a:ext cx="1400472" cy="840283"/>
      </dsp:txXfrm>
    </dsp:sp>
    <dsp:sp modelId="{7B97FF60-FD7B-4F90-9B2E-5A85581060C6}">
      <dsp:nvSpPr>
        <dsp:cNvPr id="0" name=""/>
        <dsp:cNvSpPr/>
      </dsp:nvSpPr>
      <dsp:spPr>
        <a:xfrm>
          <a:off x="9247063" y="14713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2323371"/>
                <a:satOff val="85714"/>
                <a:lumOff val="-126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323371"/>
                <a:satOff val="85714"/>
                <a:lumOff val="-126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323371"/>
                <a:satOff val="85714"/>
                <a:lumOff val="-126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Customer Insights</a:t>
          </a:r>
        </a:p>
      </dsp:txBody>
      <dsp:txXfrm>
        <a:off x="9247063" y="147130"/>
        <a:ext cx="1400472" cy="840283"/>
      </dsp:txXfrm>
    </dsp:sp>
    <dsp:sp modelId="{EFC416E0-7770-42E0-AB5E-986C1F2FFCC2}">
      <dsp:nvSpPr>
        <dsp:cNvPr id="0" name=""/>
        <dsp:cNvSpPr/>
      </dsp:nvSpPr>
      <dsp:spPr>
        <a:xfrm>
          <a:off x="10787583" y="147130"/>
          <a:ext cx="1400472" cy="840283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Export &amp; Correlate</a:t>
          </a:r>
        </a:p>
      </dsp:txBody>
      <dsp:txXfrm>
        <a:off x="10787583" y="147130"/>
        <a:ext cx="1400472" cy="840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EB365B-40D5-48B5-A5F7-FC70B1F97A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DD1B5-F655-4B68-BF31-B4A314B014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A87D3-0196-4B32-AA52-8506CFC9E19D}" type="datetimeFigureOut">
              <a:rPr lang="es-AR" smtClean="0"/>
              <a:t>9/3/2019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97F0D-3EC8-4DF8-A68C-044BE63CE2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5E103-9A59-45A5-B2D5-7C71D12EC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235E0-7370-4D25-B2FE-0ABE03F42B1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1346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40422-484B-4DDB-A5CD-63FB02B8BA5A}" type="datetimeFigureOut">
              <a:rPr lang="es-AR" smtClean="0"/>
              <a:t>9/3/2019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5926A-2104-4598-809A-9BE7EF878B9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57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3" t="10124" b="9239"/>
          <a:stretch/>
        </p:blipFill>
        <p:spPr>
          <a:xfrm>
            <a:off x="1411" y="-84983"/>
            <a:ext cx="12189180" cy="6942984"/>
          </a:xfrm>
          <a:prstGeom prst="rect">
            <a:avLst/>
          </a:prstGeom>
          <a:solidFill>
            <a:schemeClr val="tx1">
              <a:lumMod val="85000"/>
              <a:lumOff val="15000"/>
              <a:alpha val="0"/>
            </a:schemeClr>
          </a:solidFill>
          <a:effectLst>
            <a:softEdge rad="0"/>
          </a:effectLst>
        </p:spPr>
      </p:pic>
      <p:sp>
        <p:nvSpPr>
          <p:cNvPr id="8" name="Rectangle 2"/>
          <p:cNvSpPr/>
          <p:nvPr userDrawn="1"/>
        </p:nvSpPr>
        <p:spPr>
          <a:xfrm rot="20242490">
            <a:off x="10058311" y="4637830"/>
            <a:ext cx="1311918" cy="1435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5"/>
          <p:cNvSpPr/>
          <p:nvPr userDrawn="1"/>
        </p:nvSpPr>
        <p:spPr>
          <a:xfrm>
            <a:off x="2567966" y="1917181"/>
            <a:ext cx="7056069" cy="295164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399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 - Título, Sub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894901"/>
            <a:ext cx="5403448" cy="42787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894900"/>
            <a:ext cx="5403448" cy="4278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1BCA0BCF-88DD-423E-BA91-1826760EEB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4075" y="1344996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2075B8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751A0DAB-8B4E-44B5-923B-D184C0129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F46866-8CD7-460D-85AA-2E78BA12E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8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 - Carátula 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7E948-692C-4834-B244-A8E2EC51D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7553"/>
            <a:ext cx="12192000" cy="860425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384C5D4-5CE9-403E-AFA7-0B1F4ACF0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3157978"/>
            <a:ext cx="12192000" cy="40481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BF181-A300-4E1C-8C36-73867E9709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5" y="2181953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774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6 - Carátula 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7E948-692C-4834-B244-A8E2EC51D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5694219" cy="860425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384C5D4-5CE9-403E-AFA7-0B1F4ACF0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825" y="3157978"/>
            <a:ext cx="5694219" cy="40481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929DE-5F39-40E2-B75C-2A74608ED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392" y="2187152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941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 - Carátula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97E948-692C-4834-B244-A8E2EC51D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2297553"/>
            <a:ext cx="12192000" cy="860425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E48E03-64DE-437E-A981-E24D0934B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5" y="2173640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102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  - Título, Imagen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94B020-24D9-427C-9012-08062C2EFAC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7863" y="4767263"/>
            <a:ext cx="10836275" cy="1398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2591F6DC-8BDC-4809-8004-791C8F5312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60263C56-76F3-4CA3-80A7-A0FCBF3D8A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7862" y="1550908"/>
            <a:ext cx="10836275" cy="2929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13E4C3-4061-4E1B-A110-16A8A76EF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29125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9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44703848-BD8D-4007-85CD-A8187B0E4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Marcador de contenido 12">
            <a:extLst>
              <a:ext uri="{FF2B5EF4-FFF2-40B4-BE49-F238E27FC236}">
                <a16:creationId xmlns:a16="http://schemas.microsoft.com/office/drawing/2014/main" id="{8F9061BF-927A-4228-A25D-61050EA454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894901"/>
            <a:ext cx="5403448" cy="4278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arcador de contenido 12">
            <a:extLst>
              <a:ext uri="{FF2B5EF4-FFF2-40B4-BE49-F238E27FC236}">
                <a16:creationId xmlns:a16="http://schemas.microsoft.com/office/drawing/2014/main" id="{0061B8A0-FE04-4844-A262-3AEC599DCA7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894900"/>
            <a:ext cx="5403448" cy="4278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4E1C8088-FBF4-4F9B-B8C2-82FAD77A6D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BE5850C-2D0E-48BD-8D38-D9D3B8053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6448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4CE0C7-56AA-49D7-8ACC-8E8D491D4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3" y="396541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46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44703848-BD8D-4007-85CD-A8187B0E4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Marcador de contenido 12">
            <a:extLst>
              <a:ext uri="{FF2B5EF4-FFF2-40B4-BE49-F238E27FC236}">
                <a16:creationId xmlns:a16="http://schemas.microsoft.com/office/drawing/2014/main" id="{EBAED132-B75C-4D07-A90A-F850BBD134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7863" y="1471175"/>
            <a:ext cx="10836275" cy="4371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A84DF-2228-41D2-8707-54C330F8C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3" y="396541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6CB4E-9384-4A88-B0D5-CE936E1F6E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701" y="413167"/>
            <a:ext cx="564610" cy="49096"/>
          </a:xfrm>
          <a:prstGeom prst="rect">
            <a:avLst/>
          </a:prstGeom>
        </p:spPr>
      </p:pic>
      <p:sp>
        <p:nvSpPr>
          <p:cNvPr id="7" name="6 Marcador de posición de imagen">
            <a:extLst>
              <a:ext uri="{FF2B5EF4-FFF2-40B4-BE49-F238E27FC236}">
                <a16:creationId xmlns:a16="http://schemas.microsoft.com/office/drawing/2014/main" id="{8EC7845A-12A5-4686-ADDE-5718EA92603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400800" y="-16423"/>
            <a:ext cx="5791200" cy="632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AR"/>
          </a:p>
        </p:txBody>
      </p:sp>
      <p:sp>
        <p:nvSpPr>
          <p:cNvPr id="8" name="Marcador de contenido 12">
            <a:extLst>
              <a:ext uri="{FF2B5EF4-FFF2-40B4-BE49-F238E27FC236}">
                <a16:creationId xmlns:a16="http://schemas.microsoft.com/office/drawing/2014/main" id="{4C91C378-30F9-4C33-9E59-E866F2E8F6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10B4AFBB-FAAF-47C0-AE13-438E6C8649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9" y="520454"/>
            <a:ext cx="5506070" cy="72548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3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2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0"/>
            <a:ext cx="9860610" cy="1801436"/>
          </a:xfrm>
          <a:noFill/>
        </p:spPr>
        <p:txBody>
          <a:bodyPr lIns="146304" tIns="91440" rIns="146304" bIns="91440" anchor="t" anchorCtr="0"/>
          <a:lstStyle>
            <a:lvl1pPr>
              <a:defRPr sz="599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49322" y="6061767"/>
            <a:ext cx="1522404" cy="326167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3114" y="4309989"/>
            <a:ext cx="12188887" cy="255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30" tIns="44814" rIns="89630" bIns="4481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970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9" dur="9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100000" autoRev="1" fill="hold" grpId="2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16" dur="9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100000" autoRev="1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1455 -1.34362E-6 L -3.90605E-7 -1.34362E-6 " pathEditMode="relative" rAng="0" ptsTypes="AA">
                                      <p:cBhvr>
                                        <p:cTn id="23" dur="9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9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800"/>
                  </p:stCondLst>
                  <p:childTnLst>
                    <p:animMotion origin="layout" path="M -0.01455 -1.34362E-6 L -3.90605E-7 -1.34362E-6 " pathEditMode="relative" rAng="0" ptsTypes="AA">
                      <p:cBhvr>
                        <p:cTn dur="950" fill="hold"/>
                        <p:tgtEl>
                          <p:spTgt spid="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28" y="0"/>
                    </p:animMotion>
                  </p:childTnLst>
                </p:cTn>
              </p:par>
            </p:tnLst>
          </p:tmpl>
        </p:tmplLst>
      </p:bldP>
      <p:bldP spid="5" grpId="2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0"/>
                  </p:stCondLst>
                  <p:childTnLst>
                    <p:animScale>
                      <p:cBhvr>
                        <p:cTn dur="500" fill="hold"/>
                        <p:tgtEl>
                          <p:spTgt spid="5"/>
                        </p:tgtEl>
                      </p:cBhvr>
                      <p:by x="95000" y="95000"/>
                    </p:animScale>
                  </p:childTnLst>
                </p:cTn>
              </p:par>
            </p:tnLst>
          </p:tmpl>
        </p:tmplLst>
      </p:bldP>
      <p:bldP spid="9" grpId="0"/>
      <p:bldP spid="9" grpId="1"/>
      <p:bldP spid="9" grpId="2"/>
    </p:bldLst>
  </p:timing>
  <p:extLst mod="1">
    <p:ext uri="{DCECCB84-F9BA-43D5-87BE-67443E8EF086}">
      <p15:sldGuideLst xmlns:p15="http://schemas.microsoft.com/office/powerpoint/2012/main">
        <p15:guide id="4" orient="horz" pos="4406">
          <p15:clr>
            <a:srgbClr val="C35E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403461"/>
          </a:xfrm>
          <a:noFill/>
        </p:spPr>
        <p:txBody>
          <a:bodyPr tIns="91440" bIns="91440" anchor="t" anchorCtr="0">
            <a:spAutoFit/>
          </a:bodyPr>
          <a:lstStyle>
            <a:lvl1pPr algn="l" defTabSz="9141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798" b="0" kern="1200" cap="none" spc="-98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73788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Carát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C0979E9-B477-489E-AB51-96E7CC1C0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58666"/>
            <a:ext cx="12192000" cy="1164649"/>
          </a:xfrm>
        </p:spPr>
        <p:txBody>
          <a:bodyPr>
            <a:normAutofit/>
          </a:bodyPr>
          <a:lstStyle>
            <a:lvl1pPr algn="ctr" defTabSz="914400">
              <a:defRPr sz="6600">
                <a:solidFill>
                  <a:srgbClr val="2075B8"/>
                </a:solidFill>
                <a:latin typeface="Museo 700" panose="02000000000000000000" pitchFamily="50" charset="0"/>
              </a:defRPr>
            </a:lvl1pPr>
          </a:lstStyle>
          <a:p>
            <a:pPr lvl="0"/>
            <a:r>
              <a:rPr lang="es-ES" dirty="0"/>
              <a:t>Titulo del Curso</a:t>
            </a:r>
          </a:p>
        </p:txBody>
      </p:sp>
      <p:sp>
        <p:nvSpPr>
          <p:cNvPr id="9" name="16 Marcador de texto">
            <a:extLst>
              <a:ext uri="{FF2B5EF4-FFF2-40B4-BE49-F238E27FC236}">
                <a16:creationId xmlns:a16="http://schemas.microsoft.com/office/drawing/2014/main" id="{D68625EA-BE7F-4DB0-8AA7-04F835A308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716" y="3006714"/>
            <a:ext cx="5040284" cy="501793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Nombre y Apellido</a:t>
            </a:r>
            <a:endParaRPr lang="es-AR" dirty="0"/>
          </a:p>
        </p:txBody>
      </p:sp>
      <p:sp>
        <p:nvSpPr>
          <p:cNvPr id="14" name="18 Marcador de texto">
            <a:extLst>
              <a:ext uri="{FF2B5EF4-FFF2-40B4-BE49-F238E27FC236}">
                <a16:creationId xmlns:a16="http://schemas.microsoft.com/office/drawing/2014/main" id="{EFCF2725-F256-4C61-BAD9-E77D698D55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506792"/>
            <a:ext cx="12191999" cy="8204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[fecha]</a:t>
            </a:r>
            <a:endParaRPr lang="es-A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01469-A481-41A5-9331-EFFBEBE77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3695" y="1342895"/>
            <a:ext cx="564610" cy="49096"/>
          </a:xfrm>
          <a:prstGeom prst="rect">
            <a:avLst/>
          </a:prstGeom>
        </p:spPr>
      </p:pic>
      <p:sp>
        <p:nvSpPr>
          <p:cNvPr id="11" name="16 Marcador de texto">
            <a:extLst>
              <a:ext uri="{FF2B5EF4-FFF2-40B4-BE49-F238E27FC236}">
                <a16:creationId xmlns:a16="http://schemas.microsoft.com/office/drawing/2014/main" id="{65EDD6ED-C20B-4F4E-B3F2-C7607F1D0B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1542" y="3010552"/>
            <a:ext cx="5040284" cy="497956"/>
          </a:xfrm>
        </p:spPr>
        <p:txBody>
          <a:bodyPr>
            <a:normAutofit/>
          </a:bodyPr>
          <a:lstStyle>
            <a:lvl1pPr marL="0" indent="0" algn="r">
              <a:buNone/>
              <a:defRPr sz="28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Nombre y Apellido</a:t>
            </a:r>
            <a:endParaRPr lang="es-AR" dirty="0"/>
          </a:p>
        </p:txBody>
      </p:sp>
      <p:sp>
        <p:nvSpPr>
          <p:cNvPr id="12" name="16 Marcador de texto">
            <a:extLst>
              <a:ext uri="{FF2B5EF4-FFF2-40B4-BE49-F238E27FC236}">
                <a16:creationId xmlns:a16="http://schemas.microsoft.com/office/drawing/2014/main" id="{9932E7F5-A9B7-4F2B-B2AE-F8142D440D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1258" y="3575011"/>
            <a:ext cx="5040284" cy="415099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Rol y Empresa</a:t>
            </a:r>
            <a:endParaRPr lang="es-AR" dirty="0"/>
          </a:p>
        </p:txBody>
      </p:sp>
      <p:sp>
        <p:nvSpPr>
          <p:cNvPr id="15" name="16 Marcador de texto">
            <a:extLst>
              <a:ext uri="{FF2B5EF4-FFF2-40B4-BE49-F238E27FC236}">
                <a16:creationId xmlns:a16="http://schemas.microsoft.com/office/drawing/2014/main" id="{50B71C62-2E46-48AB-9341-9AFA178105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7084" y="3578849"/>
            <a:ext cx="5040284" cy="411925"/>
          </a:xfrm>
        </p:spPr>
        <p:txBody>
          <a:bodyPr>
            <a:normAutofit/>
          </a:bodyPr>
          <a:lstStyle>
            <a:lvl1pPr marL="0" indent="0" algn="r">
              <a:buNone/>
              <a:defRPr sz="22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Rol y Empresa</a:t>
            </a:r>
            <a:endParaRPr lang="es-AR" dirty="0"/>
          </a:p>
        </p:txBody>
      </p:sp>
      <p:sp>
        <p:nvSpPr>
          <p:cNvPr id="16" name="16 Marcador de texto">
            <a:extLst>
              <a:ext uri="{FF2B5EF4-FFF2-40B4-BE49-F238E27FC236}">
                <a16:creationId xmlns:a16="http://schemas.microsoft.com/office/drawing/2014/main" id="{B51C4454-4300-492C-BE64-9B38993BA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5716" y="4053847"/>
            <a:ext cx="5040284" cy="333751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@Twitter</a:t>
            </a:r>
            <a:endParaRPr lang="es-AR" dirty="0"/>
          </a:p>
        </p:txBody>
      </p:sp>
      <p:sp>
        <p:nvSpPr>
          <p:cNvPr id="17" name="16 Marcador de texto">
            <a:extLst>
              <a:ext uri="{FF2B5EF4-FFF2-40B4-BE49-F238E27FC236}">
                <a16:creationId xmlns:a16="http://schemas.microsoft.com/office/drawing/2014/main" id="{2EA0EA49-B793-4C8C-B724-B591010B40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1542" y="4057685"/>
            <a:ext cx="5040284" cy="331199"/>
          </a:xfrm>
        </p:spPr>
        <p:txBody>
          <a:bodyPr>
            <a:normAutofit/>
          </a:bodyPr>
          <a:lstStyle>
            <a:lvl1pPr marL="0" indent="0" algn="r">
              <a:buNone/>
              <a:defRPr sz="2000" baseline="0">
                <a:solidFill>
                  <a:srgbClr val="747475"/>
                </a:solidFill>
                <a:latin typeface="Museo 300" panose="02000000000000000000" pitchFamily="50" charset="0"/>
              </a:defRPr>
            </a:lvl1pPr>
          </a:lstStyle>
          <a:p>
            <a:pPr lvl="0"/>
            <a:r>
              <a:rPr lang="es-ES_tradnl" dirty="0"/>
              <a:t>@Twitter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20335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2214965"/>
          </a:xfrm>
        </p:spPr>
        <p:txBody>
          <a:bodyPr>
            <a:spAutoFit/>
          </a:bodyPr>
          <a:lstStyle>
            <a:lvl1pPr>
              <a:buClrTx/>
              <a:defRPr sz="3600">
                <a:solidFill>
                  <a:schemeClr val="tx1"/>
                </a:solidFill>
              </a:defRPr>
            </a:lvl1pPr>
            <a:lvl2pPr>
              <a:buClrTx/>
              <a:defRPr sz="2400">
                <a:solidFill>
                  <a:schemeClr val="tx1"/>
                </a:solidFill>
              </a:defRPr>
            </a:lvl2pPr>
            <a:lvl3pPr>
              <a:buClrTx/>
              <a:defRPr sz="2400">
                <a:solidFill>
                  <a:schemeClr val="tx1"/>
                </a:solidFill>
              </a:defRPr>
            </a:lvl3pPr>
            <a:lvl4pPr>
              <a:buClrTx/>
              <a:defRPr sz="2000">
                <a:solidFill>
                  <a:schemeClr val="tx1"/>
                </a:solidFill>
              </a:defRPr>
            </a:lvl4pPr>
            <a:lvl5pPr>
              <a:buClrTx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862417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72760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4953" y="298255"/>
            <a:ext cx="4322760" cy="627586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269302" y="1187644"/>
            <a:ext cx="9860610" cy="268963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59" tIns="143407" rIns="179259" bIns="14340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2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53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7170265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Demo title</a:t>
            </a:r>
          </a:p>
        </p:txBody>
      </p:sp>
    </p:spTree>
    <p:extLst>
      <p:ext uri="{BB962C8B-B14F-4D97-AF65-F5344CB8AC3E}">
        <p14:creationId xmlns:p14="http://schemas.microsoft.com/office/powerpoint/2010/main" val="13701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3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9564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E3BE422C-AE4E-4E61-BBDD-43829ABC9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9" y="520454"/>
            <a:ext cx="5506070" cy="72548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6 Marcador de posición de imagen"/>
          <p:cNvSpPr>
            <a:spLocks noGrp="1" noChangeAspect="1"/>
          </p:cNvSpPr>
          <p:nvPr>
            <p:ph type="pic" sz="quarter" idx="13"/>
          </p:nvPr>
        </p:nvSpPr>
        <p:spPr>
          <a:xfrm>
            <a:off x="6400800" y="-16423"/>
            <a:ext cx="5791200" cy="6323438"/>
          </a:xfrm>
        </p:spPr>
        <p:txBody>
          <a:bodyPr/>
          <a:lstStyle/>
          <a:p>
            <a:endParaRPr lang="es-AR"/>
          </a:p>
        </p:txBody>
      </p:sp>
      <p:sp>
        <p:nvSpPr>
          <p:cNvPr id="10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678DD-51D5-448F-AAA2-CB290C4ED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701" y="408229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A5D4CA2A-E87C-4C3D-A346-44F39C6602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arcador de contenido 12">
            <a:extLst>
              <a:ext uri="{FF2B5EF4-FFF2-40B4-BE49-F238E27FC236}">
                <a16:creationId xmlns:a16="http://schemas.microsoft.com/office/drawing/2014/main" id="{C9DE8A27-96EF-416D-B187-89580B6EAC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471174"/>
            <a:ext cx="5403448" cy="43719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B65ECD3A-016C-4E54-B50F-C470E0D708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90E761-86F7-4065-A7B9-5219C9EAE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- Cronograma de Trabajo Propu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31BECD-EB5C-47F7-B3F2-9413A96EC6E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82775" y="4794250"/>
            <a:ext cx="8426450" cy="13065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E3E80687-58B8-4CCD-9C57-83C07DCD9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450" y="1276855"/>
            <a:ext cx="10783051" cy="32369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5DE15C32-1912-4218-9E70-098A345A27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520454"/>
            <a:ext cx="12191999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B60ED-2997-4F59-B97B-7BEF0EBE9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3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 - 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7863" y="1471175"/>
            <a:ext cx="10836275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027BBB9E-C59A-4197-B454-C3AB4552A7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765F-508D-4FC1-9657-71B4AB3B9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7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 - Título, Sub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894901"/>
            <a:ext cx="5403448" cy="42787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894900"/>
            <a:ext cx="5403448" cy="42787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D79FAF-935F-4851-843A-3E4AC99E1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2075B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1BCA0BCF-88DD-423E-BA91-1826760EEB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6448" y="1300163"/>
            <a:ext cx="5403850" cy="450850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2075B8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751A0DAB-8B4E-44B5-923B-D184C0129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3C93C2-035C-4FF8-8AB8-DC3A5E024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7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 - 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6850" y="1471174"/>
            <a:ext cx="5403448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E3BE422C-AE4E-4E61-BBDD-43829ABC9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26F1C4-507F-4BF9-AD2B-95464F585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 - Título y Objetos e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5F3CBE2D-2115-4A99-A3B9-0B695F5139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5"/>
            <a:ext cx="7075569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Marcador de contenido 12">
            <a:extLst>
              <a:ext uri="{FF2B5EF4-FFF2-40B4-BE49-F238E27FC236}">
                <a16:creationId xmlns:a16="http://schemas.microsoft.com/office/drawing/2014/main" id="{9BF07E35-46D5-45A5-821A-32923B83C7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33211" y="1471174"/>
            <a:ext cx="4140926" cy="4371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E3BE422C-AE4E-4E61-BBDD-43829ABC9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19" y="520454"/>
            <a:ext cx="12192000" cy="725488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2075B8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29D2E6-DFAF-44F9-9251-1D546D3C2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1113" y="404186"/>
            <a:ext cx="564610" cy="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BCE02-1027-4D5B-A0C7-42564046123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6315456"/>
            <a:ext cx="12192000" cy="542544"/>
          </a:xfrm>
          <a:prstGeom prst="rect">
            <a:avLst/>
          </a:prstGeom>
        </p:spPr>
      </p:pic>
      <p:sp>
        <p:nvSpPr>
          <p:cNvPr id="8" name="13 Elipse">
            <a:extLst>
              <a:ext uri="{FF2B5EF4-FFF2-40B4-BE49-F238E27FC236}">
                <a16:creationId xmlns:a16="http://schemas.microsoft.com/office/drawing/2014/main" id="{23D22214-A3DE-436D-BDCE-81877E418236}"/>
              </a:ext>
            </a:extLst>
          </p:cNvPr>
          <p:cNvSpPr/>
          <p:nvPr userDrawn="1"/>
        </p:nvSpPr>
        <p:spPr>
          <a:xfrm>
            <a:off x="334610" y="6422268"/>
            <a:ext cx="391159" cy="391108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800"/>
          </a:p>
        </p:txBody>
      </p:sp>
      <p:sp>
        <p:nvSpPr>
          <p:cNvPr id="9" name="12 CuadroTexto">
            <a:extLst>
              <a:ext uri="{FF2B5EF4-FFF2-40B4-BE49-F238E27FC236}">
                <a16:creationId xmlns:a16="http://schemas.microsoft.com/office/drawing/2014/main" id="{F959BE48-9CC7-49A0-BC55-44B4A379172E}"/>
              </a:ext>
            </a:extLst>
          </p:cNvPr>
          <p:cNvSpPr txBox="1"/>
          <p:nvPr userDrawn="1"/>
        </p:nvSpPr>
        <p:spPr>
          <a:xfrm>
            <a:off x="206111" y="6479323"/>
            <a:ext cx="64815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5F5F13CC-6AC5-484B-817F-21FC5A8F3838}" type="slidenum">
              <a:rPr lang="es-ES_tradnl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700" pitchFamily="50" charset="0"/>
              </a:rPr>
              <a:pPr algn="ctr"/>
              <a:t>‹#›</a:t>
            </a:fld>
            <a:endParaRPr lang="es-AR" sz="1200" dirty="0">
              <a:solidFill>
                <a:schemeClr val="tx1">
                  <a:lumMod val="50000"/>
                  <a:lumOff val="50000"/>
                </a:schemeClr>
              </a:solidFill>
              <a:latin typeface="Museo 700" pitchFamily="50" charset="0"/>
            </a:endParaRP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274A40-4C64-4CC0-85EB-A2B01FDA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DD7987-631F-4418-AED7-75C9D9EEE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53369"/>
            <a:ext cx="10515600" cy="332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560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5" r:id="rId2"/>
    <p:sldLayoutId id="2147483824" r:id="rId3"/>
    <p:sldLayoutId id="2147483812" r:id="rId4"/>
    <p:sldLayoutId id="2147483717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13" r:id="rId12"/>
    <p:sldLayoutId id="2147483806" r:id="rId13"/>
    <p:sldLayoutId id="2147483807" r:id="rId14"/>
    <p:sldLayoutId id="2147483827" r:id="rId15"/>
    <p:sldLayoutId id="2147483826" r:id="rId16"/>
    <p:sldLayoutId id="21474838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dirty="0">
          <a:solidFill>
            <a:srgbClr val="2075B8"/>
          </a:solidFill>
          <a:latin typeface="Museo 3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100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050" kern="1200" dirty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2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258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7" r:id="rId6"/>
  </p:sldLayoutIdLst>
  <p:transition>
    <p:fade/>
  </p:transition>
  <p:txStyles>
    <p:titleStyle>
      <a:lvl1pPr algn="l" defTabSz="914192" rtl="0" eaLnBrk="1" latinLnBrk="0" hangingPunct="1">
        <a:lnSpc>
          <a:spcPct val="90000"/>
        </a:lnSpc>
        <a:spcBef>
          <a:spcPct val="0"/>
        </a:spcBef>
        <a:buNone/>
        <a:defRPr lang="en-US" sz="5293" b="0" kern="1200" cap="none" spc="-10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336080" marR="0" indent="-33608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3600" kern="1200" spc="0" baseline="0">
          <a:solidFill>
            <a:schemeClr val="tx1"/>
          </a:solidFill>
          <a:latin typeface="+mj-lt"/>
          <a:ea typeface="+mn-ea"/>
          <a:cs typeface="+mn-cs"/>
        </a:defRPr>
      </a:lvl1pPr>
      <a:lvl2pPr marL="572581" marR="0" indent="-236500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4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784187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4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008241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232294" marR="0" indent="-224054" algn="l" defTabSz="9141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§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026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3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219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5" indent="-228548" algn="l" defTabSz="9141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3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9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5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0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7" algn="l" defTabSz="9141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661">
          <p15:clr>
            <a:srgbClr val="5ACBF0"/>
          </p15:clr>
        </p15:guide>
        <p15:guide id="4" orient="horz" pos="4219">
          <p15:clr>
            <a:srgbClr val="5ACBF0"/>
          </p15:clr>
        </p15:guide>
        <p15:guide id="5" pos="749">
          <p15:clr>
            <a:srgbClr val="5ACBF0"/>
          </p15:clr>
        </p15:guide>
        <p15:guide id="6" pos="1325">
          <p15:clr>
            <a:srgbClr val="5ACBF0"/>
          </p15:clr>
        </p15:guide>
        <p15:guide id="7" pos="1901">
          <p15:clr>
            <a:srgbClr val="5ACBF0"/>
          </p15:clr>
        </p15:guide>
        <p15:guide id="8" pos="2477">
          <p15:clr>
            <a:srgbClr val="5ACBF0"/>
          </p15:clr>
        </p15:guide>
        <p15:guide id="9" pos="3053">
          <p15:clr>
            <a:srgbClr val="5ACBF0"/>
          </p15:clr>
        </p15:guide>
        <p15:guide id="10" pos="3629">
          <p15:clr>
            <a:srgbClr val="5ACBF0"/>
          </p15:clr>
        </p15:guide>
        <p15:guide id="11" pos="4205">
          <p15:clr>
            <a:srgbClr val="5ACBF0"/>
          </p15:clr>
        </p15:guide>
        <p15:guide id="12" pos="4781">
          <p15:clr>
            <a:srgbClr val="5ACBF0"/>
          </p15:clr>
        </p15:guide>
        <p15:guide id="13" pos="5357">
          <p15:clr>
            <a:srgbClr val="5ACBF0"/>
          </p15:clr>
        </p15:guide>
        <p15:guide id="14" pos="5933">
          <p15:clr>
            <a:srgbClr val="5ACBF0"/>
          </p15:clr>
        </p15:guide>
        <p15:guide id="15" pos="6509">
          <p15:clr>
            <a:srgbClr val="5ACBF0"/>
          </p15:clr>
        </p15:guide>
        <p15:guide id="16" pos="7085">
          <p15:clr>
            <a:srgbClr val="5ACBF0"/>
          </p15:clr>
        </p15:guide>
        <p15:guide id="17" orient="horz" pos="763">
          <p15:clr>
            <a:srgbClr val="5ACBF0"/>
          </p15:clr>
        </p15:guide>
        <p15:guide id="18" orient="horz" pos="1339">
          <p15:clr>
            <a:srgbClr val="5ACBF0"/>
          </p15:clr>
        </p15:guide>
        <p15:guide id="19" orient="horz" pos="1915">
          <p15:clr>
            <a:srgbClr val="5ACBF0"/>
          </p15:clr>
        </p15:guide>
        <p15:guide id="20" orient="horz" pos="2491">
          <p15:clr>
            <a:srgbClr val="5ACBF0"/>
          </p15:clr>
        </p15:guide>
        <p15:guide id="21" orient="horz" pos="3067">
          <p15:clr>
            <a:srgbClr val="5ACBF0"/>
          </p15:clr>
        </p15:guide>
        <p15:guide id="22" orient="horz" pos="3643">
          <p15:clr>
            <a:srgbClr val="5ACBF0"/>
          </p15:clr>
        </p15:guide>
        <p15:guide id="23" pos="288">
          <p15:clr>
            <a:srgbClr val="C35EA4"/>
          </p15:clr>
        </p15:guide>
        <p15:guide id="24" pos="7546">
          <p15:clr>
            <a:srgbClr val="C35EA4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emf"/><Relationship Id="rId18" Type="http://schemas.openxmlformats.org/officeDocument/2006/relationships/image" Target="../media/image32.png"/><Relationship Id="rId26" Type="http://schemas.openxmlformats.org/officeDocument/2006/relationships/image" Target="../media/image40.emf"/><Relationship Id="rId3" Type="http://schemas.openxmlformats.org/officeDocument/2006/relationships/image" Target="../media/image17.png"/><Relationship Id="rId21" Type="http://schemas.openxmlformats.org/officeDocument/2006/relationships/image" Target="../media/image35.e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emf"/><Relationship Id="rId2" Type="http://schemas.openxmlformats.org/officeDocument/2006/relationships/image" Target="../media/image16.emf"/><Relationship Id="rId16" Type="http://schemas.openxmlformats.org/officeDocument/2006/relationships/image" Target="../media/image30.emf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emf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emf"/><Relationship Id="rId22" Type="http://schemas.openxmlformats.org/officeDocument/2006/relationships/image" Target="../media/image36.png"/><Relationship Id="rId27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5.png"/><Relationship Id="rId7" Type="http://schemas.openxmlformats.org/officeDocument/2006/relationships/image" Target="../media/image51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emf"/><Relationship Id="rId5" Type="http://schemas.openxmlformats.org/officeDocument/2006/relationships/image" Target="../media/image56.emf"/><Relationship Id="rId4" Type="http://schemas.openxmlformats.org/officeDocument/2006/relationships/image" Target="../media/image53.emf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zure.microsoft.com/en-us/offers/ms-azr-0044p/" TargetMode="External"/><Relationship Id="rId4" Type="http://schemas.openxmlformats.org/officeDocument/2006/relationships/hyperlink" Target="http://www.mug-it.org.ar/event.aspx?event=441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es.surveymonkey.com/r/mugazure071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oogle.com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lack.net-baires.com.ar/" TargetMode="External"/><Relationship Id="rId5" Type="http://schemas.openxmlformats.org/officeDocument/2006/relationships/hyperlink" Target="https://chat.whatsapp.com/KeEvR9719DR39BgNKn0NEc" TargetMode="External"/><Relationship Id="rId4" Type="http://schemas.openxmlformats.org/officeDocument/2006/relationships/hyperlink" Target="https://www.facebook.com/groups/AzureEnEspano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144B-3BD8-4A81-B4B8-B2B1B16072E3}"/>
              </a:ext>
            </a:extLst>
          </p:cNvPr>
          <p:cNvSpPr txBox="1">
            <a:spLocks/>
          </p:cNvSpPr>
          <p:nvPr/>
        </p:nvSpPr>
        <p:spPr>
          <a:xfrm>
            <a:off x="2865120" y="2399193"/>
            <a:ext cx="6461760" cy="18070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rgbClr val="E6472A"/>
                </a:solidFill>
                <a:latin typeface="Museo 300" panose="020000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400" dirty="0">
                <a:solidFill>
                  <a:schemeClr val="bg1"/>
                </a:solidFill>
              </a:rPr>
              <a:t>Azure Fundamentals</a:t>
            </a:r>
          </a:p>
        </p:txBody>
      </p:sp>
    </p:spTree>
    <p:extLst>
      <p:ext uri="{BB962C8B-B14F-4D97-AF65-F5344CB8AC3E}">
        <p14:creationId xmlns:p14="http://schemas.microsoft.com/office/powerpoint/2010/main" val="93157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Repaso de Día 3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Vamos a hacer un poco de memoria…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A2BF-0EA7-4228-9E00-A151CBEE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7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/>
              <a:t>Día 4 </a:t>
            </a:r>
            <a:r>
              <a:rPr lang="es-AR" dirty="0"/>
              <a:t>| Tema 7: Identidades en la Nube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A2BF-0EA7-4228-9E00-A151CBEE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1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3537C-0083-4AD9-98BB-7C5F397D1E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ES" dirty="0"/>
              <a:t>Desafíos de los Paradigmas de Seguridad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9133F8-7E2F-47E8-BCCC-4D34F2BA7569}"/>
              </a:ext>
            </a:extLst>
          </p:cNvPr>
          <p:cNvGrpSpPr/>
          <p:nvPr/>
        </p:nvGrpSpPr>
        <p:grpSpPr>
          <a:xfrm>
            <a:off x="421648" y="1381148"/>
            <a:ext cx="3657600" cy="5260623"/>
            <a:chOff x="274638" y="1648178"/>
            <a:chExt cx="3657600" cy="52606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57A709-835D-45AC-B784-A482D11D6976}"/>
                </a:ext>
              </a:extLst>
            </p:cNvPr>
            <p:cNvSpPr/>
            <p:nvPr/>
          </p:nvSpPr>
          <p:spPr bwMode="auto">
            <a:xfrm>
              <a:off x="274638" y="4755974"/>
              <a:ext cx="3566160" cy="457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/>
            <a:lstStyle/>
            <a:p>
              <a:pPr defTabSz="932688">
                <a:defRPr/>
              </a:pPr>
              <a:endParaRPr lang="en-US" sz="2400" kern="0" dirty="0">
                <a:solidFill>
                  <a:srgbClr val="505050"/>
                </a:solidFill>
                <a:latin typeface="Segoe UI Ligh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E9A9C6-05D8-431A-928C-C6803EF18DAE}"/>
                </a:ext>
              </a:extLst>
            </p:cNvPr>
            <p:cNvSpPr/>
            <p:nvPr/>
          </p:nvSpPr>
          <p:spPr bwMode="auto">
            <a:xfrm>
              <a:off x="274638" y="4801695"/>
              <a:ext cx="3657600" cy="210710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/>
            <a:lstStyle/>
            <a:p>
              <a:pPr defTabSz="932688">
                <a:defRPr/>
              </a:pPr>
              <a:r>
                <a:rPr lang="en-US" sz="2400" kern="0" dirty="0">
                  <a:solidFill>
                    <a:srgbClr val="505050"/>
                  </a:solidFill>
                  <a:cs typeface="Segoe UI" panose="020B0502040204020203" pitchFamily="34" charset="0"/>
                </a:rPr>
                <a:t>61% 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de los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trabajadores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mezclan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tareas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personales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 y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trabajo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 en sus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  <a:cs typeface="Segoe UI" panose="020B0502040204020203" pitchFamily="34" charset="0"/>
                </a:rPr>
                <a:t>dispositivos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*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887136-6116-448F-A671-799793700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7913" y="2092872"/>
              <a:ext cx="1830731" cy="1828800"/>
            </a:xfrm>
            <a:prstGeom prst="rect">
              <a:avLst/>
            </a:prstGeom>
          </p:spPr>
        </p:pic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FBF80AE4-4B96-42E9-A00F-92C5B5C2BA16}"/>
                </a:ext>
              </a:extLst>
            </p:cNvPr>
            <p:cNvSpPr/>
            <p:nvPr/>
          </p:nvSpPr>
          <p:spPr bwMode="auto">
            <a:xfrm rot="16200000">
              <a:off x="738612" y="1648178"/>
              <a:ext cx="2709332" cy="2709332"/>
            </a:xfrm>
            <a:prstGeom prst="blockArc">
              <a:avLst>
                <a:gd name="adj1" fmla="val 21597032"/>
                <a:gd name="adj2" fmla="val 13231662"/>
                <a:gd name="adj3" fmla="val 11310"/>
              </a:avLst>
            </a:prstGeom>
            <a:solidFill>
              <a:srgbClr val="269587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>
                <a:defRPr/>
              </a:pPr>
              <a:endParaRPr lang="en-US" sz="2000" kern="0" dirty="0">
                <a:solidFill>
                  <a:srgbClr val="50505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369624-89C9-4293-8277-F0F4247CB519}"/>
              </a:ext>
            </a:extLst>
          </p:cNvPr>
          <p:cNvSpPr/>
          <p:nvPr/>
        </p:nvSpPr>
        <p:spPr>
          <a:xfrm>
            <a:off x="895182" y="6408147"/>
            <a:ext cx="924762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defRPr/>
            </a:pPr>
            <a:r>
              <a:rPr lang="en-US" sz="1000" kern="0" dirty="0">
                <a:solidFill>
                  <a:srgbClr val="505050"/>
                </a:solidFill>
                <a:cs typeface="Segoe UI"/>
              </a:rPr>
              <a:t>*    </a:t>
            </a:r>
            <a:r>
              <a:rPr lang="en-US" sz="900" kern="0" dirty="0">
                <a:solidFill>
                  <a:srgbClr val="505050"/>
                </a:solidFill>
                <a:cs typeface="Segoe UI"/>
              </a:rPr>
              <a:t>Forrester Research: “BT Futures Report: Info workers will erase boundary between enterprise &amp; consumer technologies,” Feb. 21, 2013</a:t>
            </a:r>
          </a:p>
          <a:p>
            <a:pPr defTabSz="914400">
              <a:lnSpc>
                <a:spcPct val="90000"/>
              </a:lnSpc>
              <a:defRPr/>
            </a:pPr>
            <a:r>
              <a:rPr lang="en-US" sz="900" kern="0" dirty="0">
                <a:solidFill>
                  <a:srgbClr val="505050"/>
                </a:solidFill>
              </a:rPr>
              <a:t>**   http://www.computing.co.uk/ctg/news/2321750/more-than-80-per-cent-of-employees-use-non-approved-saas-apps-report</a:t>
            </a:r>
          </a:p>
          <a:p>
            <a:pPr defTabSz="914400">
              <a:lnSpc>
                <a:spcPct val="90000"/>
              </a:lnSpc>
              <a:defRPr/>
            </a:pPr>
            <a:r>
              <a:rPr lang="en-US" sz="900" dirty="0">
                <a:solidFill>
                  <a:srgbClr val="505050"/>
                </a:solidFill>
              </a:rPr>
              <a:t>*** Verizon 2013 data breach investigation report</a:t>
            </a:r>
            <a:endParaRPr lang="en-US" sz="900" kern="0" dirty="0">
              <a:solidFill>
                <a:srgbClr val="50505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F27277-5FDF-4E6B-8666-FCD6F35D1DA0}"/>
              </a:ext>
            </a:extLst>
          </p:cNvPr>
          <p:cNvGrpSpPr/>
          <p:nvPr/>
        </p:nvGrpSpPr>
        <p:grpSpPr>
          <a:xfrm>
            <a:off x="8435325" y="1381148"/>
            <a:ext cx="3611880" cy="5260623"/>
            <a:chOff x="3932238" y="1648178"/>
            <a:chExt cx="3611880" cy="52606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6F2FD8-56A6-47DB-B3A0-3F835C94158D}"/>
                </a:ext>
              </a:extLst>
            </p:cNvPr>
            <p:cNvSpPr/>
            <p:nvPr/>
          </p:nvSpPr>
          <p:spPr bwMode="auto">
            <a:xfrm>
              <a:off x="3932238" y="4755974"/>
              <a:ext cx="3566160" cy="457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/>
            <a:lstStyle/>
            <a:p>
              <a:pPr defTabSz="932688">
                <a:defRPr/>
              </a:pPr>
              <a:endParaRPr lang="en-US" sz="2400" kern="0" dirty="0">
                <a:solidFill>
                  <a:srgbClr val="505050"/>
                </a:solidFill>
                <a:latin typeface="Segoe UI Ligh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DA7A81-420C-474C-99E0-9237EAACE842}"/>
                </a:ext>
              </a:extLst>
            </p:cNvPr>
            <p:cNvSpPr/>
            <p:nvPr/>
          </p:nvSpPr>
          <p:spPr bwMode="auto">
            <a:xfrm>
              <a:off x="3932238" y="4801695"/>
              <a:ext cx="3611880" cy="210710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/>
            <a:lstStyle/>
            <a:p>
              <a:pPr defTabSz="932688">
                <a:defRPr/>
              </a:pPr>
              <a:r>
                <a:rPr lang="en-US" sz="2400" kern="0" dirty="0">
                  <a:solidFill>
                    <a:srgbClr val="505050"/>
                  </a:solidFill>
                  <a:cs typeface="Segoe UI" panose="020B0502040204020203" pitchFamily="34" charset="0"/>
                </a:rPr>
                <a:t>&gt;70% </a:t>
              </a:r>
              <a:r>
                <a:rPr lang="es-ES" sz="2000" kern="0" dirty="0">
                  <a:solidFill>
                    <a:srgbClr val="505050"/>
                  </a:solidFill>
                  <a:latin typeface="Segoe UI Light"/>
                </a:rPr>
                <a:t>de las intrusiones de red explotaron credenciales débiles o robadas 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***</a:t>
              </a:r>
            </a:p>
            <a:p>
              <a:pPr defTabSz="932688">
                <a:defRPr/>
              </a:pPr>
              <a:endParaRPr lang="en-US" sz="2000" kern="0" dirty="0">
                <a:solidFill>
                  <a:srgbClr val="505050"/>
                </a:solidFill>
                <a:latin typeface="Segoe UI Ligh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676DEF-84D5-4EF5-B90D-1A95D278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356" y="2088444"/>
              <a:ext cx="1828800" cy="1828800"/>
            </a:xfrm>
            <a:prstGeom prst="rect">
              <a:avLst/>
            </a:prstGeom>
          </p:spPr>
        </p:pic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6B2F9F58-1E23-42F5-B3EB-EE5242D8877B}"/>
                </a:ext>
              </a:extLst>
            </p:cNvPr>
            <p:cNvSpPr/>
            <p:nvPr/>
          </p:nvSpPr>
          <p:spPr bwMode="auto">
            <a:xfrm rot="16200000">
              <a:off x="4380090" y="1648178"/>
              <a:ext cx="2709332" cy="2709332"/>
            </a:xfrm>
            <a:prstGeom prst="blockArc">
              <a:avLst>
                <a:gd name="adj1" fmla="val 21597032"/>
                <a:gd name="adj2" fmla="val 15609926"/>
                <a:gd name="adj3" fmla="val 12000"/>
              </a:avLst>
            </a:prstGeom>
            <a:solidFill>
              <a:srgbClr val="FF0000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>
                <a:defRPr/>
              </a:pPr>
              <a:endParaRPr lang="en-US" sz="2000" kern="0" dirty="0">
                <a:solidFill>
                  <a:srgbClr val="50505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283717-E359-43E6-8F34-8F0960B9AF17}"/>
              </a:ext>
            </a:extLst>
          </p:cNvPr>
          <p:cNvGrpSpPr/>
          <p:nvPr/>
        </p:nvGrpSpPr>
        <p:grpSpPr>
          <a:xfrm>
            <a:off x="4435349" y="1381148"/>
            <a:ext cx="3657600" cy="5260623"/>
            <a:chOff x="7666037" y="1648178"/>
            <a:chExt cx="3657600" cy="526062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515D045-BAF9-4222-8F45-BFF3FD302A99}"/>
                </a:ext>
              </a:extLst>
            </p:cNvPr>
            <p:cNvSpPr/>
            <p:nvPr/>
          </p:nvSpPr>
          <p:spPr bwMode="auto">
            <a:xfrm>
              <a:off x="7666037" y="4755974"/>
              <a:ext cx="3566160" cy="457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/>
            <a:lstStyle/>
            <a:p>
              <a:pPr defTabSz="932688">
                <a:defRPr/>
              </a:pPr>
              <a:endParaRPr lang="en-US" sz="2400" kern="0" dirty="0">
                <a:solidFill>
                  <a:srgbClr val="505050"/>
                </a:solidFill>
                <a:latin typeface="Segoe UI Ligh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72A282-E7DD-47A2-8E38-46D5AFE2F10E}"/>
                </a:ext>
              </a:extLst>
            </p:cNvPr>
            <p:cNvSpPr/>
            <p:nvPr/>
          </p:nvSpPr>
          <p:spPr bwMode="auto">
            <a:xfrm>
              <a:off x="7666037" y="4801695"/>
              <a:ext cx="3657600" cy="210710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82880" tIns="146304" rIns="182880" bIns="146304"/>
            <a:lstStyle/>
            <a:p>
              <a:pPr defTabSz="932688">
                <a:defRPr/>
              </a:pPr>
              <a:r>
                <a:rPr lang="en-US" sz="2400" kern="0" dirty="0">
                  <a:solidFill>
                    <a:srgbClr val="505050"/>
                  </a:solidFill>
                  <a:cs typeface="Segoe UI" panose="020B0502040204020203" pitchFamily="34" charset="0"/>
                </a:rPr>
                <a:t>&gt;80% 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de los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</a:rPr>
                <a:t>empleados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</a:rPr>
                <a:t>admiten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 que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</a:rPr>
                <a:t>usan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</a:rPr>
                <a:t>aplicaciones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 no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</a:rPr>
                <a:t>aprobadas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 de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</a:rPr>
                <a:t>tipo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 SaaS en sus </a:t>
              </a:r>
              <a:r>
                <a:rPr lang="en-US" sz="2000" kern="0" dirty="0" err="1">
                  <a:solidFill>
                    <a:srgbClr val="505050"/>
                  </a:solidFill>
                  <a:latin typeface="Segoe UI Light"/>
                </a:rPr>
                <a:t>trabajos</a:t>
              </a:r>
              <a:r>
                <a:rPr lang="en-US" sz="2000" kern="0" dirty="0">
                  <a:solidFill>
                    <a:srgbClr val="505050"/>
                  </a:solidFill>
                  <a:latin typeface="Segoe UI Light"/>
                </a:rPr>
                <a:t>**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C428EE-0566-45F0-9935-C744A0A1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4238" y="2092872"/>
              <a:ext cx="1828800" cy="1828800"/>
            </a:xfrm>
            <a:prstGeom prst="rect">
              <a:avLst/>
            </a:prstGeom>
          </p:spPr>
        </p:pic>
        <p:sp>
          <p:nvSpPr>
            <p:cNvPr id="19" name="Block Arc 18">
              <a:extLst>
                <a:ext uri="{FF2B5EF4-FFF2-40B4-BE49-F238E27FC236}">
                  <a16:creationId xmlns:a16="http://schemas.microsoft.com/office/drawing/2014/main" id="{A26AD77B-CFF6-4F32-B7B1-37E952735518}"/>
                </a:ext>
              </a:extLst>
            </p:cNvPr>
            <p:cNvSpPr/>
            <p:nvPr/>
          </p:nvSpPr>
          <p:spPr bwMode="auto">
            <a:xfrm rot="16200000">
              <a:off x="8054287" y="1648178"/>
              <a:ext cx="2709332" cy="2709332"/>
            </a:xfrm>
            <a:prstGeom prst="blockArc">
              <a:avLst>
                <a:gd name="adj1" fmla="val 21597032"/>
                <a:gd name="adj2" fmla="val 18523553"/>
                <a:gd name="adj3" fmla="val 11421"/>
              </a:avLst>
            </a:prstGeom>
            <a:solidFill>
              <a:schemeClr val="tx2">
                <a:lumMod val="75000"/>
              </a:schemeClr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32472">
                <a:defRPr/>
              </a:pPr>
              <a:endParaRPr lang="en-US" sz="2000" kern="0" dirty="0">
                <a:solidFill>
                  <a:srgbClr val="505050"/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CEED01A-E29A-4C08-A97D-06F5FB19B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1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3537C-0083-4AD9-98BB-7C5F397D1E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/>
              <a:t>Desafíos de los Paradigmas de Seguridad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CA674E-135C-435F-A170-DBB2AE568A13}"/>
              </a:ext>
            </a:extLst>
          </p:cNvPr>
          <p:cNvGrpSpPr/>
          <p:nvPr/>
        </p:nvGrpSpPr>
        <p:grpSpPr>
          <a:xfrm>
            <a:off x="1655237" y="1245942"/>
            <a:ext cx="9271381" cy="4861833"/>
            <a:chOff x="208153" y="1115735"/>
            <a:chExt cx="11847597" cy="57716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4C0D65A-137B-4C2A-A2E8-F6C004F4861B}"/>
                </a:ext>
              </a:extLst>
            </p:cNvPr>
            <p:cNvGrpSpPr/>
            <p:nvPr/>
          </p:nvGrpSpPr>
          <p:grpSpPr>
            <a:xfrm>
              <a:off x="384954" y="1899524"/>
              <a:ext cx="1375914" cy="907964"/>
              <a:chOff x="446947" y="1664777"/>
              <a:chExt cx="1375914" cy="907964"/>
            </a:xfrm>
          </p:grpSpPr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5663E42F-DC28-49AC-AF4F-F80D92C88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6947" y="1664777"/>
                <a:ext cx="1375914" cy="907964"/>
              </a:xfrm>
              <a:prstGeom prst="rect">
                <a:avLst/>
              </a:prstGeom>
            </p:spPr>
          </p:pic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A3B6566-A461-469C-9757-08BDAB8050A1}"/>
                  </a:ext>
                </a:extLst>
              </p:cNvPr>
              <p:cNvGrpSpPr/>
              <p:nvPr/>
            </p:nvGrpSpPr>
            <p:grpSpPr>
              <a:xfrm>
                <a:off x="743647" y="2190485"/>
                <a:ext cx="782514" cy="203396"/>
                <a:chOff x="5558974" y="2418884"/>
                <a:chExt cx="7475577" cy="1943100"/>
              </a:xfrm>
            </p:grpSpPr>
            <p:pic>
              <p:nvPicPr>
                <p:cNvPr id="275" name="Picture 274">
                  <a:extLst>
                    <a:ext uri="{FF2B5EF4-FFF2-40B4-BE49-F238E27FC236}">
                      <a16:creationId xmlns:a16="http://schemas.microsoft.com/office/drawing/2014/main" id="{D5E4BF6B-BB13-4FF0-962B-2F33ECEB55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8974" y="2544494"/>
                  <a:ext cx="1691881" cy="1691881"/>
                </a:xfrm>
                <a:prstGeom prst="rect">
                  <a:avLst/>
                </a:prstGeom>
              </p:spPr>
            </p:pic>
            <p:pic>
              <p:nvPicPr>
                <p:cNvPr id="276" name="Picture 275">
                  <a:extLst>
                    <a:ext uri="{FF2B5EF4-FFF2-40B4-BE49-F238E27FC236}">
                      <a16:creationId xmlns:a16="http://schemas.microsoft.com/office/drawing/2014/main" id="{E265EB12-EBE0-4FD9-9EC5-74C7B332AF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33851" y="2418884"/>
                  <a:ext cx="5600700" cy="1943100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35C328E-1CE1-41FC-9272-0474D72987B4}"/>
                </a:ext>
              </a:extLst>
            </p:cNvPr>
            <p:cNvCxnSpPr/>
            <p:nvPr/>
          </p:nvCxnSpPr>
          <p:spPr>
            <a:xfrm flipH="1" flipV="1">
              <a:off x="2571680" y="4192896"/>
              <a:ext cx="3256859" cy="7939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4BE66DA-3872-4A25-9F1F-7797205766E0}"/>
                </a:ext>
              </a:extLst>
            </p:cNvPr>
            <p:cNvCxnSpPr/>
            <p:nvPr/>
          </p:nvCxnSpPr>
          <p:spPr>
            <a:xfrm flipH="1" flipV="1">
              <a:off x="2568423" y="4184868"/>
              <a:ext cx="1872073" cy="9198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1080A96-D49E-4BB3-8333-C38941D9DB9E}"/>
                </a:ext>
              </a:extLst>
            </p:cNvPr>
            <p:cNvCxnSpPr/>
            <p:nvPr/>
          </p:nvCxnSpPr>
          <p:spPr>
            <a:xfrm flipH="1" flipV="1">
              <a:off x="4398377" y="2414849"/>
              <a:ext cx="4976382" cy="291396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6D3A967-1642-448B-9BF0-43362F7F4DD6}"/>
                </a:ext>
              </a:extLst>
            </p:cNvPr>
            <p:cNvCxnSpPr/>
            <p:nvPr/>
          </p:nvCxnSpPr>
          <p:spPr>
            <a:xfrm flipV="1">
              <a:off x="6453819" y="4232592"/>
              <a:ext cx="3028573" cy="1084811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7DAA5B7-6205-498D-94A6-F2B28DD26BDA}"/>
                </a:ext>
              </a:extLst>
            </p:cNvPr>
            <p:cNvCxnSpPr/>
            <p:nvPr/>
          </p:nvCxnSpPr>
          <p:spPr>
            <a:xfrm flipH="1" flipV="1">
              <a:off x="4405123" y="2468709"/>
              <a:ext cx="3712439" cy="285870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C337E8A-B95B-407A-BA8E-840E872EC7E8}"/>
                </a:ext>
              </a:extLst>
            </p:cNvPr>
            <p:cNvCxnSpPr/>
            <p:nvPr/>
          </p:nvCxnSpPr>
          <p:spPr>
            <a:xfrm>
              <a:off x="8967947" y="3302548"/>
              <a:ext cx="1329508" cy="102404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1A9C3BC-5101-4333-BDE7-70D320E7CB9B}"/>
                </a:ext>
              </a:extLst>
            </p:cNvPr>
            <p:cNvCxnSpPr/>
            <p:nvPr/>
          </p:nvCxnSpPr>
          <p:spPr>
            <a:xfrm flipV="1">
              <a:off x="8469289" y="2393714"/>
              <a:ext cx="376190" cy="95407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3F67D31-A730-4E0D-9949-1C79A0A46906}"/>
                </a:ext>
              </a:extLst>
            </p:cNvPr>
            <p:cNvCxnSpPr/>
            <p:nvPr/>
          </p:nvCxnSpPr>
          <p:spPr>
            <a:xfrm>
              <a:off x="2888268" y="2512944"/>
              <a:ext cx="290576" cy="1332841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7296D81-6275-4C1D-AE81-8133BBB6E860}"/>
                </a:ext>
              </a:extLst>
            </p:cNvPr>
            <p:cNvCxnSpPr/>
            <p:nvPr/>
          </p:nvCxnSpPr>
          <p:spPr>
            <a:xfrm flipH="1">
              <a:off x="3023265" y="4236737"/>
              <a:ext cx="4739175" cy="108775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29EFE49-166D-452C-B1E9-107F7667DDDC}"/>
                </a:ext>
              </a:extLst>
            </p:cNvPr>
            <p:cNvCxnSpPr/>
            <p:nvPr/>
          </p:nvCxnSpPr>
          <p:spPr>
            <a:xfrm flipH="1">
              <a:off x="4383662" y="2401990"/>
              <a:ext cx="48613" cy="97130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34E8402-70F1-4BD5-AEB2-F8DA2E68DFD6}"/>
                </a:ext>
              </a:extLst>
            </p:cNvPr>
            <p:cNvCxnSpPr/>
            <p:nvPr/>
          </p:nvCxnSpPr>
          <p:spPr>
            <a:xfrm flipH="1">
              <a:off x="3034679" y="4216774"/>
              <a:ext cx="613179" cy="112357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F721C1B-16A7-4FD2-B44F-8012289C722A}"/>
                </a:ext>
              </a:extLst>
            </p:cNvPr>
            <p:cNvCxnSpPr/>
            <p:nvPr/>
          </p:nvCxnSpPr>
          <p:spPr>
            <a:xfrm>
              <a:off x="2509883" y="3263641"/>
              <a:ext cx="707978" cy="54340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6F4269E-814A-4DC0-A534-D3390C211D9D}"/>
                </a:ext>
              </a:extLst>
            </p:cNvPr>
            <p:cNvCxnSpPr/>
            <p:nvPr/>
          </p:nvCxnSpPr>
          <p:spPr>
            <a:xfrm flipV="1">
              <a:off x="2278323" y="3770871"/>
              <a:ext cx="915668" cy="818641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F28BD5C-9190-4CE2-A02D-4022D89EDA79}"/>
                </a:ext>
              </a:extLst>
            </p:cNvPr>
            <p:cNvCxnSpPr/>
            <p:nvPr/>
          </p:nvCxnSpPr>
          <p:spPr>
            <a:xfrm flipH="1">
              <a:off x="3005626" y="4210182"/>
              <a:ext cx="1393271" cy="112597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09E0D2-7B10-4F16-9EBD-7E4BC7640060}"/>
                </a:ext>
              </a:extLst>
            </p:cNvPr>
            <p:cNvCxnSpPr/>
            <p:nvPr/>
          </p:nvCxnSpPr>
          <p:spPr>
            <a:xfrm flipH="1">
              <a:off x="2278299" y="4247274"/>
              <a:ext cx="2145084" cy="34088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F783F83-3F70-42B9-85C5-2BC168704F0D}"/>
                </a:ext>
              </a:extLst>
            </p:cNvPr>
            <p:cNvCxnSpPr/>
            <p:nvPr/>
          </p:nvCxnSpPr>
          <p:spPr>
            <a:xfrm flipH="1" flipV="1">
              <a:off x="2505353" y="3262265"/>
              <a:ext cx="684157" cy="55659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82CF91-C60D-410E-B6EF-4B5171344B93}"/>
                </a:ext>
              </a:extLst>
            </p:cNvPr>
            <p:cNvCxnSpPr/>
            <p:nvPr/>
          </p:nvCxnSpPr>
          <p:spPr>
            <a:xfrm flipH="1">
              <a:off x="3008465" y="4226559"/>
              <a:ext cx="2132502" cy="109499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BBEC0D-EF70-4DD1-A999-6B2FE59623D6}"/>
                </a:ext>
              </a:extLst>
            </p:cNvPr>
            <p:cNvCxnSpPr/>
            <p:nvPr/>
          </p:nvCxnSpPr>
          <p:spPr>
            <a:xfrm flipH="1">
              <a:off x="2993679" y="4223534"/>
              <a:ext cx="2821697" cy="110466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456796-0A29-45D5-BE12-5FC19B71A2C0}"/>
                </a:ext>
              </a:extLst>
            </p:cNvPr>
            <p:cNvCxnSpPr/>
            <p:nvPr/>
          </p:nvCxnSpPr>
          <p:spPr>
            <a:xfrm flipH="1">
              <a:off x="2982948" y="4227804"/>
              <a:ext cx="3667004" cy="109031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C0A3618-15C4-458B-B9FA-A56540736C83}"/>
                </a:ext>
              </a:extLst>
            </p:cNvPr>
            <p:cNvCxnSpPr/>
            <p:nvPr/>
          </p:nvCxnSpPr>
          <p:spPr>
            <a:xfrm flipV="1">
              <a:off x="2587639" y="3778325"/>
              <a:ext cx="601870" cy="45841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A65F368-AFB4-4C60-9126-D40B6A95A955}"/>
                </a:ext>
              </a:extLst>
            </p:cNvPr>
            <p:cNvCxnSpPr/>
            <p:nvPr/>
          </p:nvCxnSpPr>
          <p:spPr>
            <a:xfrm>
              <a:off x="6608526" y="2615835"/>
              <a:ext cx="1929147" cy="72064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B39999C-D79C-4102-B1DC-AAD92CE1A4F7}"/>
                </a:ext>
              </a:extLst>
            </p:cNvPr>
            <p:cNvCxnSpPr/>
            <p:nvPr/>
          </p:nvCxnSpPr>
          <p:spPr>
            <a:xfrm flipH="1">
              <a:off x="5815374" y="2605318"/>
              <a:ext cx="883038" cy="75564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F1C2FE4-46BC-4D50-8169-93F9FD9E20F1}"/>
                </a:ext>
              </a:extLst>
            </p:cNvPr>
            <p:cNvCxnSpPr/>
            <p:nvPr/>
          </p:nvCxnSpPr>
          <p:spPr>
            <a:xfrm flipH="1" flipV="1">
              <a:off x="2857430" y="2533336"/>
              <a:ext cx="1562420" cy="79793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85283D1-D746-41C6-BE82-9B13BEA3B940}"/>
                </a:ext>
              </a:extLst>
            </p:cNvPr>
            <p:cNvCxnSpPr/>
            <p:nvPr/>
          </p:nvCxnSpPr>
          <p:spPr>
            <a:xfrm>
              <a:off x="4398375" y="2426647"/>
              <a:ext cx="1473762" cy="931940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780CE35-B933-494A-A4D0-8C9964B9F239}"/>
                </a:ext>
              </a:extLst>
            </p:cNvPr>
            <p:cNvCxnSpPr/>
            <p:nvPr/>
          </p:nvCxnSpPr>
          <p:spPr>
            <a:xfrm flipH="1" flipV="1">
              <a:off x="5500414" y="2042762"/>
              <a:ext cx="354529" cy="132374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8052C3A-9F0D-4C7F-A5A9-05EFE528608A}"/>
                </a:ext>
              </a:extLst>
            </p:cNvPr>
            <p:cNvCxnSpPr/>
            <p:nvPr/>
          </p:nvCxnSpPr>
          <p:spPr>
            <a:xfrm flipH="1" flipV="1">
              <a:off x="3423954" y="2163646"/>
              <a:ext cx="995896" cy="119671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C490357-00F8-4784-AAFB-34FD6E159AE4}"/>
                </a:ext>
              </a:extLst>
            </p:cNvPr>
            <p:cNvCxnSpPr/>
            <p:nvPr/>
          </p:nvCxnSpPr>
          <p:spPr>
            <a:xfrm>
              <a:off x="7540956" y="2214162"/>
              <a:ext cx="967346" cy="115234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E61D0BB-3BC0-4F86-B25B-E1F91DCB0746}"/>
                </a:ext>
              </a:extLst>
            </p:cNvPr>
            <p:cNvCxnSpPr/>
            <p:nvPr/>
          </p:nvCxnSpPr>
          <p:spPr>
            <a:xfrm flipH="1" flipV="1">
              <a:off x="8816834" y="2392859"/>
              <a:ext cx="184826" cy="99207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D3B1C67-D152-47E9-8DFD-6DBF039F02ED}"/>
                </a:ext>
              </a:extLst>
            </p:cNvPr>
            <p:cNvCxnSpPr/>
            <p:nvPr/>
          </p:nvCxnSpPr>
          <p:spPr>
            <a:xfrm flipV="1">
              <a:off x="8973002" y="2804657"/>
              <a:ext cx="1474913" cy="55569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F19253F-8057-44DF-92C2-76AB155880DC}"/>
                </a:ext>
              </a:extLst>
            </p:cNvPr>
            <p:cNvCxnSpPr/>
            <p:nvPr/>
          </p:nvCxnSpPr>
          <p:spPr>
            <a:xfrm>
              <a:off x="8962764" y="3340253"/>
              <a:ext cx="881074" cy="1576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095F615-6220-418F-BB98-0CD46A3E58F4}"/>
                </a:ext>
              </a:extLst>
            </p:cNvPr>
            <p:cNvCxnSpPr/>
            <p:nvPr/>
          </p:nvCxnSpPr>
          <p:spPr>
            <a:xfrm flipH="1">
              <a:off x="8957109" y="2084717"/>
              <a:ext cx="718303" cy="126926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2E89FFD-C166-4319-8CFE-1ECAB6356311}"/>
                </a:ext>
              </a:extLst>
            </p:cNvPr>
            <p:cNvCxnSpPr/>
            <p:nvPr/>
          </p:nvCxnSpPr>
          <p:spPr>
            <a:xfrm>
              <a:off x="3009412" y="5299412"/>
              <a:ext cx="6386055" cy="1332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B60EB5D-DA2B-4FB9-A6F8-5D0ED6EE80D4}"/>
                </a:ext>
              </a:extLst>
            </p:cNvPr>
            <p:cNvCxnSpPr/>
            <p:nvPr/>
          </p:nvCxnSpPr>
          <p:spPr>
            <a:xfrm flipV="1">
              <a:off x="3035120" y="5302664"/>
              <a:ext cx="5067773" cy="614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9C94B8C-0DBA-4BB8-AA02-0E49CCC75203}"/>
                </a:ext>
              </a:extLst>
            </p:cNvPr>
            <p:cNvCxnSpPr/>
            <p:nvPr/>
          </p:nvCxnSpPr>
          <p:spPr>
            <a:xfrm flipV="1">
              <a:off x="3025594" y="5284183"/>
              <a:ext cx="2141045" cy="3517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AE1C414-9493-4910-9932-EA9383A880ED}"/>
                </a:ext>
              </a:extLst>
            </p:cNvPr>
            <p:cNvCxnSpPr/>
            <p:nvPr/>
          </p:nvCxnSpPr>
          <p:spPr>
            <a:xfrm flipV="1">
              <a:off x="3012406" y="5292363"/>
              <a:ext cx="3493004" cy="1056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BDF0D9B-4562-4E6F-ADE7-30B03274526B}"/>
                </a:ext>
              </a:extLst>
            </p:cNvPr>
            <p:cNvCxnSpPr/>
            <p:nvPr/>
          </p:nvCxnSpPr>
          <p:spPr>
            <a:xfrm flipH="1">
              <a:off x="2997719" y="4230185"/>
              <a:ext cx="4061001" cy="107721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80429CC-F3CB-49D9-BAD8-4C065D5F2769}"/>
                </a:ext>
              </a:extLst>
            </p:cNvPr>
            <p:cNvCxnSpPr/>
            <p:nvPr/>
          </p:nvCxnSpPr>
          <p:spPr>
            <a:xfrm flipH="1">
              <a:off x="3012406" y="4236738"/>
              <a:ext cx="5525268" cy="107649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894CDD87-3C49-41D3-A91E-6377A753A901}"/>
                </a:ext>
              </a:extLst>
            </p:cNvPr>
            <p:cNvCxnSpPr/>
            <p:nvPr/>
          </p:nvCxnSpPr>
          <p:spPr>
            <a:xfrm flipH="1">
              <a:off x="8459138" y="2102355"/>
              <a:ext cx="1222787" cy="125248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CE2A206-CDBF-436C-B551-6B76C1D9F488}"/>
                </a:ext>
              </a:extLst>
            </p:cNvPr>
            <p:cNvCxnSpPr/>
            <p:nvPr/>
          </p:nvCxnSpPr>
          <p:spPr>
            <a:xfrm flipH="1">
              <a:off x="2967335" y="4243152"/>
              <a:ext cx="6521878" cy="106713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EDBC79E-A4EE-4219-B185-852455C845A8}"/>
                </a:ext>
              </a:extLst>
            </p:cNvPr>
            <p:cNvCxnSpPr/>
            <p:nvPr/>
          </p:nvCxnSpPr>
          <p:spPr>
            <a:xfrm flipH="1" flipV="1">
              <a:off x="2497618" y="3266178"/>
              <a:ext cx="1918450" cy="5967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03A6DB2-FA43-4B9E-825F-7B79B0952A67}"/>
                </a:ext>
              </a:extLst>
            </p:cNvPr>
            <p:cNvCxnSpPr/>
            <p:nvPr/>
          </p:nvCxnSpPr>
          <p:spPr>
            <a:xfrm flipV="1">
              <a:off x="3542484" y="2422879"/>
              <a:ext cx="919700" cy="94520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E40F1D8-BF8D-4666-83F7-55B955C5066C}"/>
                </a:ext>
              </a:extLst>
            </p:cNvPr>
            <p:cNvCxnSpPr/>
            <p:nvPr/>
          </p:nvCxnSpPr>
          <p:spPr>
            <a:xfrm flipH="1" flipV="1">
              <a:off x="2583743" y="4182413"/>
              <a:ext cx="2576295" cy="111884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106EF0B3-4627-4F8C-9A85-1AC7FF79560A}"/>
                </a:ext>
              </a:extLst>
            </p:cNvPr>
            <p:cNvCxnSpPr/>
            <p:nvPr/>
          </p:nvCxnSpPr>
          <p:spPr>
            <a:xfrm flipH="1">
              <a:off x="4339462" y="2424656"/>
              <a:ext cx="4528981" cy="92846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69764A5-3B1D-435C-BFB7-088E59A90F2B}"/>
                </a:ext>
              </a:extLst>
            </p:cNvPr>
            <p:cNvCxnSpPr/>
            <p:nvPr/>
          </p:nvCxnSpPr>
          <p:spPr>
            <a:xfrm flipH="1">
              <a:off x="5789372" y="2420149"/>
              <a:ext cx="3085577" cy="92444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F3DED7E-4870-4DE9-BC84-595E80DC256E}"/>
                </a:ext>
              </a:extLst>
            </p:cNvPr>
            <p:cNvCxnSpPr/>
            <p:nvPr/>
          </p:nvCxnSpPr>
          <p:spPr>
            <a:xfrm flipH="1">
              <a:off x="4333920" y="2248319"/>
              <a:ext cx="3287856" cy="106798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5422182-9823-46F9-8E45-3CCFE07299F3}"/>
                </a:ext>
              </a:extLst>
            </p:cNvPr>
            <p:cNvCxnSpPr/>
            <p:nvPr/>
          </p:nvCxnSpPr>
          <p:spPr>
            <a:xfrm flipH="1">
              <a:off x="4367606" y="2634506"/>
              <a:ext cx="2315336" cy="70326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ACB5C70-92F9-4999-B45F-64B72A3F1F2B}"/>
                </a:ext>
              </a:extLst>
            </p:cNvPr>
            <p:cNvCxnSpPr/>
            <p:nvPr/>
          </p:nvCxnSpPr>
          <p:spPr>
            <a:xfrm flipV="1">
              <a:off x="3520795" y="2626129"/>
              <a:ext cx="3182799" cy="72702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079ADD4-A5D7-4B9C-AB02-B8CFE8CB1233}"/>
                </a:ext>
              </a:extLst>
            </p:cNvPr>
            <p:cNvCxnSpPr/>
            <p:nvPr/>
          </p:nvCxnSpPr>
          <p:spPr>
            <a:xfrm flipH="1" flipV="1">
              <a:off x="6609799" y="2622938"/>
              <a:ext cx="2433259" cy="73194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F5AED29-FB5D-4DF1-BB3D-95E426CAE39D}"/>
                </a:ext>
              </a:extLst>
            </p:cNvPr>
            <p:cNvCxnSpPr/>
            <p:nvPr/>
          </p:nvCxnSpPr>
          <p:spPr>
            <a:xfrm flipH="1" flipV="1">
              <a:off x="7540956" y="2214162"/>
              <a:ext cx="1488902" cy="114531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499D8DB-80FB-4ADC-BD2D-90C6F2EBB13D}"/>
                </a:ext>
              </a:extLst>
            </p:cNvPr>
            <p:cNvCxnSpPr/>
            <p:nvPr/>
          </p:nvCxnSpPr>
          <p:spPr>
            <a:xfrm flipH="1" flipV="1">
              <a:off x="2857430" y="2533336"/>
              <a:ext cx="709021" cy="82297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A13F888-A504-4611-B37E-D2AD7C9BFF2D}"/>
                </a:ext>
              </a:extLst>
            </p:cNvPr>
            <p:cNvCxnSpPr/>
            <p:nvPr/>
          </p:nvCxnSpPr>
          <p:spPr>
            <a:xfrm flipH="1" flipV="1">
              <a:off x="2857430" y="2533336"/>
              <a:ext cx="3041579" cy="78893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FBCEDAF-74D9-4CD6-B4E3-C18A8349182B}"/>
                </a:ext>
              </a:extLst>
            </p:cNvPr>
            <p:cNvCxnSpPr/>
            <p:nvPr/>
          </p:nvCxnSpPr>
          <p:spPr>
            <a:xfrm flipH="1" flipV="1">
              <a:off x="3423954" y="2163646"/>
              <a:ext cx="2454236" cy="117660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C0FC515-D8D6-4F91-9C28-454593E79F7C}"/>
                </a:ext>
              </a:extLst>
            </p:cNvPr>
            <p:cNvCxnSpPr/>
            <p:nvPr/>
          </p:nvCxnSpPr>
          <p:spPr>
            <a:xfrm flipH="1" flipV="1">
              <a:off x="5810191" y="3319743"/>
              <a:ext cx="3996166" cy="2804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53ABC2E-0D44-4F5A-8C03-26506B949F7F}"/>
                </a:ext>
              </a:extLst>
            </p:cNvPr>
            <p:cNvCxnSpPr/>
            <p:nvPr/>
          </p:nvCxnSpPr>
          <p:spPr>
            <a:xfrm flipH="1">
              <a:off x="5810191" y="2804656"/>
              <a:ext cx="4637725" cy="529990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DDEC78B-8502-4F6A-8E61-51EB1BDED07B}"/>
                </a:ext>
              </a:extLst>
            </p:cNvPr>
            <p:cNvCxnSpPr/>
            <p:nvPr/>
          </p:nvCxnSpPr>
          <p:spPr>
            <a:xfrm flipH="1" flipV="1">
              <a:off x="2500267" y="3264343"/>
              <a:ext cx="3400015" cy="5424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DEE6B04-5D2F-48CE-B9CD-A0A6E485E48D}"/>
                </a:ext>
              </a:extLst>
            </p:cNvPr>
            <p:cNvCxnSpPr/>
            <p:nvPr/>
          </p:nvCxnSpPr>
          <p:spPr>
            <a:xfrm flipH="1">
              <a:off x="9439682" y="3320256"/>
              <a:ext cx="341747" cy="98282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DBBFFCD7-5C71-48DD-8D75-AFB401326AD2}"/>
                </a:ext>
              </a:extLst>
            </p:cNvPr>
            <p:cNvCxnSpPr/>
            <p:nvPr/>
          </p:nvCxnSpPr>
          <p:spPr>
            <a:xfrm flipH="1" flipV="1">
              <a:off x="9447466" y="4228170"/>
              <a:ext cx="296935" cy="110984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544DAA8-9FA1-4684-9984-5DA8258DA8A9}"/>
                </a:ext>
              </a:extLst>
            </p:cNvPr>
            <p:cNvCxnSpPr/>
            <p:nvPr/>
          </p:nvCxnSpPr>
          <p:spPr>
            <a:xfrm flipH="1" flipV="1">
              <a:off x="7540956" y="2214162"/>
              <a:ext cx="159861" cy="112804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762E284-05B5-4A9B-A371-A81E04D07E53}"/>
                </a:ext>
              </a:extLst>
            </p:cNvPr>
            <p:cNvCxnSpPr/>
            <p:nvPr/>
          </p:nvCxnSpPr>
          <p:spPr>
            <a:xfrm flipH="1" flipV="1">
              <a:off x="6609800" y="2607487"/>
              <a:ext cx="1124509" cy="71836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331233C-C163-46BA-9FEF-01BD51AD1008}"/>
                </a:ext>
              </a:extLst>
            </p:cNvPr>
            <p:cNvCxnSpPr/>
            <p:nvPr/>
          </p:nvCxnSpPr>
          <p:spPr>
            <a:xfrm flipH="1" flipV="1">
              <a:off x="9430148" y="4243191"/>
              <a:ext cx="872494" cy="5891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7162475-E607-4E18-9B1B-56004447242A}"/>
                </a:ext>
              </a:extLst>
            </p:cNvPr>
            <p:cNvCxnSpPr/>
            <p:nvPr/>
          </p:nvCxnSpPr>
          <p:spPr>
            <a:xfrm flipH="1">
              <a:off x="7005951" y="2109480"/>
              <a:ext cx="2703399" cy="120838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E9E797A-5BF2-4E41-8D62-791B597CBF52}"/>
                </a:ext>
              </a:extLst>
            </p:cNvPr>
            <p:cNvCxnSpPr/>
            <p:nvPr/>
          </p:nvCxnSpPr>
          <p:spPr>
            <a:xfrm flipH="1">
              <a:off x="6974604" y="2431177"/>
              <a:ext cx="1884912" cy="89502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4E3353F-0C02-4B1D-AC90-6FF10DE35F9E}"/>
                </a:ext>
              </a:extLst>
            </p:cNvPr>
            <p:cNvCxnSpPr/>
            <p:nvPr/>
          </p:nvCxnSpPr>
          <p:spPr>
            <a:xfrm flipH="1" flipV="1">
              <a:off x="6636872" y="2617394"/>
              <a:ext cx="389264" cy="73783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D384005-F2AB-4E3A-BDB6-9CF55FB47491}"/>
                </a:ext>
              </a:extLst>
            </p:cNvPr>
            <p:cNvCxnSpPr/>
            <p:nvPr/>
          </p:nvCxnSpPr>
          <p:spPr>
            <a:xfrm flipV="1">
              <a:off x="7647778" y="2431518"/>
              <a:ext cx="1198965" cy="89730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C85D122-3074-4E72-B452-A2031152AC10}"/>
                </a:ext>
              </a:extLst>
            </p:cNvPr>
            <p:cNvCxnSpPr/>
            <p:nvPr/>
          </p:nvCxnSpPr>
          <p:spPr>
            <a:xfrm flipV="1">
              <a:off x="7668137" y="2804657"/>
              <a:ext cx="2779778" cy="500601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F5C011DD-4AFE-45A9-80E9-761789D8C7CA}"/>
                </a:ext>
              </a:extLst>
            </p:cNvPr>
            <p:cNvCxnSpPr/>
            <p:nvPr/>
          </p:nvCxnSpPr>
          <p:spPr>
            <a:xfrm flipH="1">
              <a:off x="8458709" y="2804656"/>
              <a:ext cx="1989207" cy="538680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B370223-C72A-4664-8460-D06D5D09FEE4}"/>
                </a:ext>
              </a:extLst>
            </p:cNvPr>
            <p:cNvCxnSpPr/>
            <p:nvPr/>
          </p:nvCxnSpPr>
          <p:spPr>
            <a:xfrm flipV="1">
              <a:off x="6593975" y="2628984"/>
              <a:ext cx="67970" cy="73353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18B2FAA-80EF-40E1-9092-D441ADAF964C}"/>
                </a:ext>
              </a:extLst>
            </p:cNvPr>
            <p:cNvCxnSpPr/>
            <p:nvPr/>
          </p:nvCxnSpPr>
          <p:spPr>
            <a:xfrm flipH="1" flipV="1">
              <a:off x="2857430" y="2533336"/>
              <a:ext cx="4203020" cy="80431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E074048-71D6-49F8-B48E-5E3E7FD4F519}"/>
                </a:ext>
              </a:extLst>
            </p:cNvPr>
            <p:cNvCxnSpPr/>
            <p:nvPr/>
          </p:nvCxnSpPr>
          <p:spPr>
            <a:xfrm flipH="1" flipV="1">
              <a:off x="2857430" y="2533336"/>
              <a:ext cx="3778178" cy="78841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7E11B2E-A7D3-4AE4-B4CE-B8780D1A9624}"/>
                </a:ext>
              </a:extLst>
            </p:cNvPr>
            <p:cNvCxnSpPr/>
            <p:nvPr/>
          </p:nvCxnSpPr>
          <p:spPr>
            <a:xfrm flipH="1" flipV="1">
              <a:off x="3423954" y="2163646"/>
              <a:ext cx="3205055" cy="116178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328B2CB-7153-49CE-BB2C-DC27FD827501}"/>
                </a:ext>
              </a:extLst>
            </p:cNvPr>
            <p:cNvCxnSpPr/>
            <p:nvPr/>
          </p:nvCxnSpPr>
          <p:spPr>
            <a:xfrm flipH="1" flipV="1">
              <a:off x="5500414" y="2042762"/>
              <a:ext cx="1540040" cy="129061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22D35512-AB39-4F02-A6BC-C9BB81DDD666}"/>
                </a:ext>
              </a:extLst>
            </p:cNvPr>
            <p:cNvCxnSpPr/>
            <p:nvPr/>
          </p:nvCxnSpPr>
          <p:spPr>
            <a:xfrm flipH="1" flipV="1">
              <a:off x="4397111" y="2444415"/>
              <a:ext cx="2229774" cy="91979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3FE5205-E4DF-4442-AE15-DCB04818EDA6}"/>
                </a:ext>
              </a:extLst>
            </p:cNvPr>
            <p:cNvCxnSpPr/>
            <p:nvPr/>
          </p:nvCxnSpPr>
          <p:spPr>
            <a:xfrm flipH="1" flipV="1">
              <a:off x="5500414" y="2042762"/>
              <a:ext cx="1120433" cy="131035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E5420DD1-35CC-4805-AC40-4308D69F2235}"/>
                </a:ext>
              </a:extLst>
            </p:cNvPr>
            <p:cNvCxnSpPr/>
            <p:nvPr/>
          </p:nvCxnSpPr>
          <p:spPr>
            <a:xfrm flipH="1" flipV="1">
              <a:off x="3423954" y="2163646"/>
              <a:ext cx="1729371" cy="121890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7C48B7D-E4FC-4DEA-87BC-4B03F10A4C4E}"/>
                </a:ext>
              </a:extLst>
            </p:cNvPr>
            <p:cNvCxnSpPr/>
            <p:nvPr/>
          </p:nvCxnSpPr>
          <p:spPr>
            <a:xfrm flipH="1" flipV="1">
              <a:off x="2857430" y="2533336"/>
              <a:ext cx="2290424" cy="81268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7C13C9B-C858-4793-91AB-2A642661E14C}"/>
                </a:ext>
              </a:extLst>
            </p:cNvPr>
            <p:cNvCxnSpPr/>
            <p:nvPr/>
          </p:nvCxnSpPr>
          <p:spPr>
            <a:xfrm flipH="1">
              <a:off x="6560286" y="2804656"/>
              <a:ext cx="3887630" cy="53331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8CDCD75-0D7C-469D-A197-4D027FF259A3}"/>
                </a:ext>
              </a:extLst>
            </p:cNvPr>
            <p:cNvCxnSpPr/>
            <p:nvPr/>
          </p:nvCxnSpPr>
          <p:spPr>
            <a:xfrm flipH="1">
              <a:off x="6997789" y="2804656"/>
              <a:ext cx="3450126" cy="513330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2FCE8448-31E9-4526-A2FC-919ACF35EBEE}"/>
                </a:ext>
              </a:extLst>
            </p:cNvPr>
            <p:cNvCxnSpPr/>
            <p:nvPr/>
          </p:nvCxnSpPr>
          <p:spPr>
            <a:xfrm flipH="1">
              <a:off x="5112194" y="2804656"/>
              <a:ext cx="5335721" cy="54939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3D6423C-D242-4E1F-9F6F-F658C05DDCD0}"/>
                </a:ext>
              </a:extLst>
            </p:cNvPr>
            <p:cNvCxnSpPr/>
            <p:nvPr/>
          </p:nvCxnSpPr>
          <p:spPr>
            <a:xfrm flipH="1">
              <a:off x="5125082" y="2263710"/>
              <a:ext cx="2496265" cy="107948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7AF48D2-325D-48FC-9504-B10A5C1F2A51}"/>
                </a:ext>
              </a:extLst>
            </p:cNvPr>
            <p:cNvCxnSpPr/>
            <p:nvPr/>
          </p:nvCxnSpPr>
          <p:spPr>
            <a:xfrm flipH="1">
              <a:off x="5106133" y="2636951"/>
              <a:ext cx="1563483" cy="68564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92F20EEA-5281-4F16-9F1D-6E5C3402DAB0}"/>
                </a:ext>
              </a:extLst>
            </p:cNvPr>
            <p:cNvCxnSpPr/>
            <p:nvPr/>
          </p:nvCxnSpPr>
          <p:spPr>
            <a:xfrm flipV="1">
              <a:off x="5130898" y="2042762"/>
              <a:ext cx="369516" cy="133793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4B9047F-7BD2-4AC9-B7EA-E390825C1010}"/>
                </a:ext>
              </a:extLst>
            </p:cNvPr>
            <p:cNvCxnSpPr/>
            <p:nvPr/>
          </p:nvCxnSpPr>
          <p:spPr>
            <a:xfrm flipH="1" flipV="1">
              <a:off x="4435676" y="2429312"/>
              <a:ext cx="702230" cy="91749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B36749FF-B93F-44A3-BDCF-84D4C280A15B}"/>
                </a:ext>
              </a:extLst>
            </p:cNvPr>
            <p:cNvCxnSpPr/>
            <p:nvPr/>
          </p:nvCxnSpPr>
          <p:spPr>
            <a:xfrm flipH="1" flipV="1">
              <a:off x="8453593" y="4226247"/>
              <a:ext cx="1302836" cy="1108271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DF46466-36B7-4865-953F-7471404802D9}"/>
                </a:ext>
              </a:extLst>
            </p:cNvPr>
            <p:cNvCxnSpPr/>
            <p:nvPr/>
          </p:nvCxnSpPr>
          <p:spPr>
            <a:xfrm flipH="1">
              <a:off x="5102486" y="4257956"/>
              <a:ext cx="5194971" cy="102951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FC83F08E-E525-4899-9003-EED38326AA3A}"/>
                </a:ext>
              </a:extLst>
            </p:cNvPr>
            <p:cNvCxnSpPr/>
            <p:nvPr/>
          </p:nvCxnSpPr>
          <p:spPr>
            <a:xfrm flipH="1" flipV="1">
              <a:off x="5121085" y="5290154"/>
              <a:ext cx="4630424" cy="2615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7BE7DC2-913D-4CA9-A76D-EE841DB56851}"/>
                </a:ext>
              </a:extLst>
            </p:cNvPr>
            <p:cNvCxnSpPr/>
            <p:nvPr/>
          </p:nvCxnSpPr>
          <p:spPr>
            <a:xfrm flipH="1">
              <a:off x="5122355" y="2446609"/>
              <a:ext cx="3715964" cy="87629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53216EB-3C7F-46C6-A569-98FC527D7D20}"/>
                </a:ext>
              </a:extLst>
            </p:cNvPr>
            <p:cNvCxnSpPr/>
            <p:nvPr/>
          </p:nvCxnSpPr>
          <p:spPr>
            <a:xfrm>
              <a:off x="8068412" y="5302236"/>
              <a:ext cx="1685587" cy="1106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897274C-634A-4194-A46A-F079CA0273A3}"/>
                </a:ext>
              </a:extLst>
            </p:cNvPr>
            <p:cNvCxnSpPr/>
            <p:nvPr/>
          </p:nvCxnSpPr>
          <p:spPr>
            <a:xfrm>
              <a:off x="6451972" y="5294459"/>
              <a:ext cx="3302027" cy="2090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904506F-92FF-488D-9246-DAC0B15C7C09}"/>
                </a:ext>
              </a:extLst>
            </p:cNvPr>
            <p:cNvCxnSpPr/>
            <p:nvPr/>
          </p:nvCxnSpPr>
          <p:spPr>
            <a:xfrm flipH="1" flipV="1">
              <a:off x="4443335" y="2458587"/>
              <a:ext cx="2050331" cy="286882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41FF71D-B356-4BFB-A28B-D0B43C612150}"/>
                </a:ext>
              </a:extLst>
            </p:cNvPr>
            <p:cNvCxnSpPr/>
            <p:nvPr/>
          </p:nvCxnSpPr>
          <p:spPr>
            <a:xfrm flipH="1" flipV="1">
              <a:off x="2591722" y="4188456"/>
              <a:ext cx="3933150" cy="111513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F46DFF5-EB46-49DB-9D1A-6FA15807F490}"/>
                </a:ext>
              </a:extLst>
            </p:cNvPr>
            <p:cNvCxnSpPr/>
            <p:nvPr/>
          </p:nvCxnSpPr>
          <p:spPr>
            <a:xfrm flipH="1" flipV="1">
              <a:off x="4447415" y="2476207"/>
              <a:ext cx="685335" cy="285120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230A14A-1914-458B-8FA5-37AEB9E38F2D}"/>
                </a:ext>
              </a:extLst>
            </p:cNvPr>
            <p:cNvCxnSpPr/>
            <p:nvPr/>
          </p:nvCxnSpPr>
          <p:spPr>
            <a:xfrm flipH="1">
              <a:off x="5090649" y="3943438"/>
              <a:ext cx="5192955" cy="135700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526CE40B-8A50-4739-BD57-F983B55641EF}"/>
                </a:ext>
              </a:extLst>
            </p:cNvPr>
            <p:cNvCxnSpPr/>
            <p:nvPr/>
          </p:nvCxnSpPr>
          <p:spPr>
            <a:xfrm flipV="1">
              <a:off x="9315221" y="3918759"/>
              <a:ext cx="948122" cy="144081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5DC79469-6186-4659-B6C3-674206DA93C6}"/>
                </a:ext>
              </a:extLst>
            </p:cNvPr>
            <p:cNvCxnSpPr/>
            <p:nvPr/>
          </p:nvCxnSpPr>
          <p:spPr>
            <a:xfrm flipH="1" flipV="1">
              <a:off x="2590811" y="4214381"/>
              <a:ext cx="6815914" cy="110673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B2F4EE1D-CC17-4892-A0CA-D6B97437D916}"/>
                </a:ext>
              </a:extLst>
            </p:cNvPr>
            <p:cNvCxnSpPr/>
            <p:nvPr/>
          </p:nvCxnSpPr>
          <p:spPr>
            <a:xfrm flipH="1" flipV="1">
              <a:off x="2578876" y="4202023"/>
              <a:ext cx="5529526" cy="1107173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C34739A8-6609-47F3-926F-F132E55C66E9}"/>
                </a:ext>
              </a:extLst>
            </p:cNvPr>
            <p:cNvCxnSpPr/>
            <p:nvPr/>
          </p:nvCxnSpPr>
          <p:spPr>
            <a:xfrm flipH="1" flipV="1">
              <a:off x="6550599" y="4244329"/>
              <a:ext cx="3230830" cy="108301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F952F14F-8E73-424D-895C-516375CB9460}"/>
                </a:ext>
              </a:extLst>
            </p:cNvPr>
            <p:cNvCxnSpPr/>
            <p:nvPr/>
          </p:nvCxnSpPr>
          <p:spPr>
            <a:xfrm flipH="1" flipV="1">
              <a:off x="6976660" y="4248803"/>
              <a:ext cx="2825479" cy="1085544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87DBF9D0-959B-43E6-A515-0C81F7B487C8}"/>
                </a:ext>
              </a:extLst>
            </p:cNvPr>
            <p:cNvCxnSpPr/>
            <p:nvPr/>
          </p:nvCxnSpPr>
          <p:spPr>
            <a:xfrm flipH="1" flipV="1">
              <a:off x="7664650" y="4262657"/>
              <a:ext cx="2641042" cy="2095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3AB2EE17-BF03-45E0-9E38-82DC58F7BFE5}"/>
                </a:ext>
              </a:extLst>
            </p:cNvPr>
            <p:cNvCxnSpPr/>
            <p:nvPr/>
          </p:nvCxnSpPr>
          <p:spPr>
            <a:xfrm flipH="1" flipV="1">
              <a:off x="7609802" y="3350557"/>
              <a:ext cx="2154006" cy="1970557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0E7EE36C-FFCA-4A7A-A871-9F39CCA57F0F}"/>
                </a:ext>
              </a:extLst>
            </p:cNvPr>
            <p:cNvCxnSpPr/>
            <p:nvPr/>
          </p:nvCxnSpPr>
          <p:spPr>
            <a:xfrm flipV="1">
              <a:off x="2278323" y="4262373"/>
              <a:ext cx="2868870" cy="32713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F8B0070B-25E7-4F39-99A5-A36C17DCB42D}"/>
                </a:ext>
              </a:extLst>
            </p:cNvPr>
            <p:cNvCxnSpPr/>
            <p:nvPr/>
          </p:nvCxnSpPr>
          <p:spPr>
            <a:xfrm flipH="1" flipV="1">
              <a:off x="5748319" y="4243969"/>
              <a:ext cx="4072883" cy="1076535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9A77115F-F7AE-458C-89AC-01724327FB53}"/>
                </a:ext>
              </a:extLst>
            </p:cNvPr>
            <p:cNvCxnSpPr/>
            <p:nvPr/>
          </p:nvCxnSpPr>
          <p:spPr>
            <a:xfrm flipH="1">
              <a:off x="2278323" y="4253136"/>
              <a:ext cx="3551765" cy="33637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84AED688-C311-41A1-BA29-042DB2BC4B4D}"/>
                </a:ext>
              </a:extLst>
            </p:cNvPr>
            <p:cNvCxnSpPr/>
            <p:nvPr/>
          </p:nvCxnSpPr>
          <p:spPr>
            <a:xfrm flipH="1">
              <a:off x="2278323" y="4262283"/>
              <a:ext cx="5475414" cy="327229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04F74F99-4569-436D-931B-B2305594BA94}"/>
                </a:ext>
              </a:extLst>
            </p:cNvPr>
            <p:cNvCxnSpPr/>
            <p:nvPr/>
          </p:nvCxnSpPr>
          <p:spPr>
            <a:xfrm flipV="1">
              <a:off x="7655015" y="2118759"/>
              <a:ext cx="2011799" cy="1207451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F2DDE2C5-37E7-491A-A0CB-8B4F2951241E}"/>
                </a:ext>
              </a:extLst>
            </p:cNvPr>
            <p:cNvCxnSpPr/>
            <p:nvPr/>
          </p:nvCxnSpPr>
          <p:spPr>
            <a:xfrm flipH="1">
              <a:off x="5142826" y="3294037"/>
              <a:ext cx="2574301" cy="1989511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A823599-4994-41BA-A616-04C572882C2B}"/>
                </a:ext>
              </a:extLst>
            </p:cNvPr>
            <p:cNvCxnSpPr/>
            <p:nvPr/>
          </p:nvCxnSpPr>
          <p:spPr>
            <a:xfrm flipH="1">
              <a:off x="2278323" y="4252176"/>
              <a:ext cx="4787143" cy="337336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86E3B00-DE99-451F-93B5-4A48C1AF1398}"/>
                </a:ext>
              </a:extLst>
            </p:cNvPr>
            <p:cNvCxnSpPr/>
            <p:nvPr/>
          </p:nvCxnSpPr>
          <p:spPr>
            <a:xfrm flipH="1">
              <a:off x="2278323" y="4245260"/>
              <a:ext cx="4369012" cy="344252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095891C-64F6-4DFA-8507-839850A4EC3D}"/>
                </a:ext>
              </a:extLst>
            </p:cNvPr>
            <p:cNvGrpSpPr/>
            <p:nvPr/>
          </p:nvGrpSpPr>
          <p:grpSpPr>
            <a:xfrm>
              <a:off x="5974452" y="1622149"/>
              <a:ext cx="1375914" cy="907964"/>
              <a:chOff x="6593615" y="961703"/>
              <a:chExt cx="1375914" cy="907964"/>
            </a:xfrm>
          </p:grpSpPr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EC99403C-A29F-43BE-B1DC-CC9DB64C2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3615" y="961703"/>
                <a:ext cx="1375914" cy="907964"/>
              </a:xfrm>
              <a:prstGeom prst="rect">
                <a:avLst/>
              </a:prstGeom>
            </p:spPr>
          </p:pic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9602D625-64EB-4B07-8D25-F18AF425EA50}"/>
                  </a:ext>
                </a:extLst>
              </p:cNvPr>
              <p:cNvSpPr/>
              <p:nvPr/>
            </p:nvSpPr>
            <p:spPr>
              <a:xfrm>
                <a:off x="7103790" y="1457175"/>
                <a:ext cx="355564" cy="16927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anchor="ctr">
                <a:spAutoFit/>
              </a:bodyPr>
              <a:lstStyle>
                <a:defPPr>
                  <a:defRPr lang="en-US"/>
                </a:defPPr>
                <a:lvl1pPr marL="0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6371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32742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99113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65484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3185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98226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64597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730969" algn="l" defTabSz="932742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118538" fontAlgn="base">
                  <a:spcAft>
                    <a:spcPct val="0"/>
                  </a:spcAft>
                  <a:defRPr/>
                </a:pPr>
                <a:r>
                  <a:rPr lang="en-US" sz="1100" b="1" dirty="0">
                    <a:ln>
                      <a:solidFill>
                        <a:srgbClr val="FFFFFF">
                          <a:alpha val="0"/>
                        </a:srgbClr>
                      </a:solidFill>
                    </a:ln>
                    <a:solidFill>
                      <a:srgbClr val="000000"/>
                    </a:solidFill>
                  </a:rPr>
                  <a:t>EC2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BEFDD423-47CA-43F9-9B9C-A745F8BF90BF}"/>
                </a:ext>
              </a:extLst>
            </p:cNvPr>
            <p:cNvGrpSpPr/>
            <p:nvPr/>
          </p:nvGrpSpPr>
          <p:grpSpPr>
            <a:xfrm>
              <a:off x="4959694" y="1115735"/>
              <a:ext cx="1375914" cy="907964"/>
              <a:chOff x="5133973" y="725767"/>
              <a:chExt cx="1375914" cy="907964"/>
            </a:xfrm>
          </p:grpSpPr>
          <p:pic>
            <p:nvPicPr>
              <p:cNvPr id="269" name="Picture 268">
                <a:extLst>
                  <a:ext uri="{FF2B5EF4-FFF2-40B4-BE49-F238E27FC236}">
                    <a16:creationId xmlns:a16="http://schemas.microsoft.com/office/drawing/2014/main" id="{AC66641D-A65B-4284-869E-C945542B5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3973" y="725767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70" name="Picture 269">
                <a:extLst>
                  <a:ext uri="{FF2B5EF4-FFF2-40B4-BE49-F238E27FC236}">
                    <a16:creationId xmlns:a16="http://schemas.microsoft.com/office/drawing/2014/main" id="{B83B9734-43D7-4C5D-A372-EFDB8923D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4730" y="1266817"/>
                <a:ext cx="914400" cy="109652"/>
              </a:xfrm>
              <a:prstGeom prst="rect">
                <a:avLst/>
              </a:prstGeom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1AD1735C-16D9-40AC-9E94-A0D7B8273281}"/>
                </a:ext>
              </a:extLst>
            </p:cNvPr>
            <p:cNvGrpSpPr/>
            <p:nvPr/>
          </p:nvGrpSpPr>
          <p:grpSpPr>
            <a:xfrm>
              <a:off x="9815596" y="2965232"/>
              <a:ext cx="1375914" cy="907964"/>
              <a:chOff x="9764591" y="3213524"/>
              <a:chExt cx="1375914" cy="907964"/>
            </a:xfrm>
          </p:grpSpPr>
          <p:pic>
            <p:nvPicPr>
              <p:cNvPr id="267" name="Picture 266">
                <a:extLst>
                  <a:ext uri="{FF2B5EF4-FFF2-40B4-BE49-F238E27FC236}">
                    <a16:creationId xmlns:a16="http://schemas.microsoft.com/office/drawing/2014/main" id="{A83B442B-C0A1-4B0A-9ACA-A5F7011A6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64591" y="3213524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68" name="Picture 267">
                <a:extLst>
                  <a:ext uri="{FF2B5EF4-FFF2-40B4-BE49-F238E27FC236}">
                    <a16:creationId xmlns:a16="http://schemas.microsoft.com/office/drawing/2014/main" id="{4737DD7C-C66F-4056-9875-BB5612C8F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97450" y="3667963"/>
                <a:ext cx="1188720" cy="287894"/>
              </a:xfrm>
              <a:prstGeom prst="rect">
                <a:avLst/>
              </a:prstGeom>
            </p:spPr>
          </p:pic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B319C4AD-B317-4C16-BAB1-0F411DE99E7B}"/>
                </a:ext>
              </a:extLst>
            </p:cNvPr>
            <p:cNvGrpSpPr/>
            <p:nvPr/>
          </p:nvGrpSpPr>
          <p:grpSpPr>
            <a:xfrm>
              <a:off x="8102893" y="1457352"/>
              <a:ext cx="1375914" cy="907964"/>
              <a:chOff x="8193932" y="294356"/>
              <a:chExt cx="1375914" cy="907964"/>
            </a:xfrm>
          </p:grpSpPr>
          <p:pic>
            <p:nvPicPr>
              <p:cNvPr id="265" name="Picture 264">
                <a:extLst>
                  <a:ext uri="{FF2B5EF4-FFF2-40B4-BE49-F238E27FC236}">
                    <a16:creationId xmlns:a16="http://schemas.microsoft.com/office/drawing/2014/main" id="{D802968F-310C-4491-A560-1FFE58A4A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93932" y="294356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B404442F-2CA2-438E-B2C7-31494B26A7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61388" y="724606"/>
                <a:ext cx="1055270" cy="376425"/>
              </a:xfrm>
              <a:prstGeom prst="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6FED2BB-88BF-41AB-8021-257082FE8076}"/>
                </a:ext>
              </a:extLst>
            </p:cNvPr>
            <p:cNvGrpSpPr/>
            <p:nvPr/>
          </p:nvGrpSpPr>
          <p:grpSpPr>
            <a:xfrm>
              <a:off x="10181653" y="3962241"/>
              <a:ext cx="1375914" cy="907964"/>
              <a:chOff x="10413979" y="3960950"/>
              <a:chExt cx="1375914" cy="907964"/>
            </a:xfrm>
          </p:grpSpPr>
          <p:pic>
            <p:nvPicPr>
              <p:cNvPr id="263" name="Picture 262">
                <a:extLst>
                  <a:ext uri="{FF2B5EF4-FFF2-40B4-BE49-F238E27FC236}">
                    <a16:creationId xmlns:a16="http://schemas.microsoft.com/office/drawing/2014/main" id="{E90C007C-95F0-44F5-962D-E35E6E679F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13979" y="3960950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64" name="Picture 263">
                <a:extLst>
                  <a:ext uri="{FF2B5EF4-FFF2-40B4-BE49-F238E27FC236}">
                    <a16:creationId xmlns:a16="http://schemas.microsoft.com/office/drawing/2014/main" id="{99ED8E1E-400A-4314-BCAA-6CB8D6BC4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8749" y="4456888"/>
                <a:ext cx="1097280" cy="248478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2116BE4-D849-4D38-B2BC-24B18DC63E8E}"/>
                </a:ext>
              </a:extLst>
            </p:cNvPr>
            <p:cNvGrpSpPr/>
            <p:nvPr/>
          </p:nvGrpSpPr>
          <p:grpSpPr>
            <a:xfrm>
              <a:off x="3686279" y="1379923"/>
              <a:ext cx="1536981" cy="1014252"/>
              <a:chOff x="3759810" y="1371600"/>
              <a:chExt cx="1664840" cy="1098626"/>
            </a:xfrm>
          </p:grpSpPr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D9F5D741-352A-42CD-B885-F756C0EB0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9810" y="1371600"/>
                <a:ext cx="1664840" cy="1098626"/>
              </a:xfrm>
              <a:prstGeom prst="rect">
                <a:avLst/>
              </a:prstGeom>
            </p:spPr>
          </p:pic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20648CD0-577F-4C1C-9C38-574866A77701}"/>
                  </a:ext>
                </a:extLst>
              </p:cNvPr>
              <p:cNvGrpSpPr/>
              <p:nvPr/>
            </p:nvGrpSpPr>
            <p:grpSpPr>
              <a:xfrm>
                <a:off x="4031903" y="1686139"/>
                <a:ext cx="1120654" cy="658748"/>
                <a:chOff x="3992920" y="1695234"/>
                <a:chExt cx="1097280" cy="645008"/>
              </a:xfrm>
            </p:grpSpPr>
            <p:pic>
              <p:nvPicPr>
                <p:cNvPr id="261" name="Picture 260">
                  <a:extLst>
                    <a:ext uri="{FF2B5EF4-FFF2-40B4-BE49-F238E27FC236}">
                      <a16:creationId xmlns:a16="http://schemas.microsoft.com/office/drawing/2014/main" id="{1826CFA7-67D1-4D57-BF98-C14B474D8A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92920" y="1960380"/>
                  <a:ext cx="1097280" cy="379862"/>
                </a:xfrm>
                <a:prstGeom prst="rect">
                  <a:avLst/>
                </a:prstGeom>
              </p:spPr>
            </p:pic>
            <p:pic>
              <p:nvPicPr>
                <p:cNvPr id="262" name="Picture 261">
                  <a:extLst>
                    <a:ext uri="{FF2B5EF4-FFF2-40B4-BE49-F238E27FC236}">
                      <a16:creationId xmlns:a16="http://schemas.microsoft.com/office/drawing/2014/main" id="{76E704F3-D9E0-4387-BF4D-F882559B61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4939" y="1695234"/>
                  <a:ext cx="914400" cy="281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1766E68A-3574-4F19-BF40-02C72960D3AE}"/>
                </a:ext>
              </a:extLst>
            </p:cNvPr>
            <p:cNvGrpSpPr/>
            <p:nvPr/>
          </p:nvGrpSpPr>
          <p:grpSpPr>
            <a:xfrm>
              <a:off x="1114974" y="2579050"/>
              <a:ext cx="1375914" cy="907964"/>
              <a:chOff x="408239" y="2905499"/>
              <a:chExt cx="1375914" cy="907964"/>
            </a:xfrm>
          </p:grpSpPr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DB3E8F28-B4D5-4558-B4F0-55E33208E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239" y="2905499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0C58FE92-720B-441E-A7E1-473322A52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716" y="3389146"/>
                <a:ext cx="822960" cy="240689"/>
              </a:xfrm>
              <a:prstGeom prst="rect">
                <a:avLst/>
              </a:prstGeom>
            </p:spPr>
          </p:pic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0375625-E167-4E92-91B9-134D7DAF99E7}"/>
                </a:ext>
              </a:extLst>
            </p:cNvPr>
            <p:cNvGrpSpPr/>
            <p:nvPr/>
          </p:nvGrpSpPr>
          <p:grpSpPr>
            <a:xfrm>
              <a:off x="6890382" y="1289958"/>
              <a:ext cx="1375914" cy="907964"/>
              <a:chOff x="6472902" y="-30754"/>
              <a:chExt cx="1375914" cy="907964"/>
            </a:xfrm>
          </p:grpSpPr>
          <p:pic>
            <p:nvPicPr>
              <p:cNvPr id="255" name="Picture 254">
                <a:extLst>
                  <a:ext uri="{FF2B5EF4-FFF2-40B4-BE49-F238E27FC236}">
                    <a16:creationId xmlns:a16="http://schemas.microsoft.com/office/drawing/2014/main" id="{D823ED62-A4FD-40D0-8431-C2F6298DC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72902" y="-30754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56" name="Picture 255">
                <a:extLst>
                  <a:ext uri="{FF2B5EF4-FFF2-40B4-BE49-F238E27FC236}">
                    <a16:creationId xmlns:a16="http://schemas.microsoft.com/office/drawing/2014/main" id="{72123B6E-8B3E-49F4-B721-2A7776678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81118" y="343920"/>
                <a:ext cx="972692" cy="362330"/>
              </a:xfrm>
              <a:prstGeom prst="rect">
                <a:avLst/>
              </a:prstGeom>
            </p:spPr>
          </p:pic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B15ADC7-130C-49D9-BCDD-EECB05A248BE}"/>
                </a:ext>
              </a:extLst>
            </p:cNvPr>
            <p:cNvGrpSpPr/>
            <p:nvPr/>
          </p:nvGrpSpPr>
          <p:grpSpPr>
            <a:xfrm>
              <a:off x="3139464" y="3375250"/>
              <a:ext cx="6157548" cy="884638"/>
              <a:chOff x="3456878" y="3375250"/>
              <a:chExt cx="6157548" cy="884638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670596A5-18E1-47FA-8D65-5C6D27E95EDB}"/>
                  </a:ext>
                </a:extLst>
              </p:cNvPr>
              <p:cNvSpPr/>
              <p:nvPr/>
            </p:nvSpPr>
            <p:spPr bwMode="auto">
              <a:xfrm>
                <a:off x="3456878" y="3375250"/>
                <a:ext cx="6157548" cy="884638"/>
              </a:xfrm>
              <a:prstGeom prst="rect">
                <a:avLst/>
              </a:prstGeom>
              <a:solidFill>
                <a:schemeClr val="tx1"/>
              </a:solidFill>
              <a:ln w="34925">
                <a:solidFill>
                  <a:srgbClr val="0070C0"/>
                </a:solidFill>
                <a:headEnd type="none" w="med" len="med"/>
                <a:tailEnd type="none" w="med" len="med"/>
              </a:ln>
              <a:effectLst>
                <a:softEdge rad="152400"/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774C9139-A609-4F9B-AF3C-DABED0E739A2}"/>
                  </a:ext>
                </a:extLst>
              </p:cNvPr>
              <p:cNvGrpSpPr/>
              <p:nvPr/>
            </p:nvGrpSpPr>
            <p:grpSpPr>
              <a:xfrm>
                <a:off x="3681239" y="3530443"/>
                <a:ext cx="5708824" cy="574253"/>
                <a:chOff x="3099639" y="3512051"/>
                <a:chExt cx="6363235" cy="640080"/>
              </a:xfrm>
            </p:grpSpPr>
            <p:pic>
              <p:nvPicPr>
                <p:cNvPr id="246" name="Picture 245">
                  <a:extLst>
                    <a:ext uri="{FF2B5EF4-FFF2-40B4-BE49-F238E27FC236}">
                      <a16:creationId xmlns:a16="http://schemas.microsoft.com/office/drawing/2014/main" id="{AEFD73F5-0BC9-4FAC-9B7E-B3648A84D2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99639" y="3512051"/>
                  <a:ext cx="452941" cy="631064"/>
                </a:xfrm>
                <a:prstGeom prst="rect">
                  <a:avLst/>
                </a:prstGeom>
              </p:spPr>
            </p:pic>
            <p:pic>
              <p:nvPicPr>
                <p:cNvPr id="247" name="Picture 246">
                  <a:extLst>
                    <a:ext uri="{FF2B5EF4-FFF2-40B4-BE49-F238E27FC236}">
                      <a16:creationId xmlns:a16="http://schemas.microsoft.com/office/drawing/2014/main" id="{BEC2897C-6374-4CB7-B30C-AEBB9FDE3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5193" y="3512051"/>
                  <a:ext cx="343978" cy="627254"/>
                </a:xfrm>
                <a:prstGeom prst="rect">
                  <a:avLst/>
                </a:prstGeom>
              </p:spPr>
            </p:pic>
            <p:pic>
              <p:nvPicPr>
                <p:cNvPr id="248" name="Picture 247">
                  <a:extLst>
                    <a:ext uri="{FF2B5EF4-FFF2-40B4-BE49-F238E27FC236}">
                      <a16:creationId xmlns:a16="http://schemas.microsoft.com/office/drawing/2014/main" id="{9D8B6576-BAC6-4EF9-BC10-8525C70FF5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5658" y="3512051"/>
                  <a:ext cx="1221396" cy="626854"/>
                </a:xfrm>
                <a:prstGeom prst="rect">
                  <a:avLst/>
                </a:prstGeom>
              </p:spPr>
            </p:pic>
            <p:pic>
              <p:nvPicPr>
                <p:cNvPr id="249" name="Picture 248">
                  <a:extLst>
                    <a:ext uri="{FF2B5EF4-FFF2-40B4-BE49-F238E27FC236}">
                      <a16:creationId xmlns:a16="http://schemas.microsoft.com/office/drawing/2014/main" id="{58A528CD-C899-4DCC-934E-2FC6B5A13D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6599" y="3512051"/>
                  <a:ext cx="373380" cy="640080"/>
                </a:xfrm>
                <a:prstGeom prst="rect">
                  <a:avLst/>
                </a:prstGeom>
              </p:spPr>
            </p:pic>
            <p:pic>
              <p:nvPicPr>
                <p:cNvPr id="250" name="Picture 249">
                  <a:extLst>
                    <a:ext uri="{FF2B5EF4-FFF2-40B4-BE49-F238E27FC236}">
                      <a16:creationId xmlns:a16="http://schemas.microsoft.com/office/drawing/2014/main" id="{A43A5324-0AF6-4759-B8E6-D86845B25A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1889" y="3512051"/>
                  <a:ext cx="373380" cy="640080"/>
                </a:xfrm>
                <a:prstGeom prst="rect">
                  <a:avLst/>
                </a:prstGeom>
              </p:spPr>
            </p:pic>
            <p:pic>
              <p:nvPicPr>
                <p:cNvPr id="251" name="Picture 250">
                  <a:extLst>
                    <a:ext uri="{FF2B5EF4-FFF2-40B4-BE49-F238E27FC236}">
                      <a16:creationId xmlns:a16="http://schemas.microsoft.com/office/drawing/2014/main" id="{E12453D4-1C4B-43C6-93FC-008A25C553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04426" y="3512051"/>
                  <a:ext cx="1221396" cy="626854"/>
                </a:xfrm>
                <a:prstGeom prst="rect">
                  <a:avLst/>
                </a:prstGeom>
              </p:spPr>
            </p:pic>
            <p:pic>
              <p:nvPicPr>
                <p:cNvPr id="252" name="Picture 251">
                  <a:extLst>
                    <a:ext uri="{FF2B5EF4-FFF2-40B4-BE49-F238E27FC236}">
                      <a16:creationId xmlns:a16="http://schemas.microsoft.com/office/drawing/2014/main" id="{6B108C19-6D2A-46FB-A794-20BF9242C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7878" y="3512051"/>
                  <a:ext cx="1221396" cy="626854"/>
                </a:xfrm>
                <a:prstGeom prst="rect">
                  <a:avLst/>
                </a:prstGeom>
              </p:spPr>
            </p:pic>
            <p:pic>
              <p:nvPicPr>
                <p:cNvPr id="253" name="Picture 252">
                  <a:extLst>
                    <a:ext uri="{FF2B5EF4-FFF2-40B4-BE49-F238E27FC236}">
                      <a16:creationId xmlns:a16="http://schemas.microsoft.com/office/drawing/2014/main" id="{AD8D4516-9648-4647-992B-BEB7DFF60C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4800" y="3512051"/>
                  <a:ext cx="343978" cy="627254"/>
                </a:xfrm>
                <a:prstGeom prst="rect">
                  <a:avLst/>
                </a:prstGeom>
              </p:spPr>
            </p:pic>
            <p:pic>
              <p:nvPicPr>
                <p:cNvPr id="254" name="Picture 253">
                  <a:extLst>
                    <a:ext uri="{FF2B5EF4-FFF2-40B4-BE49-F238E27FC236}">
                      <a16:creationId xmlns:a16="http://schemas.microsoft.com/office/drawing/2014/main" id="{FD6F3A02-7411-41A6-B6AE-92A8BA0949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09933" y="3512051"/>
                  <a:ext cx="452941" cy="6310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19DFDAC6-00C1-431E-80B7-01BC3EA635C9}"/>
                </a:ext>
              </a:extLst>
            </p:cNvPr>
            <p:cNvGrpSpPr/>
            <p:nvPr/>
          </p:nvGrpSpPr>
          <p:grpSpPr>
            <a:xfrm>
              <a:off x="2533916" y="1230419"/>
              <a:ext cx="1375914" cy="907964"/>
              <a:chOff x="2422314" y="1325042"/>
              <a:chExt cx="1375914" cy="907964"/>
            </a:xfrm>
          </p:grpSpPr>
          <p:pic>
            <p:nvPicPr>
              <p:cNvPr id="240" name="Picture 239">
                <a:extLst>
                  <a:ext uri="{FF2B5EF4-FFF2-40B4-BE49-F238E27FC236}">
                    <a16:creationId xmlns:a16="http://schemas.microsoft.com/office/drawing/2014/main" id="{C192FAD1-4CC0-4603-8568-7C296F2A6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22314" y="1325042"/>
                <a:ext cx="1375914" cy="907964"/>
              </a:xfrm>
              <a:prstGeom prst="rect">
                <a:avLst/>
              </a:prstGeom>
            </p:spPr>
          </p:pic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1E487415-EEA3-4BC8-A6E8-576B5C29581F}"/>
                  </a:ext>
                </a:extLst>
              </p:cNvPr>
              <p:cNvGrpSpPr/>
              <p:nvPr/>
            </p:nvGrpSpPr>
            <p:grpSpPr>
              <a:xfrm>
                <a:off x="2645837" y="1814692"/>
                <a:ext cx="928868" cy="243982"/>
                <a:chOff x="2609292" y="1767155"/>
                <a:chExt cx="928868" cy="243982"/>
              </a:xfrm>
            </p:grpSpPr>
            <p:pic>
              <p:nvPicPr>
                <p:cNvPr id="242" name="Picture 241">
                  <a:extLst>
                    <a:ext uri="{FF2B5EF4-FFF2-40B4-BE49-F238E27FC236}">
                      <a16:creationId xmlns:a16="http://schemas.microsoft.com/office/drawing/2014/main" id="{62AD518D-54FB-41AC-9078-698387E3DB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1612"/>
                <a:stretch/>
              </p:blipFill>
              <p:spPr>
                <a:xfrm>
                  <a:off x="2678023" y="1767155"/>
                  <a:ext cx="860137" cy="243982"/>
                </a:xfrm>
                <a:prstGeom prst="rect">
                  <a:avLst/>
                </a:prstGeom>
              </p:spPr>
            </p:pic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EE4E7E2F-ADDE-4C84-BB65-8682EE679503}"/>
                    </a:ext>
                  </a:extLst>
                </p:cNvPr>
                <p:cNvSpPr/>
                <p:nvPr/>
              </p:nvSpPr>
              <p:spPr bwMode="auto">
                <a:xfrm rot="16652055">
                  <a:off x="2594483" y="1795085"/>
                  <a:ext cx="201415" cy="171798"/>
                </a:xfrm>
                <a:prstGeom prst="ellipse">
                  <a:avLst/>
                </a:prstGeom>
                <a:solidFill>
                  <a:srgbClr val="2BAEE4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6C71AB58-E067-4BA9-A175-8AE36406436D}"/>
                </a:ext>
              </a:extLst>
            </p:cNvPr>
            <p:cNvGrpSpPr/>
            <p:nvPr/>
          </p:nvGrpSpPr>
          <p:grpSpPr>
            <a:xfrm>
              <a:off x="1586345" y="1676774"/>
              <a:ext cx="1375914" cy="907964"/>
              <a:chOff x="1619125" y="1844026"/>
              <a:chExt cx="1375914" cy="907964"/>
            </a:xfrm>
          </p:grpSpPr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3C8EA541-F3DC-4A83-A82E-4F893B909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9125" y="1844026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39" name="Picture 238">
                <a:extLst>
                  <a:ext uri="{FF2B5EF4-FFF2-40B4-BE49-F238E27FC236}">
                    <a16:creationId xmlns:a16="http://schemas.microsoft.com/office/drawing/2014/main" id="{43064468-6A42-4E5D-81ED-33366CF43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1776" y="2365138"/>
                <a:ext cx="1097280" cy="243982"/>
              </a:xfrm>
              <a:prstGeom prst="rect">
                <a:avLst/>
              </a:prstGeom>
            </p:spPr>
          </p:pic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DBEFC5D1-97EC-477F-B8AE-4E3613F8A92F}"/>
                </a:ext>
              </a:extLst>
            </p:cNvPr>
            <p:cNvGrpSpPr/>
            <p:nvPr/>
          </p:nvGrpSpPr>
          <p:grpSpPr>
            <a:xfrm>
              <a:off x="1239360" y="3334000"/>
              <a:ext cx="1375914" cy="907964"/>
              <a:chOff x="1520867" y="3620731"/>
              <a:chExt cx="1375914" cy="907964"/>
            </a:xfrm>
          </p:grpSpPr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CA355AB2-6E8B-4B71-B6B6-E1A892D03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0867" y="3620731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37" name="Picture 236">
                <a:extLst>
                  <a:ext uri="{FF2B5EF4-FFF2-40B4-BE49-F238E27FC236}">
                    <a16:creationId xmlns:a16="http://schemas.microsoft.com/office/drawing/2014/main" id="{6D8920B4-5C3B-4984-99E3-033D1A7D6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35920" y="4067039"/>
                <a:ext cx="745808" cy="205740"/>
              </a:xfrm>
              <a:prstGeom prst="rect">
                <a:avLst/>
              </a:prstGeom>
            </p:spPr>
          </p:pic>
        </p:grp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623E9DE9-A265-4E71-998A-EB92BFCA076C}"/>
                </a:ext>
              </a:extLst>
            </p:cNvPr>
            <p:cNvCxnSpPr/>
            <p:nvPr/>
          </p:nvCxnSpPr>
          <p:spPr>
            <a:xfrm>
              <a:off x="9317321" y="5317366"/>
              <a:ext cx="471043" cy="18"/>
            </a:xfrm>
            <a:prstGeom prst="straightConnector1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4044420-FF02-4CA5-9722-787A325E33D2}"/>
                </a:ext>
              </a:extLst>
            </p:cNvPr>
            <p:cNvGrpSpPr/>
            <p:nvPr/>
          </p:nvGrpSpPr>
          <p:grpSpPr>
            <a:xfrm>
              <a:off x="208153" y="3529733"/>
              <a:ext cx="1375914" cy="907964"/>
              <a:chOff x="531730" y="3957031"/>
              <a:chExt cx="1375914" cy="907964"/>
            </a:xfrm>
          </p:grpSpPr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EB4876FD-5D73-42F2-8078-684505362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730" y="3957031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35" name="Picture 234">
                <a:extLst>
                  <a:ext uri="{FF2B5EF4-FFF2-40B4-BE49-F238E27FC236}">
                    <a16:creationId xmlns:a16="http://schemas.microsoft.com/office/drawing/2014/main" id="{FB62E1B8-17F1-4230-8C2A-CBF7BA8BD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2010" y="4364628"/>
                <a:ext cx="495355" cy="274320"/>
              </a:xfrm>
              <a:prstGeom prst="rect">
                <a:avLst/>
              </a:prstGeom>
            </p:spPr>
          </p:pic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5A3AB63C-65E6-4364-977F-5701CF8972D0}"/>
                </a:ext>
              </a:extLst>
            </p:cNvPr>
            <p:cNvGrpSpPr/>
            <p:nvPr/>
          </p:nvGrpSpPr>
          <p:grpSpPr>
            <a:xfrm>
              <a:off x="1019158" y="4128905"/>
              <a:ext cx="1375914" cy="907964"/>
              <a:chOff x="1335516" y="4213855"/>
              <a:chExt cx="1375914" cy="907964"/>
            </a:xfrm>
          </p:grpSpPr>
          <p:pic>
            <p:nvPicPr>
              <p:cNvPr id="232" name="Picture 231">
                <a:extLst>
                  <a:ext uri="{FF2B5EF4-FFF2-40B4-BE49-F238E27FC236}">
                    <a16:creationId xmlns:a16="http://schemas.microsoft.com/office/drawing/2014/main" id="{4BC8A3CD-4F2C-45B3-BC16-16A2E2262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5516" y="4213855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0F5B46D7-8954-4F3E-B29F-ABCFD4039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email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8110" y="4671587"/>
                <a:ext cx="650727" cy="197041"/>
              </a:xfrm>
              <a:prstGeom prst="rect">
                <a:avLst/>
              </a:prstGeom>
            </p:spPr>
          </p:pic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29A79A0-3FBD-43E8-A144-D73E3B26A015}"/>
                </a:ext>
              </a:extLst>
            </p:cNvPr>
            <p:cNvGrpSpPr/>
            <p:nvPr/>
          </p:nvGrpSpPr>
          <p:grpSpPr>
            <a:xfrm>
              <a:off x="1239360" y="5153141"/>
              <a:ext cx="10816390" cy="1734223"/>
              <a:chOff x="1582269" y="5153141"/>
              <a:chExt cx="10816390" cy="1734223"/>
            </a:xfrm>
          </p:grpSpPr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30B2703-65D5-45B2-AC70-A4EA30A393B2}"/>
                  </a:ext>
                </a:extLst>
              </p:cNvPr>
              <p:cNvGrpSpPr/>
              <p:nvPr/>
            </p:nvGrpSpPr>
            <p:grpSpPr>
              <a:xfrm>
                <a:off x="1582269" y="5153141"/>
                <a:ext cx="2558288" cy="1734223"/>
                <a:chOff x="2022800" y="5153141"/>
                <a:chExt cx="2558288" cy="1734223"/>
              </a:xfrm>
            </p:grpSpPr>
            <p:pic>
              <p:nvPicPr>
                <p:cNvPr id="196" name="Picture 195">
                  <a:extLst>
                    <a:ext uri="{FF2B5EF4-FFF2-40B4-BE49-F238E27FC236}">
                      <a16:creationId xmlns:a16="http://schemas.microsoft.com/office/drawing/2014/main" id="{B7484983-A510-4889-96D6-5A4A1570C8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7654" y="5153141"/>
                  <a:ext cx="975495" cy="1298665"/>
                </a:xfrm>
                <a:prstGeom prst="rect">
                  <a:avLst/>
                </a:prstGeom>
              </p:spPr>
            </p:pic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CB2F2E57-A82C-4B2E-A6B9-CB0C1B9B069A}"/>
                    </a:ext>
                  </a:extLst>
                </p:cNvPr>
                <p:cNvSpPr/>
                <p:nvPr/>
              </p:nvSpPr>
              <p:spPr>
                <a:xfrm>
                  <a:off x="2022800" y="6521994"/>
                  <a:ext cx="2558288" cy="365370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US"/>
                  </a:defPPr>
                  <a:lvl1pPr marL="0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66371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32742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99113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65484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31856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98226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64597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730969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118538" fontAlgn="base">
                    <a:spcAft>
                      <a:spcPct val="0"/>
                    </a:spcAft>
                    <a:defRPr/>
                  </a:pPr>
                  <a:r>
                    <a:rPr lang="en-US" sz="2000" dirty="0">
                      <a:ln>
                        <a:solidFill>
                          <a:srgbClr val="FFFFFF">
                            <a:alpha val="0"/>
                          </a:srgbClr>
                        </a:solidFill>
                      </a:ln>
                      <a:solidFill>
                        <a:srgbClr val="505050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On-Premises</a:t>
                  </a:r>
                </a:p>
              </p:txBody>
            </p:sp>
            <p:grpSp>
              <p:nvGrpSpPr>
                <p:cNvPr id="198" name="Group 4">
                  <a:extLst>
                    <a:ext uri="{FF2B5EF4-FFF2-40B4-BE49-F238E27FC236}">
                      <a16:creationId xmlns:a16="http://schemas.microsoft.com/office/drawing/2014/main" id="{761E1384-3373-4237-98FE-A93D9C858ED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204647" y="5565653"/>
                  <a:ext cx="1181100" cy="882650"/>
                  <a:chOff x="2108" y="3767"/>
                  <a:chExt cx="744" cy="556"/>
                </a:xfrm>
              </p:grpSpPr>
              <p:sp>
                <p:nvSpPr>
                  <p:cNvPr id="199" name="AutoShape 3">
                    <a:extLst>
                      <a:ext uri="{FF2B5EF4-FFF2-40B4-BE49-F238E27FC236}">
                        <a16:creationId xmlns:a16="http://schemas.microsoft.com/office/drawing/2014/main" id="{84574C4D-11F2-46D7-9CFD-37378DA77AAE}"/>
                      </a:ext>
                    </a:extLst>
                  </p:cNvPr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2108" y="3767"/>
                    <a:ext cx="744" cy="5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0" name="Freeform 5">
                    <a:extLst>
                      <a:ext uri="{FF2B5EF4-FFF2-40B4-BE49-F238E27FC236}">
                        <a16:creationId xmlns:a16="http://schemas.microsoft.com/office/drawing/2014/main" id="{2DB3442D-247F-4723-8FFD-791889AB99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9" y="3768"/>
                    <a:ext cx="221" cy="48"/>
                  </a:xfrm>
                  <a:custGeom>
                    <a:avLst/>
                    <a:gdLst>
                      <a:gd name="T0" fmla="*/ 404 w 404"/>
                      <a:gd name="T1" fmla="*/ 88 h 88"/>
                      <a:gd name="T2" fmla="*/ 323 w 404"/>
                      <a:gd name="T3" fmla="*/ 0 h 88"/>
                      <a:gd name="T4" fmla="*/ 81 w 404"/>
                      <a:gd name="T5" fmla="*/ 0 h 88"/>
                      <a:gd name="T6" fmla="*/ 0 w 404"/>
                      <a:gd name="T7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04" h="88">
                        <a:moveTo>
                          <a:pt x="404" y="88"/>
                        </a:moveTo>
                        <a:cubicBezTo>
                          <a:pt x="404" y="39"/>
                          <a:pt x="368" y="0"/>
                          <a:pt x="323" y="0"/>
                        </a:cubicBezTo>
                        <a:cubicBezTo>
                          <a:pt x="81" y="0"/>
                          <a:pt x="81" y="0"/>
                          <a:pt x="81" y="0"/>
                        </a:cubicBezTo>
                        <a:cubicBezTo>
                          <a:pt x="36" y="0"/>
                          <a:pt x="0" y="39"/>
                          <a:pt x="0" y="88"/>
                        </a:cubicBezTo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1" name="Freeform 6">
                    <a:extLst>
                      <a:ext uri="{FF2B5EF4-FFF2-40B4-BE49-F238E27FC236}">
                        <a16:creationId xmlns:a16="http://schemas.microsoft.com/office/drawing/2014/main" id="{7C35EB9F-0564-4F10-862F-665B72A5A15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371" y="4195"/>
                    <a:ext cx="217" cy="128"/>
                  </a:xfrm>
                  <a:custGeom>
                    <a:avLst/>
                    <a:gdLst>
                      <a:gd name="T0" fmla="*/ 0 w 396"/>
                      <a:gd name="T1" fmla="*/ 0 h 234"/>
                      <a:gd name="T2" fmla="*/ 0 w 396"/>
                      <a:gd name="T3" fmla="*/ 146 h 234"/>
                      <a:gd name="T4" fmla="*/ 88 w 396"/>
                      <a:gd name="T5" fmla="*/ 234 h 234"/>
                      <a:gd name="T6" fmla="*/ 308 w 396"/>
                      <a:gd name="T7" fmla="*/ 234 h 234"/>
                      <a:gd name="T8" fmla="*/ 396 w 396"/>
                      <a:gd name="T9" fmla="*/ 146 h 234"/>
                      <a:gd name="T10" fmla="*/ 396 w 396"/>
                      <a:gd name="T11" fmla="*/ 0 h 234"/>
                      <a:gd name="T12" fmla="*/ 0 w 396"/>
                      <a:gd name="T13" fmla="*/ 0 h 234"/>
                      <a:gd name="T14" fmla="*/ 198 w 396"/>
                      <a:gd name="T15" fmla="*/ 178 h 234"/>
                      <a:gd name="T16" fmla="*/ 137 w 396"/>
                      <a:gd name="T17" fmla="*/ 117 h 234"/>
                      <a:gd name="T18" fmla="*/ 198 w 396"/>
                      <a:gd name="T19" fmla="*/ 57 h 234"/>
                      <a:gd name="T20" fmla="*/ 259 w 396"/>
                      <a:gd name="T21" fmla="*/ 117 h 234"/>
                      <a:gd name="T22" fmla="*/ 198 w 396"/>
                      <a:gd name="T23" fmla="*/ 178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96" h="234">
                        <a:moveTo>
                          <a:pt x="0" y="0"/>
                        </a:moveTo>
                        <a:cubicBezTo>
                          <a:pt x="0" y="146"/>
                          <a:pt x="0" y="146"/>
                          <a:pt x="0" y="146"/>
                        </a:cubicBezTo>
                        <a:cubicBezTo>
                          <a:pt x="0" y="195"/>
                          <a:pt x="40" y="234"/>
                          <a:pt x="88" y="234"/>
                        </a:cubicBezTo>
                        <a:cubicBezTo>
                          <a:pt x="308" y="234"/>
                          <a:pt x="308" y="234"/>
                          <a:pt x="308" y="234"/>
                        </a:cubicBezTo>
                        <a:cubicBezTo>
                          <a:pt x="356" y="234"/>
                          <a:pt x="396" y="195"/>
                          <a:pt x="396" y="146"/>
                        </a:cubicBezTo>
                        <a:cubicBezTo>
                          <a:pt x="396" y="0"/>
                          <a:pt x="396" y="0"/>
                          <a:pt x="396" y="0"/>
                        </a:cubicBezTo>
                        <a:lnTo>
                          <a:pt x="0" y="0"/>
                        </a:lnTo>
                        <a:close/>
                        <a:moveTo>
                          <a:pt x="198" y="178"/>
                        </a:moveTo>
                        <a:cubicBezTo>
                          <a:pt x="165" y="178"/>
                          <a:pt x="137" y="151"/>
                          <a:pt x="137" y="117"/>
                        </a:cubicBezTo>
                        <a:cubicBezTo>
                          <a:pt x="137" y="84"/>
                          <a:pt x="165" y="57"/>
                          <a:pt x="198" y="57"/>
                        </a:cubicBezTo>
                        <a:cubicBezTo>
                          <a:pt x="231" y="57"/>
                          <a:pt x="259" y="84"/>
                          <a:pt x="259" y="117"/>
                        </a:cubicBezTo>
                        <a:cubicBezTo>
                          <a:pt x="259" y="151"/>
                          <a:pt x="231" y="178"/>
                          <a:pt x="198" y="178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2" name="Rectangle 7">
                    <a:extLst>
                      <a:ext uri="{FF2B5EF4-FFF2-40B4-BE49-F238E27FC236}">
                        <a16:creationId xmlns:a16="http://schemas.microsoft.com/office/drawing/2014/main" id="{61B496BE-6DCE-4919-910B-883805C54D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74" y="4247"/>
                    <a:ext cx="11" cy="25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3" name="Rectangle 8">
                    <a:extLst>
                      <a:ext uri="{FF2B5EF4-FFF2-40B4-BE49-F238E27FC236}">
                        <a16:creationId xmlns:a16="http://schemas.microsoft.com/office/drawing/2014/main" id="{E09E1B67-868A-4415-BBD4-7F0CA047B3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71" y="3847"/>
                    <a:ext cx="217" cy="317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4" name="Freeform 9">
                    <a:extLst>
                      <a:ext uri="{FF2B5EF4-FFF2-40B4-BE49-F238E27FC236}">
                        <a16:creationId xmlns:a16="http://schemas.microsoft.com/office/drawing/2014/main" id="{B589C568-F867-4CA9-A1C9-DA26C5056F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1" y="3847"/>
                    <a:ext cx="217" cy="317"/>
                  </a:xfrm>
                  <a:custGeom>
                    <a:avLst/>
                    <a:gdLst>
                      <a:gd name="T0" fmla="*/ 217 w 217"/>
                      <a:gd name="T1" fmla="*/ 0 h 317"/>
                      <a:gd name="T2" fmla="*/ 0 w 217"/>
                      <a:gd name="T3" fmla="*/ 317 h 317"/>
                      <a:gd name="T4" fmla="*/ 217 w 217"/>
                      <a:gd name="T5" fmla="*/ 317 h 317"/>
                      <a:gd name="T6" fmla="*/ 217 w 217"/>
                      <a:gd name="T7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7" h="317">
                        <a:moveTo>
                          <a:pt x="217" y="0"/>
                        </a:moveTo>
                        <a:lnTo>
                          <a:pt x="0" y="317"/>
                        </a:lnTo>
                        <a:lnTo>
                          <a:pt x="217" y="317"/>
                        </a:lnTo>
                        <a:lnTo>
                          <a:pt x="217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5" name="Rectangle 10">
                    <a:extLst>
                      <a:ext uri="{FF2B5EF4-FFF2-40B4-BE49-F238E27FC236}">
                        <a16:creationId xmlns:a16="http://schemas.microsoft.com/office/drawing/2014/main" id="{4C1302B8-B2D6-4546-B864-FFBD49C6BE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51" y="3922"/>
                    <a:ext cx="57" cy="5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6" name="Rectangle 11">
                    <a:extLst>
                      <a:ext uri="{FF2B5EF4-FFF2-40B4-BE49-F238E27FC236}">
                        <a16:creationId xmlns:a16="http://schemas.microsoft.com/office/drawing/2014/main" id="{12DCC677-F623-42C4-9AF8-A917CE7458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28" y="4001"/>
                    <a:ext cx="36" cy="3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7" name="Rectangle 12">
                    <a:extLst>
                      <a:ext uri="{FF2B5EF4-FFF2-40B4-BE49-F238E27FC236}">
                        <a16:creationId xmlns:a16="http://schemas.microsoft.com/office/drawing/2014/main" id="{F9FD5EFD-A854-4BAC-A249-50559FE9EB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5" y="4001"/>
                    <a:ext cx="36" cy="3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8" name="Rectangle 13">
                    <a:extLst>
                      <a:ext uri="{FF2B5EF4-FFF2-40B4-BE49-F238E27FC236}">
                        <a16:creationId xmlns:a16="http://schemas.microsoft.com/office/drawing/2014/main" id="{54DA58F1-197D-4EFA-B20E-DC80EBB3D4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5" y="4054"/>
                    <a:ext cx="36" cy="3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09" name="Rectangle 14">
                    <a:extLst>
                      <a:ext uri="{FF2B5EF4-FFF2-40B4-BE49-F238E27FC236}">
                        <a16:creationId xmlns:a16="http://schemas.microsoft.com/office/drawing/2014/main" id="{18FBD2B5-854C-435C-8AB1-D629644657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63" y="4054"/>
                    <a:ext cx="35" cy="3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0" name="Rectangle 15">
                    <a:extLst>
                      <a:ext uri="{FF2B5EF4-FFF2-40B4-BE49-F238E27FC236}">
                        <a16:creationId xmlns:a16="http://schemas.microsoft.com/office/drawing/2014/main" id="{65E4A70D-71F5-43E3-B589-D119EB9381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28" y="4054"/>
                    <a:ext cx="36" cy="3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1" name="Line 16">
                    <a:extLst>
                      <a:ext uri="{FF2B5EF4-FFF2-40B4-BE49-F238E27FC236}">
                        <a16:creationId xmlns:a16="http://schemas.microsoft.com/office/drawing/2014/main" id="{21BA9C43-F36C-4FE4-9E1B-1EF724937C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41" y="3972"/>
                    <a:ext cx="32" cy="37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2" name="Line 17">
                    <a:extLst>
                      <a:ext uri="{FF2B5EF4-FFF2-40B4-BE49-F238E27FC236}">
                        <a16:creationId xmlns:a16="http://schemas.microsoft.com/office/drawing/2014/main" id="{B74FE822-A861-4106-B905-29D8031A1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3" y="4026"/>
                    <a:ext cx="32" cy="37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3" name="Line 18">
                    <a:extLst>
                      <a:ext uri="{FF2B5EF4-FFF2-40B4-BE49-F238E27FC236}">
                        <a16:creationId xmlns:a16="http://schemas.microsoft.com/office/drawing/2014/main" id="{260E4611-7F18-476F-84B2-527DED32E3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87" y="3972"/>
                    <a:ext cx="32" cy="37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4" name="Line 19">
                    <a:extLst>
                      <a:ext uri="{FF2B5EF4-FFF2-40B4-BE49-F238E27FC236}">
                        <a16:creationId xmlns:a16="http://schemas.microsoft.com/office/drawing/2014/main" id="{085BAE5D-8BFF-4427-A2B2-25FB84FF68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15" y="4026"/>
                    <a:ext cx="32" cy="37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5" name="Line 20">
                    <a:extLst>
                      <a:ext uri="{FF2B5EF4-FFF2-40B4-BE49-F238E27FC236}">
                        <a16:creationId xmlns:a16="http://schemas.microsoft.com/office/drawing/2014/main" id="{EE8F4371-F449-48A2-8540-508ED2B72E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48" y="4026"/>
                    <a:ext cx="33" cy="37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6" name="Freeform 21">
                    <a:extLst>
                      <a:ext uri="{FF2B5EF4-FFF2-40B4-BE49-F238E27FC236}">
                        <a16:creationId xmlns:a16="http://schemas.microsoft.com/office/drawing/2014/main" id="{9AE52BD7-FCC4-458B-A46F-41B326CB6F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1" y="3768"/>
                    <a:ext cx="221" cy="48"/>
                  </a:xfrm>
                  <a:custGeom>
                    <a:avLst/>
                    <a:gdLst>
                      <a:gd name="T0" fmla="*/ 404 w 404"/>
                      <a:gd name="T1" fmla="*/ 88 h 88"/>
                      <a:gd name="T2" fmla="*/ 324 w 404"/>
                      <a:gd name="T3" fmla="*/ 0 h 88"/>
                      <a:gd name="T4" fmla="*/ 81 w 404"/>
                      <a:gd name="T5" fmla="*/ 0 h 88"/>
                      <a:gd name="T6" fmla="*/ 0 w 404"/>
                      <a:gd name="T7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04" h="88">
                        <a:moveTo>
                          <a:pt x="404" y="88"/>
                        </a:moveTo>
                        <a:cubicBezTo>
                          <a:pt x="404" y="39"/>
                          <a:pt x="368" y="0"/>
                          <a:pt x="324" y="0"/>
                        </a:cubicBezTo>
                        <a:cubicBezTo>
                          <a:pt x="81" y="0"/>
                          <a:pt x="81" y="0"/>
                          <a:pt x="81" y="0"/>
                        </a:cubicBezTo>
                        <a:cubicBezTo>
                          <a:pt x="36" y="0"/>
                          <a:pt x="0" y="39"/>
                          <a:pt x="0" y="88"/>
                        </a:cubicBezTo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7" name="Freeform 22">
                    <a:extLst>
                      <a:ext uri="{FF2B5EF4-FFF2-40B4-BE49-F238E27FC236}">
                        <a16:creationId xmlns:a16="http://schemas.microsoft.com/office/drawing/2014/main" id="{B4AAB910-C080-42AD-B4CA-6E9B3560C8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633" y="4195"/>
                    <a:ext cx="216" cy="128"/>
                  </a:xfrm>
                  <a:custGeom>
                    <a:avLst/>
                    <a:gdLst>
                      <a:gd name="T0" fmla="*/ 0 w 396"/>
                      <a:gd name="T1" fmla="*/ 0 h 234"/>
                      <a:gd name="T2" fmla="*/ 0 w 396"/>
                      <a:gd name="T3" fmla="*/ 146 h 234"/>
                      <a:gd name="T4" fmla="*/ 88 w 396"/>
                      <a:gd name="T5" fmla="*/ 234 h 234"/>
                      <a:gd name="T6" fmla="*/ 308 w 396"/>
                      <a:gd name="T7" fmla="*/ 234 h 234"/>
                      <a:gd name="T8" fmla="*/ 396 w 396"/>
                      <a:gd name="T9" fmla="*/ 146 h 234"/>
                      <a:gd name="T10" fmla="*/ 396 w 396"/>
                      <a:gd name="T11" fmla="*/ 0 h 234"/>
                      <a:gd name="T12" fmla="*/ 0 w 396"/>
                      <a:gd name="T13" fmla="*/ 0 h 234"/>
                      <a:gd name="T14" fmla="*/ 198 w 396"/>
                      <a:gd name="T15" fmla="*/ 178 h 234"/>
                      <a:gd name="T16" fmla="*/ 138 w 396"/>
                      <a:gd name="T17" fmla="*/ 117 h 234"/>
                      <a:gd name="T18" fmla="*/ 198 w 396"/>
                      <a:gd name="T19" fmla="*/ 57 h 234"/>
                      <a:gd name="T20" fmla="*/ 259 w 396"/>
                      <a:gd name="T21" fmla="*/ 117 h 234"/>
                      <a:gd name="T22" fmla="*/ 198 w 396"/>
                      <a:gd name="T23" fmla="*/ 178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96" h="234">
                        <a:moveTo>
                          <a:pt x="0" y="0"/>
                        </a:moveTo>
                        <a:cubicBezTo>
                          <a:pt x="0" y="146"/>
                          <a:pt x="0" y="146"/>
                          <a:pt x="0" y="146"/>
                        </a:cubicBezTo>
                        <a:cubicBezTo>
                          <a:pt x="0" y="195"/>
                          <a:pt x="40" y="234"/>
                          <a:pt x="88" y="234"/>
                        </a:cubicBezTo>
                        <a:cubicBezTo>
                          <a:pt x="308" y="234"/>
                          <a:pt x="308" y="234"/>
                          <a:pt x="308" y="234"/>
                        </a:cubicBezTo>
                        <a:cubicBezTo>
                          <a:pt x="356" y="234"/>
                          <a:pt x="396" y="195"/>
                          <a:pt x="396" y="146"/>
                        </a:cubicBezTo>
                        <a:cubicBezTo>
                          <a:pt x="396" y="0"/>
                          <a:pt x="396" y="0"/>
                          <a:pt x="396" y="0"/>
                        </a:cubicBezTo>
                        <a:lnTo>
                          <a:pt x="0" y="0"/>
                        </a:lnTo>
                        <a:close/>
                        <a:moveTo>
                          <a:pt x="198" y="178"/>
                        </a:moveTo>
                        <a:cubicBezTo>
                          <a:pt x="165" y="178"/>
                          <a:pt x="138" y="151"/>
                          <a:pt x="138" y="117"/>
                        </a:cubicBezTo>
                        <a:cubicBezTo>
                          <a:pt x="138" y="84"/>
                          <a:pt x="165" y="57"/>
                          <a:pt x="198" y="57"/>
                        </a:cubicBezTo>
                        <a:cubicBezTo>
                          <a:pt x="232" y="57"/>
                          <a:pt x="259" y="84"/>
                          <a:pt x="259" y="117"/>
                        </a:cubicBezTo>
                        <a:cubicBezTo>
                          <a:pt x="259" y="151"/>
                          <a:pt x="232" y="178"/>
                          <a:pt x="198" y="178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8" name="Rectangle 23">
                    <a:extLst>
                      <a:ext uri="{FF2B5EF4-FFF2-40B4-BE49-F238E27FC236}">
                        <a16:creationId xmlns:a16="http://schemas.microsoft.com/office/drawing/2014/main" id="{FE1840F6-1451-47A2-89EB-BDEDA8A01B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4247"/>
                    <a:ext cx="11" cy="25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19" name="Rectangle 24">
                    <a:extLst>
                      <a:ext uri="{FF2B5EF4-FFF2-40B4-BE49-F238E27FC236}">
                        <a16:creationId xmlns:a16="http://schemas.microsoft.com/office/drawing/2014/main" id="{909FB228-BC58-4E35-B4FD-4FC354CA2D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33" y="3847"/>
                    <a:ext cx="216" cy="317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0" name="Freeform 25">
                    <a:extLst>
                      <a:ext uri="{FF2B5EF4-FFF2-40B4-BE49-F238E27FC236}">
                        <a16:creationId xmlns:a16="http://schemas.microsoft.com/office/drawing/2014/main" id="{03316907-B81D-483B-95E6-FF368AAF14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3" y="3847"/>
                    <a:ext cx="216" cy="317"/>
                  </a:xfrm>
                  <a:custGeom>
                    <a:avLst/>
                    <a:gdLst>
                      <a:gd name="T0" fmla="*/ 216 w 216"/>
                      <a:gd name="T1" fmla="*/ 0 h 317"/>
                      <a:gd name="T2" fmla="*/ 0 w 216"/>
                      <a:gd name="T3" fmla="*/ 317 h 317"/>
                      <a:gd name="T4" fmla="*/ 216 w 216"/>
                      <a:gd name="T5" fmla="*/ 317 h 317"/>
                      <a:gd name="T6" fmla="*/ 216 w 216"/>
                      <a:gd name="T7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6" h="317">
                        <a:moveTo>
                          <a:pt x="216" y="0"/>
                        </a:moveTo>
                        <a:lnTo>
                          <a:pt x="0" y="317"/>
                        </a:lnTo>
                        <a:lnTo>
                          <a:pt x="216" y="317"/>
                        </a:lnTo>
                        <a:lnTo>
                          <a:pt x="216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1" name="Freeform 26">
                    <a:extLst>
                      <a:ext uri="{FF2B5EF4-FFF2-40B4-BE49-F238E27FC236}">
                        <a16:creationId xmlns:a16="http://schemas.microsoft.com/office/drawing/2014/main" id="{A2C41872-148A-4049-B607-ED773CA8723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724" y="3976"/>
                    <a:ext cx="93" cy="93"/>
                  </a:xfrm>
                  <a:custGeom>
                    <a:avLst/>
                    <a:gdLst>
                      <a:gd name="T0" fmla="*/ 84 w 169"/>
                      <a:gd name="T1" fmla="*/ 0 h 170"/>
                      <a:gd name="T2" fmla="*/ 0 w 169"/>
                      <a:gd name="T3" fmla="*/ 85 h 170"/>
                      <a:gd name="T4" fmla="*/ 84 w 169"/>
                      <a:gd name="T5" fmla="*/ 170 h 170"/>
                      <a:gd name="T6" fmla="*/ 169 w 169"/>
                      <a:gd name="T7" fmla="*/ 85 h 170"/>
                      <a:gd name="T8" fmla="*/ 84 w 169"/>
                      <a:gd name="T9" fmla="*/ 0 h 170"/>
                      <a:gd name="T10" fmla="*/ 84 w 169"/>
                      <a:gd name="T11" fmla="*/ 116 h 170"/>
                      <a:gd name="T12" fmla="*/ 54 w 169"/>
                      <a:gd name="T13" fmla="*/ 85 h 170"/>
                      <a:gd name="T14" fmla="*/ 84 w 169"/>
                      <a:gd name="T15" fmla="*/ 54 h 170"/>
                      <a:gd name="T16" fmla="*/ 115 w 169"/>
                      <a:gd name="T17" fmla="*/ 85 h 170"/>
                      <a:gd name="T18" fmla="*/ 84 w 169"/>
                      <a:gd name="T19" fmla="*/ 116 h 1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9" h="170">
                        <a:moveTo>
                          <a:pt x="84" y="0"/>
                        </a:moveTo>
                        <a:cubicBezTo>
                          <a:pt x="38" y="0"/>
                          <a:pt x="0" y="38"/>
                          <a:pt x="0" y="85"/>
                        </a:cubicBezTo>
                        <a:cubicBezTo>
                          <a:pt x="0" y="132"/>
                          <a:pt x="38" y="170"/>
                          <a:pt x="84" y="170"/>
                        </a:cubicBezTo>
                        <a:cubicBezTo>
                          <a:pt x="131" y="170"/>
                          <a:pt x="169" y="132"/>
                          <a:pt x="169" y="85"/>
                        </a:cubicBezTo>
                        <a:cubicBezTo>
                          <a:pt x="169" y="38"/>
                          <a:pt x="131" y="0"/>
                          <a:pt x="84" y="0"/>
                        </a:cubicBezTo>
                        <a:close/>
                        <a:moveTo>
                          <a:pt x="84" y="116"/>
                        </a:moveTo>
                        <a:cubicBezTo>
                          <a:pt x="68" y="116"/>
                          <a:pt x="54" y="102"/>
                          <a:pt x="54" y="85"/>
                        </a:cubicBezTo>
                        <a:cubicBezTo>
                          <a:pt x="54" y="68"/>
                          <a:pt x="68" y="54"/>
                          <a:pt x="84" y="54"/>
                        </a:cubicBezTo>
                        <a:cubicBezTo>
                          <a:pt x="101" y="54"/>
                          <a:pt x="115" y="68"/>
                          <a:pt x="115" y="85"/>
                        </a:cubicBezTo>
                        <a:cubicBezTo>
                          <a:pt x="115" y="102"/>
                          <a:pt x="101" y="116"/>
                          <a:pt x="84" y="116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2" name="Freeform 27">
                    <a:extLst>
                      <a:ext uri="{FF2B5EF4-FFF2-40B4-BE49-F238E27FC236}">
                        <a16:creationId xmlns:a16="http://schemas.microsoft.com/office/drawing/2014/main" id="{5D427B64-A1EB-4E4C-89DA-9D80A8EE15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6" y="3943"/>
                    <a:ext cx="104" cy="38"/>
                  </a:xfrm>
                  <a:custGeom>
                    <a:avLst/>
                    <a:gdLst>
                      <a:gd name="T0" fmla="*/ 191 w 191"/>
                      <a:gd name="T1" fmla="*/ 8 h 69"/>
                      <a:gd name="T2" fmla="*/ 191 w 191"/>
                      <a:gd name="T3" fmla="*/ 42 h 69"/>
                      <a:gd name="T4" fmla="*/ 125 w 191"/>
                      <a:gd name="T5" fmla="*/ 69 h 69"/>
                      <a:gd name="T6" fmla="*/ 0 w 191"/>
                      <a:gd name="T7" fmla="*/ 69 h 69"/>
                      <a:gd name="T8" fmla="*/ 0 w 191"/>
                      <a:gd name="T9" fmla="*/ 10 h 69"/>
                      <a:gd name="T10" fmla="*/ 53 w 191"/>
                      <a:gd name="T11" fmla="*/ 10 h 69"/>
                      <a:gd name="T12" fmla="*/ 53 w 191"/>
                      <a:gd name="T13" fmla="*/ 0 h 69"/>
                      <a:gd name="T14" fmla="*/ 139 w 191"/>
                      <a:gd name="T15" fmla="*/ 0 h 69"/>
                      <a:gd name="T16" fmla="*/ 139 w 191"/>
                      <a:gd name="T17" fmla="*/ 9 h 69"/>
                      <a:gd name="T18" fmla="*/ 191 w 191"/>
                      <a:gd name="T19" fmla="*/ 8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91" h="69">
                        <a:moveTo>
                          <a:pt x="191" y="8"/>
                        </a:moveTo>
                        <a:cubicBezTo>
                          <a:pt x="191" y="42"/>
                          <a:pt x="191" y="42"/>
                          <a:pt x="191" y="42"/>
                        </a:cubicBezTo>
                        <a:cubicBezTo>
                          <a:pt x="191" y="42"/>
                          <a:pt x="151" y="43"/>
                          <a:pt x="125" y="69"/>
                        </a:cubicBez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53" y="10"/>
                          <a:pt x="53" y="10"/>
                          <a:pt x="53" y="10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139" y="0"/>
                          <a:pt x="139" y="0"/>
                          <a:pt x="139" y="0"/>
                        </a:cubicBezTo>
                        <a:cubicBezTo>
                          <a:pt x="139" y="9"/>
                          <a:pt x="139" y="9"/>
                          <a:pt x="139" y="9"/>
                        </a:cubicBezTo>
                        <a:lnTo>
                          <a:pt x="191" y="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3" name="Freeform 28">
                    <a:extLst>
                      <a:ext uri="{FF2B5EF4-FFF2-40B4-BE49-F238E27FC236}">
                        <a16:creationId xmlns:a16="http://schemas.microsoft.com/office/drawing/2014/main" id="{679F17A3-C9B7-4A95-B697-BA91C8A84F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6" y="3987"/>
                    <a:ext cx="62" cy="37"/>
                  </a:xfrm>
                  <a:custGeom>
                    <a:avLst/>
                    <a:gdLst>
                      <a:gd name="T0" fmla="*/ 113 w 113"/>
                      <a:gd name="T1" fmla="*/ 0 h 68"/>
                      <a:gd name="T2" fmla="*/ 89 w 113"/>
                      <a:gd name="T3" fmla="*/ 68 h 68"/>
                      <a:gd name="T4" fmla="*/ 0 w 113"/>
                      <a:gd name="T5" fmla="*/ 68 h 68"/>
                      <a:gd name="T6" fmla="*/ 0 w 113"/>
                      <a:gd name="T7" fmla="*/ 10 h 68"/>
                      <a:gd name="T8" fmla="*/ 57 w 113"/>
                      <a:gd name="T9" fmla="*/ 10 h 68"/>
                      <a:gd name="T10" fmla="*/ 57 w 113"/>
                      <a:gd name="T11" fmla="*/ 0 h 68"/>
                      <a:gd name="T12" fmla="*/ 113 w 113"/>
                      <a:gd name="T13" fmla="*/ 0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3" h="68">
                        <a:moveTo>
                          <a:pt x="113" y="0"/>
                        </a:moveTo>
                        <a:cubicBezTo>
                          <a:pt x="113" y="0"/>
                          <a:pt x="89" y="20"/>
                          <a:pt x="89" y="68"/>
                        </a:cubicBezTo>
                        <a:cubicBezTo>
                          <a:pt x="0" y="68"/>
                          <a:pt x="0" y="68"/>
                          <a:pt x="0" y="68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57" y="10"/>
                          <a:pt x="57" y="10"/>
                          <a:pt x="57" y="10"/>
                        </a:cubicBezTo>
                        <a:cubicBezTo>
                          <a:pt x="57" y="0"/>
                          <a:pt x="57" y="0"/>
                          <a:pt x="57" y="0"/>
                        </a:cubicBezTo>
                        <a:lnTo>
                          <a:pt x="113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4" name="Freeform 29">
                    <a:extLst>
                      <a:ext uri="{FF2B5EF4-FFF2-40B4-BE49-F238E27FC236}">
                        <a16:creationId xmlns:a16="http://schemas.microsoft.com/office/drawing/2014/main" id="{DE357892-C907-41DC-8199-4A85393B99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6" y="4029"/>
                    <a:ext cx="71" cy="40"/>
                  </a:xfrm>
                  <a:custGeom>
                    <a:avLst/>
                    <a:gdLst>
                      <a:gd name="T0" fmla="*/ 89 w 131"/>
                      <a:gd name="T1" fmla="*/ 0 h 72"/>
                      <a:gd name="T2" fmla="*/ 131 w 131"/>
                      <a:gd name="T3" fmla="*/ 72 h 72"/>
                      <a:gd name="T4" fmla="*/ 0 w 131"/>
                      <a:gd name="T5" fmla="*/ 72 h 72"/>
                      <a:gd name="T6" fmla="*/ 0 w 131"/>
                      <a:gd name="T7" fmla="*/ 10 h 72"/>
                      <a:gd name="T8" fmla="*/ 52 w 131"/>
                      <a:gd name="T9" fmla="*/ 10 h 72"/>
                      <a:gd name="T10" fmla="*/ 52 w 131"/>
                      <a:gd name="T11" fmla="*/ 0 h 72"/>
                      <a:gd name="T12" fmla="*/ 89 w 131"/>
                      <a:gd name="T13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72">
                        <a:moveTo>
                          <a:pt x="89" y="0"/>
                        </a:moveTo>
                        <a:cubicBezTo>
                          <a:pt x="89" y="0"/>
                          <a:pt x="88" y="39"/>
                          <a:pt x="131" y="72"/>
                        </a:cubicBezTo>
                        <a:cubicBezTo>
                          <a:pt x="0" y="72"/>
                          <a:pt x="0" y="72"/>
                          <a:pt x="0" y="72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52" y="10"/>
                          <a:pt x="52" y="10"/>
                          <a:pt x="52" y="10"/>
                        </a:cubicBezTo>
                        <a:cubicBezTo>
                          <a:pt x="52" y="0"/>
                          <a:pt x="52" y="0"/>
                          <a:pt x="52" y="0"/>
                        </a:cubicBezTo>
                        <a:lnTo>
                          <a:pt x="89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5" name="Freeform 30">
                    <a:extLst>
                      <a:ext uri="{FF2B5EF4-FFF2-40B4-BE49-F238E27FC236}">
                        <a16:creationId xmlns:a16="http://schemas.microsoft.com/office/drawing/2014/main" id="{81F5DF9F-8A00-45F4-A26F-4FDF07A8C6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8" y="3768"/>
                    <a:ext cx="221" cy="48"/>
                  </a:xfrm>
                  <a:custGeom>
                    <a:avLst/>
                    <a:gdLst>
                      <a:gd name="T0" fmla="*/ 404 w 404"/>
                      <a:gd name="T1" fmla="*/ 88 h 88"/>
                      <a:gd name="T2" fmla="*/ 323 w 404"/>
                      <a:gd name="T3" fmla="*/ 0 h 88"/>
                      <a:gd name="T4" fmla="*/ 80 w 404"/>
                      <a:gd name="T5" fmla="*/ 0 h 88"/>
                      <a:gd name="T6" fmla="*/ 0 w 404"/>
                      <a:gd name="T7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04" h="88">
                        <a:moveTo>
                          <a:pt x="404" y="88"/>
                        </a:moveTo>
                        <a:cubicBezTo>
                          <a:pt x="404" y="39"/>
                          <a:pt x="368" y="0"/>
                          <a:pt x="323" y="0"/>
                        </a:cubicBezTo>
                        <a:cubicBezTo>
                          <a:pt x="80" y="0"/>
                          <a:pt x="80" y="0"/>
                          <a:pt x="80" y="0"/>
                        </a:cubicBezTo>
                        <a:cubicBezTo>
                          <a:pt x="36" y="0"/>
                          <a:pt x="0" y="39"/>
                          <a:pt x="0" y="88"/>
                        </a:cubicBezTo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6" name="Freeform 31">
                    <a:extLst>
                      <a:ext uri="{FF2B5EF4-FFF2-40B4-BE49-F238E27FC236}">
                        <a16:creationId xmlns:a16="http://schemas.microsoft.com/office/drawing/2014/main" id="{52B95E11-332E-46C4-86C7-9340AD39CF5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110" y="4195"/>
                    <a:ext cx="217" cy="128"/>
                  </a:xfrm>
                  <a:custGeom>
                    <a:avLst/>
                    <a:gdLst>
                      <a:gd name="T0" fmla="*/ 0 w 396"/>
                      <a:gd name="T1" fmla="*/ 0 h 234"/>
                      <a:gd name="T2" fmla="*/ 0 w 396"/>
                      <a:gd name="T3" fmla="*/ 146 h 234"/>
                      <a:gd name="T4" fmla="*/ 88 w 396"/>
                      <a:gd name="T5" fmla="*/ 234 h 234"/>
                      <a:gd name="T6" fmla="*/ 308 w 396"/>
                      <a:gd name="T7" fmla="*/ 234 h 234"/>
                      <a:gd name="T8" fmla="*/ 396 w 396"/>
                      <a:gd name="T9" fmla="*/ 146 h 234"/>
                      <a:gd name="T10" fmla="*/ 396 w 396"/>
                      <a:gd name="T11" fmla="*/ 0 h 234"/>
                      <a:gd name="T12" fmla="*/ 0 w 396"/>
                      <a:gd name="T13" fmla="*/ 0 h 234"/>
                      <a:gd name="T14" fmla="*/ 198 w 396"/>
                      <a:gd name="T15" fmla="*/ 178 h 234"/>
                      <a:gd name="T16" fmla="*/ 137 w 396"/>
                      <a:gd name="T17" fmla="*/ 117 h 234"/>
                      <a:gd name="T18" fmla="*/ 198 w 396"/>
                      <a:gd name="T19" fmla="*/ 57 h 234"/>
                      <a:gd name="T20" fmla="*/ 258 w 396"/>
                      <a:gd name="T21" fmla="*/ 117 h 234"/>
                      <a:gd name="T22" fmla="*/ 198 w 396"/>
                      <a:gd name="T23" fmla="*/ 178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96" h="234">
                        <a:moveTo>
                          <a:pt x="0" y="0"/>
                        </a:moveTo>
                        <a:cubicBezTo>
                          <a:pt x="0" y="146"/>
                          <a:pt x="0" y="146"/>
                          <a:pt x="0" y="146"/>
                        </a:cubicBezTo>
                        <a:cubicBezTo>
                          <a:pt x="0" y="195"/>
                          <a:pt x="39" y="234"/>
                          <a:pt x="88" y="234"/>
                        </a:cubicBezTo>
                        <a:cubicBezTo>
                          <a:pt x="308" y="234"/>
                          <a:pt x="308" y="234"/>
                          <a:pt x="308" y="234"/>
                        </a:cubicBezTo>
                        <a:cubicBezTo>
                          <a:pt x="356" y="234"/>
                          <a:pt x="396" y="195"/>
                          <a:pt x="396" y="146"/>
                        </a:cubicBezTo>
                        <a:cubicBezTo>
                          <a:pt x="396" y="0"/>
                          <a:pt x="396" y="0"/>
                          <a:pt x="396" y="0"/>
                        </a:cubicBezTo>
                        <a:lnTo>
                          <a:pt x="0" y="0"/>
                        </a:lnTo>
                        <a:close/>
                        <a:moveTo>
                          <a:pt x="198" y="178"/>
                        </a:moveTo>
                        <a:cubicBezTo>
                          <a:pt x="164" y="178"/>
                          <a:pt x="137" y="151"/>
                          <a:pt x="137" y="117"/>
                        </a:cubicBezTo>
                        <a:cubicBezTo>
                          <a:pt x="137" y="84"/>
                          <a:pt x="164" y="57"/>
                          <a:pt x="198" y="57"/>
                        </a:cubicBezTo>
                        <a:cubicBezTo>
                          <a:pt x="231" y="57"/>
                          <a:pt x="258" y="84"/>
                          <a:pt x="258" y="117"/>
                        </a:cubicBezTo>
                        <a:cubicBezTo>
                          <a:pt x="258" y="151"/>
                          <a:pt x="231" y="178"/>
                          <a:pt x="198" y="178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7" name="Rectangle 32">
                    <a:extLst>
                      <a:ext uri="{FF2B5EF4-FFF2-40B4-BE49-F238E27FC236}">
                        <a16:creationId xmlns:a16="http://schemas.microsoft.com/office/drawing/2014/main" id="{9C7A8AE1-CA04-4A43-A630-3F6DE80E7B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2" y="4247"/>
                    <a:ext cx="12" cy="25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8" name="Rectangle 33">
                    <a:extLst>
                      <a:ext uri="{FF2B5EF4-FFF2-40B4-BE49-F238E27FC236}">
                        <a16:creationId xmlns:a16="http://schemas.microsoft.com/office/drawing/2014/main" id="{5E2D161C-EE79-4385-B5B8-80E248D469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0" y="3847"/>
                    <a:ext cx="217" cy="317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29" name="Freeform 34">
                    <a:extLst>
                      <a:ext uri="{FF2B5EF4-FFF2-40B4-BE49-F238E27FC236}">
                        <a16:creationId xmlns:a16="http://schemas.microsoft.com/office/drawing/2014/main" id="{CB30467E-2C4A-4CD1-85B2-78692CDFEA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10" y="3847"/>
                    <a:ext cx="217" cy="317"/>
                  </a:xfrm>
                  <a:custGeom>
                    <a:avLst/>
                    <a:gdLst>
                      <a:gd name="T0" fmla="*/ 217 w 217"/>
                      <a:gd name="T1" fmla="*/ 0 h 317"/>
                      <a:gd name="T2" fmla="*/ 0 w 217"/>
                      <a:gd name="T3" fmla="*/ 317 h 317"/>
                      <a:gd name="T4" fmla="*/ 217 w 217"/>
                      <a:gd name="T5" fmla="*/ 317 h 317"/>
                      <a:gd name="T6" fmla="*/ 217 w 217"/>
                      <a:gd name="T7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17" h="317">
                        <a:moveTo>
                          <a:pt x="217" y="0"/>
                        </a:moveTo>
                        <a:lnTo>
                          <a:pt x="0" y="317"/>
                        </a:lnTo>
                        <a:lnTo>
                          <a:pt x="217" y="317"/>
                        </a:lnTo>
                        <a:lnTo>
                          <a:pt x="217" y="0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30" name="Freeform 35">
                    <a:extLst>
                      <a:ext uri="{FF2B5EF4-FFF2-40B4-BE49-F238E27FC236}">
                        <a16:creationId xmlns:a16="http://schemas.microsoft.com/office/drawing/2014/main" id="{16DAF932-257A-4AFC-A4E3-0BE94B41B6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40" y="3978"/>
                    <a:ext cx="158" cy="78"/>
                  </a:xfrm>
                  <a:custGeom>
                    <a:avLst/>
                    <a:gdLst>
                      <a:gd name="T0" fmla="*/ 0 w 158"/>
                      <a:gd name="T1" fmla="*/ 0 h 78"/>
                      <a:gd name="T2" fmla="*/ 79 w 158"/>
                      <a:gd name="T3" fmla="*/ 54 h 78"/>
                      <a:gd name="T4" fmla="*/ 158 w 158"/>
                      <a:gd name="T5" fmla="*/ 0 h 78"/>
                      <a:gd name="T6" fmla="*/ 158 w 158"/>
                      <a:gd name="T7" fmla="*/ 78 h 78"/>
                      <a:gd name="T8" fmla="*/ 0 w 158"/>
                      <a:gd name="T9" fmla="*/ 78 h 78"/>
                      <a:gd name="T10" fmla="*/ 0 w 158"/>
                      <a:gd name="T11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8" h="78">
                        <a:moveTo>
                          <a:pt x="0" y="0"/>
                        </a:moveTo>
                        <a:lnTo>
                          <a:pt x="79" y="54"/>
                        </a:lnTo>
                        <a:lnTo>
                          <a:pt x="158" y="0"/>
                        </a:lnTo>
                        <a:lnTo>
                          <a:pt x="158" y="78"/>
                        </a:lnTo>
                        <a:lnTo>
                          <a:pt x="0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31" name="Freeform 36">
                    <a:extLst>
                      <a:ext uri="{FF2B5EF4-FFF2-40B4-BE49-F238E27FC236}">
                        <a16:creationId xmlns:a16="http://schemas.microsoft.com/office/drawing/2014/main" id="{363E0CC7-A41D-418C-A828-B79D620002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39" y="3956"/>
                    <a:ext cx="159" cy="60"/>
                  </a:xfrm>
                  <a:custGeom>
                    <a:avLst/>
                    <a:gdLst>
                      <a:gd name="T0" fmla="*/ 0 w 159"/>
                      <a:gd name="T1" fmla="*/ 5 h 60"/>
                      <a:gd name="T2" fmla="*/ 4 w 159"/>
                      <a:gd name="T3" fmla="*/ 0 h 60"/>
                      <a:gd name="T4" fmla="*/ 155 w 159"/>
                      <a:gd name="T5" fmla="*/ 0 h 60"/>
                      <a:gd name="T6" fmla="*/ 159 w 159"/>
                      <a:gd name="T7" fmla="*/ 5 h 60"/>
                      <a:gd name="T8" fmla="*/ 80 w 159"/>
                      <a:gd name="T9" fmla="*/ 60 h 60"/>
                      <a:gd name="T10" fmla="*/ 0 w 159"/>
                      <a:gd name="T11" fmla="*/ 5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9" h="60">
                        <a:moveTo>
                          <a:pt x="0" y="5"/>
                        </a:moveTo>
                        <a:lnTo>
                          <a:pt x="4" y="0"/>
                        </a:lnTo>
                        <a:lnTo>
                          <a:pt x="155" y="0"/>
                        </a:lnTo>
                        <a:lnTo>
                          <a:pt x="159" y="5"/>
                        </a:lnTo>
                        <a:lnTo>
                          <a:pt x="80" y="6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D5F9BBCB-65B6-492A-A0C2-C66501B334D4}"/>
                  </a:ext>
                </a:extLst>
              </p:cNvPr>
              <p:cNvGrpSpPr/>
              <p:nvPr/>
            </p:nvGrpSpPr>
            <p:grpSpPr>
              <a:xfrm>
                <a:off x="4443325" y="5533487"/>
                <a:ext cx="7955334" cy="1325088"/>
                <a:chOff x="4443325" y="5533487"/>
                <a:chExt cx="7955334" cy="1325088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694B3FEE-0B0A-4EAA-8537-70C6D04C1D11}"/>
                    </a:ext>
                  </a:extLst>
                </p:cNvPr>
                <p:cNvSpPr/>
                <p:nvPr/>
              </p:nvSpPr>
              <p:spPr>
                <a:xfrm>
                  <a:off x="9211353" y="6451429"/>
                  <a:ext cx="3187306" cy="365373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US"/>
                  </a:defPPr>
                  <a:lvl1pPr marL="0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66371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32742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99113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65484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331856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98226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64597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730969" algn="l" defTabSz="932742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1118538" fontAlgn="base">
                    <a:spcAft>
                      <a:spcPct val="0"/>
                    </a:spcAft>
                    <a:defRPr/>
                  </a:pPr>
                  <a:r>
                    <a:rPr lang="en-US" sz="2000" dirty="0">
                      <a:ln>
                        <a:solidFill>
                          <a:srgbClr val="FFFFFF">
                            <a:alpha val="0"/>
                          </a:srgbClr>
                        </a:solidFill>
                      </a:ln>
                      <a:solidFill>
                        <a:srgbClr val="505050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Private Cloud</a:t>
                  </a:r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F4A971C0-CFEA-4653-9619-AB17507C9BD8}"/>
                    </a:ext>
                  </a:extLst>
                </p:cNvPr>
                <p:cNvGrpSpPr/>
                <p:nvPr/>
              </p:nvGrpSpPr>
              <p:grpSpPr>
                <a:xfrm>
                  <a:off x="4443325" y="5533487"/>
                  <a:ext cx="4758645" cy="1325088"/>
                  <a:chOff x="4663981" y="5533487"/>
                  <a:chExt cx="4758645" cy="1325088"/>
                </a:xfrm>
              </p:grpSpPr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C28E7D08-1AEA-47A7-900D-EBF6DBD5A45C}"/>
                      </a:ext>
                    </a:extLst>
                  </p:cNvPr>
                  <p:cNvGrpSpPr/>
                  <p:nvPr/>
                </p:nvGrpSpPr>
                <p:grpSpPr>
                  <a:xfrm>
                    <a:off x="4663981" y="5533487"/>
                    <a:ext cx="4758645" cy="901001"/>
                    <a:chOff x="4738123" y="5533487"/>
                    <a:chExt cx="4758645" cy="901001"/>
                  </a:xfrm>
                </p:grpSpPr>
                <p:grpSp>
                  <p:nvGrpSpPr>
                    <p:cNvPr id="163" name="Group 162">
                      <a:extLst>
                        <a:ext uri="{FF2B5EF4-FFF2-40B4-BE49-F238E27FC236}">
                          <a16:creationId xmlns:a16="http://schemas.microsoft.com/office/drawing/2014/main" id="{B818A293-9545-46F5-98F0-AE28225FB1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38123" y="5533487"/>
                      <a:ext cx="571041" cy="901001"/>
                      <a:chOff x="10035219" y="1385450"/>
                      <a:chExt cx="466344" cy="801128"/>
                    </a:xfrm>
                  </p:grpSpPr>
                  <p:sp>
                    <p:nvSpPr>
                      <p:cNvPr id="188" name="Freeform 10">
                        <a:extLst>
                          <a:ext uri="{FF2B5EF4-FFF2-40B4-BE49-F238E27FC236}">
                            <a16:creationId xmlns:a16="http://schemas.microsoft.com/office/drawing/2014/main" id="{B1D21D76-941E-4217-9581-641205EA155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035219" y="1385450"/>
                        <a:ext cx="466344" cy="801128"/>
                      </a:xfrm>
                      <a:custGeom>
                        <a:avLst/>
                        <a:gdLst>
                          <a:gd name="T0" fmla="*/ 172 w 184"/>
                          <a:gd name="T1" fmla="*/ 0 h 314"/>
                          <a:gd name="T2" fmla="*/ 12 w 184"/>
                          <a:gd name="T3" fmla="*/ 0 h 314"/>
                          <a:gd name="T4" fmla="*/ 0 w 184"/>
                          <a:gd name="T5" fmla="*/ 12 h 314"/>
                          <a:gd name="T6" fmla="*/ 0 w 184"/>
                          <a:gd name="T7" fmla="*/ 302 h 314"/>
                          <a:gd name="T8" fmla="*/ 12 w 184"/>
                          <a:gd name="T9" fmla="*/ 314 h 314"/>
                          <a:gd name="T10" fmla="*/ 172 w 184"/>
                          <a:gd name="T11" fmla="*/ 314 h 314"/>
                          <a:gd name="T12" fmla="*/ 184 w 184"/>
                          <a:gd name="T13" fmla="*/ 302 h 314"/>
                          <a:gd name="T14" fmla="*/ 184 w 184"/>
                          <a:gd name="T15" fmla="*/ 12 h 314"/>
                          <a:gd name="T16" fmla="*/ 172 w 184"/>
                          <a:gd name="T17" fmla="*/ 0 h 3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4">
                            <a:moveTo>
                              <a:pt x="172" y="0"/>
                            </a:moveTo>
                            <a:cubicBezTo>
                              <a:pt x="12" y="0"/>
                              <a:pt x="12" y="0"/>
                              <a:pt x="12" y="0"/>
                            </a:cubicBezTo>
                            <a:cubicBezTo>
                              <a:pt x="6" y="0"/>
                              <a:pt x="0" y="5"/>
                              <a:pt x="0" y="12"/>
                            </a:cubicBezTo>
                            <a:cubicBezTo>
                              <a:pt x="0" y="302"/>
                              <a:pt x="0" y="302"/>
                              <a:pt x="0" y="302"/>
                            </a:cubicBezTo>
                            <a:cubicBezTo>
                              <a:pt x="0" y="308"/>
                              <a:pt x="6" y="314"/>
                              <a:pt x="12" y="314"/>
                            </a:cubicBezTo>
                            <a:cubicBezTo>
                              <a:pt x="172" y="314"/>
                              <a:pt x="172" y="314"/>
                              <a:pt x="172" y="314"/>
                            </a:cubicBezTo>
                            <a:cubicBezTo>
                              <a:pt x="178" y="314"/>
                              <a:pt x="184" y="308"/>
                              <a:pt x="184" y="302"/>
                            </a:cubicBezTo>
                            <a:cubicBezTo>
                              <a:pt x="184" y="12"/>
                              <a:pt x="184" y="12"/>
                              <a:pt x="184" y="12"/>
                            </a:cubicBezTo>
                            <a:cubicBezTo>
                              <a:pt x="184" y="5"/>
                              <a:pt x="178" y="0"/>
                              <a:pt x="172" y="0"/>
                            </a:cubicBezTo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89" name="Rectangle 11">
                        <a:extLst>
                          <a:ext uri="{FF2B5EF4-FFF2-40B4-BE49-F238E27FC236}">
                            <a16:creationId xmlns:a16="http://schemas.microsoft.com/office/drawing/2014/main" id="{77D62552-B0B3-4B79-AB97-374A2D69D66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81211" y="1431443"/>
                        <a:ext cx="374359" cy="629993"/>
                      </a:xfrm>
                      <a:prstGeom prst="rect">
                        <a:avLst/>
                      </a:prstGeom>
                      <a:solidFill>
                        <a:srgbClr val="008272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90" name="Rectangle 12">
                        <a:extLst>
                          <a:ext uri="{FF2B5EF4-FFF2-40B4-BE49-F238E27FC236}">
                            <a16:creationId xmlns:a16="http://schemas.microsoft.com/office/drawing/2014/main" id="{6DBB688B-A6DB-4B6E-8BB3-55C05505628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81211" y="1431443"/>
                        <a:ext cx="374359" cy="6299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91" name="Freeform 13">
                        <a:extLst>
                          <a:ext uri="{FF2B5EF4-FFF2-40B4-BE49-F238E27FC236}">
                            <a16:creationId xmlns:a16="http://schemas.microsoft.com/office/drawing/2014/main" id="{8E5536D5-F5D1-437A-885B-B4D6EC5D245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197798" y="2099940"/>
                        <a:ext cx="141187" cy="18183"/>
                      </a:xfrm>
                      <a:custGeom>
                        <a:avLst/>
                        <a:gdLst>
                          <a:gd name="T0" fmla="*/ 56 w 56"/>
                          <a:gd name="T1" fmla="*/ 3 h 7"/>
                          <a:gd name="T2" fmla="*/ 52 w 56"/>
                          <a:gd name="T3" fmla="*/ 7 h 7"/>
                          <a:gd name="T4" fmla="*/ 4 w 56"/>
                          <a:gd name="T5" fmla="*/ 7 h 7"/>
                          <a:gd name="T6" fmla="*/ 0 w 56"/>
                          <a:gd name="T7" fmla="*/ 3 h 7"/>
                          <a:gd name="T8" fmla="*/ 4 w 56"/>
                          <a:gd name="T9" fmla="*/ 0 h 7"/>
                          <a:gd name="T10" fmla="*/ 52 w 56"/>
                          <a:gd name="T11" fmla="*/ 0 h 7"/>
                          <a:gd name="T12" fmla="*/ 56 w 56"/>
                          <a:gd name="T13" fmla="*/ 3 h 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56" h="7">
                            <a:moveTo>
                              <a:pt x="56" y="3"/>
                            </a:moveTo>
                            <a:cubicBezTo>
                              <a:pt x="56" y="5"/>
                              <a:pt x="54" y="7"/>
                              <a:pt x="52" y="7"/>
                            </a:cubicBezTo>
                            <a:cubicBezTo>
                              <a:pt x="4" y="7"/>
                              <a:pt x="4" y="7"/>
                              <a:pt x="4" y="7"/>
                            </a:cubicBezTo>
                            <a:cubicBezTo>
                              <a:pt x="2" y="7"/>
                              <a:pt x="0" y="5"/>
                              <a:pt x="0" y="3"/>
                            </a:cubicBezTo>
                            <a:cubicBezTo>
                              <a:pt x="0" y="1"/>
                              <a:pt x="2" y="0"/>
                              <a:pt x="4" y="0"/>
                            </a:cubicBezTo>
                            <a:cubicBezTo>
                              <a:pt x="52" y="0"/>
                              <a:pt x="52" y="0"/>
                              <a:pt x="52" y="0"/>
                            </a:cubicBezTo>
                            <a:cubicBezTo>
                              <a:pt x="54" y="0"/>
                              <a:pt x="56" y="1"/>
                              <a:pt x="56" y="3"/>
                            </a:cubicBezTo>
                            <a:close/>
                          </a:path>
                        </a:pathLst>
                      </a:custGeom>
                      <a:solidFill>
                        <a:schemeClr val="tx1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92" name="Rectangle 14">
                        <a:extLst>
                          <a:ext uri="{FF2B5EF4-FFF2-40B4-BE49-F238E27FC236}">
                            <a16:creationId xmlns:a16="http://schemas.microsoft.com/office/drawing/2014/main" id="{19EF0CD8-CBC1-4049-83D6-B439CED2D6E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81211" y="2061435"/>
                        <a:ext cx="124073" cy="1070"/>
                      </a:xfrm>
                      <a:prstGeom prst="rect">
                        <a:avLst/>
                      </a:prstGeom>
                      <a:solidFill>
                        <a:srgbClr val="5C476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93" name="Freeform 15">
                        <a:extLst>
                          <a:ext uri="{FF2B5EF4-FFF2-40B4-BE49-F238E27FC236}">
                            <a16:creationId xmlns:a16="http://schemas.microsoft.com/office/drawing/2014/main" id="{73909C8A-ACBC-4FB8-9CD8-6AB2C2888E7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081211" y="2061435"/>
                        <a:ext cx="124073" cy="0"/>
                      </a:xfrm>
                      <a:custGeom>
                        <a:avLst/>
                        <a:gdLst>
                          <a:gd name="T0" fmla="*/ 116 w 116"/>
                          <a:gd name="T1" fmla="*/ 0 w 116"/>
                          <a:gd name="T2" fmla="*/ 0 w 116"/>
                          <a:gd name="T3" fmla="*/ 116 w 116"/>
                        </a:gdLst>
                        <a:ahLst/>
                        <a:cxnLst>
                          <a:cxn ang="0">
                            <a:pos x="T0" y="0"/>
                          </a:cxn>
                          <a:cxn ang="0">
                            <a:pos x="T1" y="0"/>
                          </a:cxn>
                          <a:cxn ang="0">
                            <a:pos x="T2" y="0"/>
                          </a:cxn>
                          <a:cxn ang="0">
                            <a:pos x="T3" y="0"/>
                          </a:cxn>
                        </a:cxnLst>
                        <a:rect l="0" t="0" r="r" b="b"/>
                        <a:pathLst>
                          <a:path w="116">
                            <a:moveTo>
                              <a:pt x="116" y="0"/>
                            </a:move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  <a:lnTo>
                              <a:pt x="116" y="0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94" name="Freeform 16">
                        <a:extLst>
                          <a:ext uri="{FF2B5EF4-FFF2-40B4-BE49-F238E27FC236}">
                            <a16:creationId xmlns:a16="http://schemas.microsoft.com/office/drawing/2014/main" id="{A94D8A38-C519-4A4F-8801-F665A6106A3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081211" y="1431444"/>
                        <a:ext cx="220337" cy="621830"/>
                      </a:xfrm>
                      <a:custGeom>
                        <a:avLst/>
                        <a:gdLst>
                          <a:gd name="T0" fmla="*/ 206 w 206"/>
                          <a:gd name="T1" fmla="*/ 0 h 589"/>
                          <a:gd name="T2" fmla="*/ 0 w 206"/>
                          <a:gd name="T3" fmla="*/ 0 h 589"/>
                          <a:gd name="T4" fmla="*/ 0 w 206"/>
                          <a:gd name="T5" fmla="*/ 589 h 589"/>
                          <a:gd name="T6" fmla="*/ 116 w 206"/>
                          <a:gd name="T7" fmla="*/ 589 h 589"/>
                          <a:gd name="T8" fmla="*/ 206 w 206"/>
                          <a:gd name="T9" fmla="*/ 0 h 5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6" h="589">
                            <a:moveTo>
                              <a:pt x="206" y="0"/>
                            </a:moveTo>
                            <a:lnTo>
                              <a:pt x="0" y="0"/>
                            </a:lnTo>
                            <a:lnTo>
                              <a:pt x="0" y="589"/>
                            </a:lnTo>
                            <a:lnTo>
                              <a:pt x="116" y="589"/>
                            </a:lnTo>
                            <a:lnTo>
                              <a:pt x="206" y="0"/>
                            </a:lnTo>
                            <a:close/>
                          </a:path>
                        </a:pathLst>
                      </a:custGeom>
                      <a:solidFill>
                        <a:srgbClr val="20B093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95" name="Freeform 17">
                        <a:extLst>
                          <a:ext uri="{FF2B5EF4-FFF2-40B4-BE49-F238E27FC236}">
                            <a16:creationId xmlns:a16="http://schemas.microsoft.com/office/drawing/2014/main" id="{8A40BEDD-C1F9-4EAE-8F19-1C22A3055F9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081211" y="1431443"/>
                        <a:ext cx="220337" cy="629993"/>
                      </a:xfrm>
                      <a:custGeom>
                        <a:avLst/>
                        <a:gdLst>
                          <a:gd name="T0" fmla="*/ 206 w 206"/>
                          <a:gd name="T1" fmla="*/ 0 h 589"/>
                          <a:gd name="T2" fmla="*/ 0 w 206"/>
                          <a:gd name="T3" fmla="*/ 0 h 589"/>
                          <a:gd name="T4" fmla="*/ 0 w 206"/>
                          <a:gd name="T5" fmla="*/ 589 h 589"/>
                          <a:gd name="T6" fmla="*/ 116 w 206"/>
                          <a:gd name="T7" fmla="*/ 589 h 589"/>
                          <a:gd name="T8" fmla="*/ 206 w 206"/>
                          <a:gd name="T9" fmla="*/ 0 h 5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6" h="589">
                            <a:moveTo>
                              <a:pt x="206" y="0"/>
                            </a:moveTo>
                            <a:lnTo>
                              <a:pt x="0" y="0"/>
                            </a:lnTo>
                            <a:lnTo>
                              <a:pt x="0" y="589"/>
                            </a:lnTo>
                            <a:lnTo>
                              <a:pt x="116" y="589"/>
                            </a:lnTo>
                            <a:lnTo>
                              <a:pt x="206" y="0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</p:grpSp>
                <p:grpSp>
                  <p:nvGrpSpPr>
                    <p:cNvPr id="164" name="Group 163">
                      <a:extLst>
                        <a:ext uri="{FF2B5EF4-FFF2-40B4-BE49-F238E27FC236}">
                          <a16:creationId xmlns:a16="http://schemas.microsoft.com/office/drawing/2014/main" id="{E994A67B-41BA-487A-80DA-F4E56C912F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13122" y="5545847"/>
                      <a:ext cx="1887593" cy="885855"/>
                      <a:chOff x="6070281" y="6112055"/>
                      <a:chExt cx="1540340" cy="722888"/>
                    </a:xfrm>
                  </p:grpSpPr>
                  <p:grpSp>
                    <p:nvGrpSpPr>
                      <p:cNvPr id="181" name="Group 180">
                        <a:extLst>
                          <a:ext uri="{FF2B5EF4-FFF2-40B4-BE49-F238E27FC236}">
                            <a16:creationId xmlns:a16="http://schemas.microsoft.com/office/drawing/2014/main" id="{3A0025E0-185C-4E01-9924-F558CC0A8F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70281" y="6112055"/>
                        <a:ext cx="1540340" cy="722888"/>
                        <a:chOff x="10135989" y="2338343"/>
                        <a:chExt cx="1709928" cy="873714"/>
                      </a:xfrm>
                    </p:grpSpPr>
                    <p:sp>
                      <p:nvSpPr>
                        <p:cNvPr id="183" name="Freeform 5">
                          <a:extLst>
                            <a:ext uri="{FF2B5EF4-FFF2-40B4-BE49-F238E27FC236}">
                              <a16:creationId xmlns:a16="http://schemas.microsoft.com/office/drawing/2014/main" id="{65B19A1B-D1E8-4EB8-93E7-DB13A1101D3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135989" y="3143309"/>
                          <a:ext cx="1709928" cy="68748"/>
                        </a:xfrm>
                        <a:custGeom>
                          <a:avLst/>
                          <a:gdLst>
                            <a:gd name="T0" fmla="*/ 0 w 578"/>
                            <a:gd name="T1" fmla="*/ 6 h 23"/>
                            <a:gd name="T2" fmla="*/ 0 w 578"/>
                            <a:gd name="T3" fmla="*/ 11 h 23"/>
                            <a:gd name="T4" fmla="*/ 0 w 578"/>
                            <a:gd name="T5" fmla="*/ 12 h 23"/>
                            <a:gd name="T6" fmla="*/ 0 w 578"/>
                            <a:gd name="T7" fmla="*/ 12 h 23"/>
                            <a:gd name="T8" fmla="*/ 0 w 578"/>
                            <a:gd name="T9" fmla="*/ 13 h 23"/>
                            <a:gd name="T10" fmla="*/ 0 w 578"/>
                            <a:gd name="T11" fmla="*/ 14 h 23"/>
                            <a:gd name="T12" fmla="*/ 11 w 578"/>
                            <a:gd name="T13" fmla="*/ 23 h 23"/>
                            <a:gd name="T14" fmla="*/ 566 w 578"/>
                            <a:gd name="T15" fmla="*/ 23 h 23"/>
                            <a:gd name="T16" fmla="*/ 578 w 578"/>
                            <a:gd name="T17" fmla="*/ 15 h 23"/>
                            <a:gd name="T18" fmla="*/ 578 w 578"/>
                            <a:gd name="T19" fmla="*/ 14 h 23"/>
                            <a:gd name="T20" fmla="*/ 578 w 578"/>
                            <a:gd name="T21" fmla="*/ 6 h 23"/>
                            <a:gd name="T22" fmla="*/ 0 w 578"/>
                            <a:gd name="T23" fmla="*/ 6 h 2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578" h="23">
                              <a:moveTo>
                                <a:pt x="0" y="6"/>
                              </a:moveTo>
                              <a:cubicBezTo>
                                <a:pt x="0" y="18"/>
                                <a:pt x="0" y="11"/>
                                <a:pt x="0" y="11"/>
                              </a:cubicBezTo>
                              <a:cubicBezTo>
                                <a:pt x="0" y="12"/>
                                <a:pt x="0" y="12"/>
                                <a:pt x="0" y="12"/>
                              </a:cubicBezTo>
                              <a:cubicBezTo>
                                <a:pt x="0" y="12"/>
                                <a:pt x="0" y="12"/>
                                <a:pt x="0" y="12"/>
                              </a:cubicBezTo>
                              <a:cubicBezTo>
                                <a:pt x="0" y="13"/>
                                <a:pt x="0" y="13"/>
                                <a:pt x="0" y="13"/>
                              </a:cubicBezTo>
                              <a:cubicBezTo>
                                <a:pt x="0" y="14"/>
                                <a:pt x="0" y="14"/>
                                <a:pt x="0" y="14"/>
                              </a:cubicBezTo>
                              <a:cubicBezTo>
                                <a:pt x="0" y="19"/>
                                <a:pt x="6" y="23"/>
                                <a:pt x="11" y="23"/>
                              </a:cubicBezTo>
                              <a:cubicBezTo>
                                <a:pt x="566" y="23"/>
                                <a:pt x="566" y="23"/>
                                <a:pt x="566" y="23"/>
                              </a:cubicBezTo>
                              <a:cubicBezTo>
                                <a:pt x="572" y="23"/>
                                <a:pt x="576" y="20"/>
                                <a:pt x="578" y="15"/>
                              </a:cubicBezTo>
                              <a:cubicBezTo>
                                <a:pt x="578" y="14"/>
                                <a:pt x="578" y="14"/>
                                <a:pt x="578" y="14"/>
                              </a:cubicBezTo>
                              <a:cubicBezTo>
                                <a:pt x="578" y="0"/>
                                <a:pt x="578" y="6"/>
                                <a:pt x="578" y="6"/>
                              </a:cubicBezTo>
                              <a:lnTo>
                                <a:pt x="0" y="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  <p:sp>
                      <p:nvSpPr>
                        <p:cNvPr id="184" name="Freeform 6">
                          <a:extLst>
                            <a:ext uri="{FF2B5EF4-FFF2-40B4-BE49-F238E27FC236}">
                              <a16:creationId xmlns:a16="http://schemas.microsoft.com/office/drawing/2014/main" id="{B3BEC49B-A064-4862-A21B-8F52FF3EE03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352230" y="2338343"/>
                          <a:ext cx="1277446" cy="828716"/>
                        </a:xfrm>
                        <a:custGeom>
                          <a:avLst/>
                          <a:gdLst>
                            <a:gd name="T0" fmla="*/ 15 w 432"/>
                            <a:gd name="T1" fmla="*/ 278 h 278"/>
                            <a:gd name="T2" fmla="*/ 418 w 432"/>
                            <a:gd name="T3" fmla="*/ 278 h 278"/>
                            <a:gd name="T4" fmla="*/ 432 w 432"/>
                            <a:gd name="T5" fmla="*/ 263 h 278"/>
                            <a:gd name="T6" fmla="*/ 432 w 432"/>
                            <a:gd name="T7" fmla="*/ 15 h 278"/>
                            <a:gd name="T8" fmla="*/ 418 w 432"/>
                            <a:gd name="T9" fmla="*/ 0 h 278"/>
                            <a:gd name="T10" fmla="*/ 15 w 432"/>
                            <a:gd name="T11" fmla="*/ 0 h 278"/>
                            <a:gd name="T12" fmla="*/ 0 w 432"/>
                            <a:gd name="T13" fmla="*/ 15 h 278"/>
                            <a:gd name="T14" fmla="*/ 0 w 432"/>
                            <a:gd name="T15" fmla="*/ 263 h 278"/>
                            <a:gd name="T16" fmla="*/ 15 w 432"/>
                            <a:gd name="T17" fmla="*/ 278 h 27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432" h="278">
                              <a:moveTo>
                                <a:pt x="15" y="278"/>
                              </a:moveTo>
                              <a:cubicBezTo>
                                <a:pt x="418" y="278"/>
                                <a:pt x="418" y="278"/>
                                <a:pt x="418" y="278"/>
                              </a:cubicBezTo>
                              <a:cubicBezTo>
                                <a:pt x="427" y="278"/>
                                <a:pt x="432" y="272"/>
                                <a:pt x="432" y="263"/>
                              </a:cubicBezTo>
                              <a:cubicBezTo>
                                <a:pt x="432" y="15"/>
                                <a:pt x="432" y="15"/>
                                <a:pt x="432" y="15"/>
                              </a:cubicBezTo>
                              <a:cubicBezTo>
                                <a:pt x="432" y="6"/>
                                <a:pt x="427" y="0"/>
                                <a:pt x="418" y="0"/>
                              </a:cubicBezTo>
                              <a:cubicBezTo>
                                <a:pt x="15" y="0"/>
                                <a:pt x="15" y="0"/>
                                <a:pt x="15" y="0"/>
                              </a:cubicBezTo>
                              <a:cubicBezTo>
                                <a:pt x="8" y="0"/>
                                <a:pt x="0" y="6"/>
                                <a:pt x="0" y="15"/>
                              </a:cubicBezTo>
                              <a:cubicBezTo>
                                <a:pt x="0" y="263"/>
                                <a:pt x="0" y="263"/>
                                <a:pt x="0" y="263"/>
                              </a:cubicBezTo>
                              <a:cubicBezTo>
                                <a:pt x="0" y="272"/>
                                <a:pt x="8" y="278"/>
                                <a:pt x="15" y="278"/>
                              </a:cubicBezTo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  <p:sp>
                      <p:nvSpPr>
                        <p:cNvPr id="185" name="Freeform 7">
                          <a:extLst>
                            <a:ext uri="{FF2B5EF4-FFF2-40B4-BE49-F238E27FC236}">
                              <a16:creationId xmlns:a16="http://schemas.microsoft.com/office/drawing/2014/main" id="{C45B0446-DD41-40FE-A4A4-24678260276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408478" y="2385841"/>
                          <a:ext cx="1167451" cy="727470"/>
                        </a:xfrm>
                        <a:custGeom>
                          <a:avLst/>
                          <a:gdLst>
                            <a:gd name="T0" fmla="*/ 0 w 395"/>
                            <a:gd name="T1" fmla="*/ 0 h 244"/>
                            <a:gd name="T2" fmla="*/ 395 w 395"/>
                            <a:gd name="T3" fmla="*/ 0 h 244"/>
                            <a:gd name="T4" fmla="*/ 395 w 395"/>
                            <a:gd name="T5" fmla="*/ 244 h 244"/>
                            <a:gd name="T6" fmla="*/ 0 w 395"/>
                            <a:gd name="T7" fmla="*/ 244 h 244"/>
                            <a:gd name="T8" fmla="*/ 0 w 395"/>
                            <a:gd name="T9" fmla="*/ 0 h 24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395" h="244">
                              <a:moveTo>
                                <a:pt x="0" y="0"/>
                              </a:moveTo>
                              <a:cubicBezTo>
                                <a:pt x="395" y="0"/>
                                <a:pt x="395" y="0"/>
                                <a:pt x="395" y="0"/>
                              </a:cubicBezTo>
                              <a:cubicBezTo>
                                <a:pt x="395" y="244"/>
                                <a:pt x="395" y="244"/>
                                <a:pt x="395" y="244"/>
                              </a:cubicBezTo>
                              <a:cubicBezTo>
                                <a:pt x="0" y="244"/>
                                <a:pt x="0" y="244"/>
                                <a:pt x="0" y="244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008272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  <p:sp>
                      <p:nvSpPr>
                        <p:cNvPr id="186" name="Freeform 8">
                          <a:extLst>
                            <a:ext uri="{FF2B5EF4-FFF2-40B4-BE49-F238E27FC236}">
                              <a16:creationId xmlns:a16="http://schemas.microsoft.com/office/drawing/2014/main" id="{85328FA3-F50A-4A4B-A948-092E912B9C6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408478" y="2385841"/>
                          <a:ext cx="694971" cy="727470"/>
                        </a:xfrm>
                        <a:custGeom>
                          <a:avLst/>
                          <a:gdLst>
                            <a:gd name="T0" fmla="*/ 235 w 235"/>
                            <a:gd name="T1" fmla="*/ 0 h 244"/>
                            <a:gd name="T2" fmla="*/ 205 w 235"/>
                            <a:gd name="T3" fmla="*/ 0 h 244"/>
                            <a:gd name="T4" fmla="*/ 0 w 235"/>
                            <a:gd name="T5" fmla="*/ 0 h 244"/>
                            <a:gd name="T6" fmla="*/ 0 w 235"/>
                            <a:gd name="T7" fmla="*/ 244 h 244"/>
                            <a:gd name="T8" fmla="*/ 0 w 235"/>
                            <a:gd name="T9" fmla="*/ 0 h 244"/>
                            <a:gd name="T10" fmla="*/ 235 w 235"/>
                            <a:gd name="T11" fmla="*/ 0 h 244"/>
                            <a:gd name="T12" fmla="*/ 235 w 235"/>
                            <a:gd name="T13" fmla="*/ 0 h 24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</a:cxnLst>
                          <a:rect l="0" t="0" r="r" b="b"/>
                          <a:pathLst>
                            <a:path w="235" h="244">
                              <a:moveTo>
                                <a:pt x="235" y="0"/>
                              </a:moveTo>
                              <a:cubicBezTo>
                                <a:pt x="205" y="0"/>
                                <a:pt x="205" y="0"/>
                                <a:pt x="205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244"/>
                                <a:pt x="0" y="244"/>
                                <a:pt x="0" y="244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103" y="0"/>
                                <a:pt x="179" y="0"/>
                                <a:pt x="235" y="0"/>
                              </a:cubicBezTo>
                              <a:cubicBezTo>
                                <a:pt x="235" y="0"/>
                                <a:pt x="235" y="0"/>
                                <a:pt x="235" y="0"/>
                              </a:cubicBezTo>
                            </a:path>
                          </a:pathLst>
                        </a:custGeom>
                        <a:solidFill>
                          <a:srgbClr val="5C4768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  <p:sp>
                      <p:nvSpPr>
                        <p:cNvPr id="187" name="Freeform 9">
                          <a:extLst>
                            <a:ext uri="{FF2B5EF4-FFF2-40B4-BE49-F238E27FC236}">
                              <a16:creationId xmlns:a16="http://schemas.microsoft.com/office/drawing/2014/main" id="{8C14588B-A2FD-4529-997A-C1392FF8C29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408475" y="2385840"/>
                          <a:ext cx="694971" cy="727470"/>
                        </a:xfrm>
                        <a:custGeom>
                          <a:avLst/>
                          <a:gdLst>
                            <a:gd name="T0" fmla="*/ 235 w 235"/>
                            <a:gd name="T1" fmla="*/ 0 h 244"/>
                            <a:gd name="T2" fmla="*/ 0 w 235"/>
                            <a:gd name="T3" fmla="*/ 0 h 244"/>
                            <a:gd name="T4" fmla="*/ 0 w 235"/>
                            <a:gd name="T5" fmla="*/ 244 h 244"/>
                            <a:gd name="T6" fmla="*/ 205 w 235"/>
                            <a:gd name="T7" fmla="*/ 244 h 244"/>
                            <a:gd name="T8" fmla="*/ 235 w 235"/>
                            <a:gd name="T9" fmla="*/ 0 h 24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235" h="244">
                              <a:moveTo>
                                <a:pt x="235" y="0"/>
                              </a:moveTo>
                              <a:cubicBezTo>
                                <a:pt x="179" y="0"/>
                                <a:pt x="103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244"/>
                              </a:cubicBezTo>
                              <a:cubicBezTo>
                                <a:pt x="205" y="244"/>
                                <a:pt x="205" y="244"/>
                                <a:pt x="205" y="244"/>
                              </a:cubicBezTo>
                              <a:cubicBezTo>
                                <a:pt x="235" y="0"/>
                                <a:pt x="235" y="0"/>
                                <a:pt x="235" y="0"/>
                              </a:cubicBezTo>
                            </a:path>
                          </a:pathLst>
                        </a:custGeom>
                        <a:solidFill>
                          <a:srgbClr val="20B093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</p:grpSp>
                  <p:sp>
                    <p:nvSpPr>
                      <p:cNvPr id="182" name="Freeform 73">
                        <a:extLst>
                          <a:ext uri="{FF2B5EF4-FFF2-40B4-BE49-F238E27FC236}">
                            <a16:creationId xmlns:a16="http://schemas.microsoft.com/office/drawing/2014/main" id="{136E2F9C-CB0D-45D5-B23D-DC625DB0317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803928" y="6472824"/>
                        <a:ext cx="57580" cy="93798"/>
                      </a:xfrm>
                      <a:custGeom>
                        <a:avLst/>
                        <a:gdLst>
                          <a:gd name="T0" fmla="*/ 22 w 22"/>
                          <a:gd name="T1" fmla="*/ 11 h 39"/>
                          <a:gd name="T2" fmla="*/ 11 w 22"/>
                          <a:gd name="T3" fmla="*/ 0 h 39"/>
                          <a:gd name="T4" fmla="*/ 0 w 22"/>
                          <a:gd name="T5" fmla="*/ 11 h 39"/>
                          <a:gd name="T6" fmla="*/ 7 w 22"/>
                          <a:gd name="T7" fmla="*/ 21 h 39"/>
                          <a:gd name="T8" fmla="*/ 7 w 22"/>
                          <a:gd name="T9" fmla="*/ 39 h 39"/>
                          <a:gd name="T10" fmla="*/ 15 w 22"/>
                          <a:gd name="T11" fmla="*/ 39 h 39"/>
                          <a:gd name="T12" fmla="*/ 15 w 22"/>
                          <a:gd name="T13" fmla="*/ 21 h 39"/>
                          <a:gd name="T14" fmla="*/ 22 w 22"/>
                          <a:gd name="T15" fmla="*/ 11 h 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2" h="39">
                            <a:moveTo>
                              <a:pt x="22" y="11"/>
                            </a:moveTo>
                            <a:cubicBezTo>
                              <a:pt x="22" y="5"/>
                              <a:pt x="17" y="0"/>
                              <a:pt x="11" y="0"/>
                            </a:cubicBezTo>
                            <a:cubicBezTo>
                              <a:pt x="5" y="0"/>
                              <a:pt x="0" y="5"/>
                              <a:pt x="0" y="11"/>
                            </a:cubicBezTo>
                            <a:cubicBezTo>
                              <a:pt x="0" y="16"/>
                              <a:pt x="3" y="20"/>
                              <a:pt x="7" y="21"/>
                            </a:cubicBezTo>
                            <a:cubicBezTo>
                              <a:pt x="7" y="39"/>
                              <a:pt x="7" y="39"/>
                              <a:pt x="7" y="39"/>
                            </a:cubicBezTo>
                            <a:cubicBezTo>
                              <a:pt x="15" y="39"/>
                              <a:pt x="15" y="39"/>
                              <a:pt x="15" y="39"/>
                            </a:cubicBezTo>
                            <a:cubicBezTo>
                              <a:pt x="15" y="21"/>
                              <a:pt x="15" y="21"/>
                              <a:pt x="15" y="21"/>
                            </a:cubicBezTo>
                            <a:cubicBezTo>
                              <a:pt x="19" y="20"/>
                              <a:pt x="22" y="16"/>
                              <a:pt x="22" y="11"/>
                            </a:cubicBezTo>
                            <a:close/>
                          </a:path>
                        </a:pathLst>
                      </a:custGeom>
                      <a:solidFill>
                        <a:srgbClr val="20B093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</p:grpSp>
                <p:grpSp>
                  <p:nvGrpSpPr>
                    <p:cNvPr id="165" name="Group 164">
                      <a:extLst>
                        <a:ext uri="{FF2B5EF4-FFF2-40B4-BE49-F238E27FC236}">
                          <a16:creationId xmlns:a16="http://schemas.microsoft.com/office/drawing/2014/main" id="{5D3B1219-1E76-45C5-8BC6-E2E62076E7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70901" y="5546786"/>
                      <a:ext cx="1482584" cy="884706"/>
                      <a:chOff x="7914527" y="6133537"/>
                      <a:chExt cx="1177908" cy="702896"/>
                    </a:xfrm>
                  </p:grpSpPr>
                  <p:grpSp>
                    <p:nvGrpSpPr>
                      <p:cNvPr id="175" name="Group 174">
                        <a:extLst>
                          <a:ext uri="{FF2B5EF4-FFF2-40B4-BE49-F238E27FC236}">
                            <a16:creationId xmlns:a16="http://schemas.microsoft.com/office/drawing/2014/main" id="{3A660CD3-605C-4BAE-8140-5E10451A609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4527" y="6133537"/>
                        <a:ext cx="1177908" cy="702896"/>
                        <a:chOff x="10676717" y="1335618"/>
                        <a:chExt cx="1307592" cy="849551"/>
                      </a:xfrm>
                    </p:grpSpPr>
                    <p:sp>
                      <p:nvSpPr>
                        <p:cNvPr id="177" name="Freeform 18">
                          <a:extLst>
                            <a:ext uri="{FF2B5EF4-FFF2-40B4-BE49-F238E27FC236}">
                              <a16:creationId xmlns:a16="http://schemas.microsoft.com/office/drawing/2014/main" id="{92AE781E-8ADF-4705-BF03-65542ED1763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676717" y="1335618"/>
                          <a:ext cx="1307592" cy="849551"/>
                        </a:xfrm>
                        <a:custGeom>
                          <a:avLst/>
                          <a:gdLst>
                            <a:gd name="T0" fmla="*/ 14 w 432"/>
                            <a:gd name="T1" fmla="*/ 278 h 278"/>
                            <a:gd name="T2" fmla="*/ 418 w 432"/>
                            <a:gd name="T3" fmla="*/ 278 h 278"/>
                            <a:gd name="T4" fmla="*/ 432 w 432"/>
                            <a:gd name="T5" fmla="*/ 263 h 278"/>
                            <a:gd name="T6" fmla="*/ 432 w 432"/>
                            <a:gd name="T7" fmla="*/ 15 h 278"/>
                            <a:gd name="T8" fmla="*/ 418 w 432"/>
                            <a:gd name="T9" fmla="*/ 0 h 278"/>
                            <a:gd name="T10" fmla="*/ 14 w 432"/>
                            <a:gd name="T11" fmla="*/ 0 h 278"/>
                            <a:gd name="T12" fmla="*/ 0 w 432"/>
                            <a:gd name="T13" fmla="*/ 15 h 278"/>
                            <a:gd name="T14" fmla="*/ 0 w 432"/>
                            <a:gd name="T15" fmla="*/ 263 h 278"/>
                            <a:gd name="T16" fmla="*/ 14 w 432"/>
                            <a:gd name="T17" fmla="*/ 278 h 27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432" h="278">
                              <a:moveTo>
                                <a:pt x="14" y="278"/>
                              </a:moveTo>
                              <a:cubicBezTo>
                                <a:pt x="418" y="278"/>
                                <a:pt x="418" y="278"/>
                                <a:pt x="418" y="278"/>
                              </a:cubicBezTo>
                              <a:cubicBezTo>
                                <a:pt x="427" y="278"/>
                                <a:pt x="432" y="272"/>
                                <a:pt x="432" y="263"/>
                              </a:cubicBezTo>
                              <a:cubicBezTo>
                                <a:pt x="432" y="15"/>
                                <a:pt x="432" y="15"/>
                                <a:pt x="432" y="15"/>
                              </a:cubicBezTo>
                              <a:cubicBezTo>
                                <a:pt x="432" y="6"/>
                                <a:pt x="427" y="0"/>
                                <a:pt x="418" y="0"/>
                              </a:cubicBezTo>
                              <a:cubicBezTo>
                                <a:pt x="14" y="0"/>
                                <a:pt x="14" y="0"/>
                                <a:pt x="14" y="0"/>
                              </a:cubicBezTo>
                              <a:cubicBezTo>
                                <a:pt x="7" y="0"/>
                                <a:pt x="0" y="6"/>
                                <a:pt x="0" y="15"/>
                              </a:cubicBezTo>
                              <a:cubicBezTo>
                                <a:pt x="0" y="263"/>
                                <a:pt x="0" y="263"/>
                                <a:pt x="0" y="263"/>
                              </a:cubicBezTo>
                              <a:cubicBezTo>
                                <a:pt x="0" y="272"/>
                                <a:pt x="7" y="278"/>
                                <a:pt x="14" y="278"/>
                              </a:cubicBezTo>
                            </a:path>
                          </a:pathLst>
                        </a:custGeom>
                        <a:solidFill>
                          <a:srgbClr val="282828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  <p:sp>
                      <p:nvSpPr>
                        <p:cNvPr id="178" name="Freeform 19">
                          <a:extLst>
                            <a:ext uri="{FF2B5EF4-FFF2-40B4-BE49-F238E27FC236}">
                              <a16:creationId xmlns:a16="http://schemas.microsoft.com/office/drawing/2014/main" id="{613700FF-2AE3-4FC0-9A15-7D27D7AFB00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0734292" y="1350971"/>
                          <a:ext cx="1192442" cy="742078"/>
                        </a:xfrm>
                        <a:custGeom>
                          <a:avLst/>
                          <a:gdLst>
                            <a:gd name="T0" fmla="*/ 0 w 394"/>
                            <a:gd name="T1" fmla="*/ 12 h 243"/>
                            <a:gd name="T2" fmla="*/ 394 w 394"/>
                            <a:gd name="T3" fmla="*/ 12 h 243"/>
                            <a:gd name="T4" fmla="*/ 394 w 394"/>
                            <a:gd name="T5" fmla="*/ 243 h 243"/>
                            <a:gd name="T6" fmla="*/ 0 w 394"/>
                            <a:gd name="T7" fmla="*/ 243 h 243"/>
                            <a:gd name="T8" fmla="*/ 0 w 394"/>
                            <a:gd name="T9" fmla="*/ 12 h 24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394" h="243">
                              <a:moveTo>
                                <a:pt x="0" y="12"/>
                              </a:moveTo>
                              <a:cubicBezTo>
                                <a:pt x="394" y="12"/>
                                <a:pt x="394" y="12"/>
                                <a:pt x="394" y="12"/>
                              </a:cubicBezTo>
                              <a:cubicBezTo>
                                <a:pt x="394" y="173"/>
                                <a:pt x="394" y="243"/>
                                <a:pt x="394" y="243"/>
                              </a:cubicBezTo>
                              <a:cubicBezTo>
                                <a:pt x="0" y="243"/>
                                <a:pt x="0" y="243"/>
                                <a:pt x="0" y="243"/>
                              </a:cubicBezTo>
                              <a:cubicBezTo>
                                <a:pt x="0" y="0"/>
                                <a:pt x="0" y="12"/>
                                <a:pt x="0" y="12"/>
                              </a:cubicBezTo>
                            </a:path>
                          </a:pathLst>
                        </a:custGeom>
                        <a:solidFill>
                          <a:srgbClr val="008272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  <p:sp>
                      <p:nvSpPr>
                        <p:cNvPr id="179" name="Freeform 20">
                          <a:extLst>
                            <a:ext uri="{FF2B5EF4-FFF2-40B4-BE49-F238E27FC236}">
                              <a16:creationId xmlns:a16="http://schemas.microsoft.com/office/drawing/2014/main" id="{189A5B67-77A4-4CDD-98FD-40AFAD0E4CD5}"/>
                            </a:ext>
                          </a:extLst>
                        </p:cNvPr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10734292" y="1388076"/>
                          <a:ext cx="711371" cy="704974"/>
                        </a:xfrm>
                        <a:custGeom>
                          <a:avLst/>
                          <a:gdLst>
                            <a:gd name="T0" fmla="*/ 0 w 235"/>
                            <a:gd name="T1" fmla="*/ 0 h 231"/>
                            <a:gd name="T2" fmla="*/ 0 w 235"/>
                            <a:gd name="T3" fmla="*/ 0 h 231"/>
                            <a:gd name="T4" fmla="*/ 0 w 235"/>
                            <a:gd name="T5" fmla="*/ 231 h 231"/>
                            <a:gd name="T6" fmla="*/ 0 w 235"/>
                            <a:gd name="T7" fmla="*/ 0 h 231"/>
                            <a:gd name="T8" fmla="*/ 0 w 235"/>
                            <a:gd name="T9" fmla="*/ 0 h 231"/>
                            <a:gd name="T10" fmla="*/ 0 w 235"/>
                            <a:gd name="T11" fmla="*/ 0 h 231"/>
                            <a:gd name="T12" fmla="*/ 235 w 235"/>
                            <a:gd name="T13" fmla="*/ 0 h 231"/>
                            <a:gd name="T14" fmla="*/ 205 w 235"/>
                            <a:gd name="T15" fmla="*/ 0 h 231"/>
                            <a:gd name="T16" fmla="*/ 0 w 235"/>
                            <a:gd name="T17" fmla="*/ 0 h 231"/>
                            <a:gd name="T18" fmla="*/ 0 w 235"/>
                            <a:gd name="T19" fmla="*/ 0 h 231"/>
                            <a:gd name="T20" fmla="*/ 235 w 235"/>
                            <a:gd name="T21" fmla="*/ 0 h 231"/>
                            <a:gd name="T22" fmla="*/ 235 w 235"/>
                            <a:gd name="T23" fmla="*/ 0 h 23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</a:cxnLst>
                          <a:rect l="0" t="0" r="r" b="b"/>
                          <a:pathLst>
                            <a:path w="235" h="231">
                              <a:moveTo>
                                <a:pt x="0" y="0"/>
                              </a:move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231"/>
                                <a:pt x="0" y="231"/>
                                <a:pt x="0" y="231"/>
                              </a:cubicBezTo>
                              <a:cubicBezTo>
                                <a:pt x="0" y="20"/>
                                <a:pt x="0" y="1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moveTo>
                                <a:pt x="235" y="0"/>
                              </a:moveTo>
                              <a:cubicBezTo>
                                <a:pt x="205" y="0"/>
                                <a:pt x="205" y="0"/>
                                <a:pt x="205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102" y="0"/>
                                <a:pt x="179" y="0"/>
                                <a:pt x="235" y="0"/>
                              </a:cubicBezTo>
                              <a:cubicBezTo>
                                <a:pt x="235" y="0"/>
                                <a:pt x="235" y="0"/>
                                <a:pt x="235" y="0"/>
                              </a:cubicBezTo>
                            </a:path>
                          </a:pathLst>
                        </a:custGeom>
                        <a:solidFill>
                          <a:srgbClr val="5C4768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  <p:sp>
                      <p:nvSpPr>
                        <p:cNvPr id="180" name="Freeform 21">
                          <a:extLst>
                            <a:ext uri="{FF2B5EF4-FFF2-40B4-BE49-F238E27FC236}">
                              <a16:creationId xmlns:a16="http://schemas.microsoft.com/office/drawing/2014/main" id="{933A702B-F5B5-4766-80A1-EE9F879283B4}"/>
                            </a:ext>
                          </a:extLst>
                        </p:cNvPr>
                        <p:cNvSpPr>
                          <a:spLocks noEditPoints="1"/>
                        </p:cNvSpPr>
                        <p:nvPr/>
                      </p:nvSpPr>
                      <p:spPr bwMode="auto">
                        <a:xfrm>
                          <a:off x="10734292" y="1388076"/>
                          <a:ext cx="711371" cy="704974"/>
                        </a:xfrm>
                        <a:custGeom>
                          <a:avLst/>
                          <a:gdLst>
                            <a:gd name="T0" fmla="*/ 235 w 235"/>
                            <a:gd name="T1" fmla="*/ 0 h 231"/>
                            <a:gd name="T2" fmla="*/ 0 w 235"/>
                            <a:gd name="T3" fmla="*/ 0 h 231"/>
                            <a:gd name="T4" fmla="*/ 0 w 235"/>
                            <a:gd name="T5" fmla="*/ 231 h 231"/>
                            <a:gd name="T6" fmla="*/ 205 w 235"/>
                            <a:gd name="T7" fmla="*/ 231 h 231"/>
                            <a:gd name="T8" fmla="*/ 235 w 235"/>
                            <a:gd name="T9" fmla="*/ 0 h 231"/>
                            <a:gd name="T10" fmla="*/ 0 w 235"/>
                            <a:gd name="T11" fmla="*/ 0 h 231"/>
                            <a:gd name="T12" fmla="*/ 0 w 235"/>
                            <a:gd name="T13" fmla="*/ 0 h 231"/>
                            <a:gd name="T14" fmla="*/ 0 w 235"/>
                            <a:gd name="T15" fmla="*/ 0 h 231"/>
                            <a:gd name="T16" fmla="*/ 0 w 235"/>
                            <a:gd name="T17" fmla="*/ 0 h 231"/>
                            <a:gd name="T18" fmla="*/ 0 w 235"/>
                            <a:gd name="T19" fmla="*/ 0 h 23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</a:cxnLst>
                          <a:rect l="0" t="0" r="r" b="b"/>
                          <a:pathLst>
                            <a:path w="235" h="231">
                              <a:moveTo>
                                <a:pt x="235" y="0"/>
                              </a:moveTo>
                              <a:cubicBezTo>
                                <a:pt x="179" y="0"/>
                                <a:pt x="102" y="0"/>
                                <a:pt x="0" y="0"/>
                              </a:cubicBezTo>
                              <a:cubicBezTo>
                                <a:pt x="0" y="1"/>
                                <a:pt x="0" y="20"/>
                                <a:pt x="0" y="231"/>
                              </a:cubicBezTo>
                              <a:cubicBezTo>
                                <a:pt x="205" y="231"/>
                                <a:pt x="205" y="231"/>
                                <a:pt x="205" y="231"/>
                              </a:cubicBezTo>
                              <a:cubicBezTo>
                                <a:pt x="235" y="0"/>
                                <a:pt x="235" y="0"/>
                                <a:pt x="235" y="0"/>
                              </a:cubicBezTo>
                              <a:moveTo>
                                <a:pt x="0" y="0"/>
                              </a:move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20B093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defTabSz="931863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lang="en-US" kern="0" dirty="0">
                            <a:solidFill>
                              <a:srgbClr val="505050"/>
                            </a:solidFill>
                            <a:ea typeface="ＭＳ Ｐゴシック" charset="0"/>
                          </a:endParaRPr>
                        </a:p>
                      </p:txBody>
                    </p:sp>
                  </p:grpSp>
                  <p:sp>
                    <p:nvSpPr>
                      <p:cNvPr id="176" name="Freeform 73">
                        <a:extLst>
                          <a:ext uri="{FF2B5EF4-FFF2-40B4-BE49-F238E27FC236}">
                            <a16:creationId xmlns:a16="http://schemas.microsoft.com/office/drawing/2014/main" id="{234B4DA4-DFD6-4372-B95B-D518DD06A8A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8481500" y="6498379"/>
                        <a:ext cx="57581" cy="93798"/>
                      </a:xfrm>
                      <a:custGeom>
                        <a:avLst/>
                        <a:gdLst>
                          <a:gd name="T0" fmla="*/ 22 w 22"/>
                          <a:gd name="T1" fmla="*/ 11 h 39"/>
                          <a:gd name="T2" fmla="*/ 11 w 22"/>
                          <a:gd name="T3" fmla="*/ 0 h 39"/>
                          <a:gd name="T4" fmla="*/ 0 w 22"/>
                          <a:gd name="T5" fmla="*/ 11 h 39"/>
                          <a:gd name="T6" fmla="*/ 7 w 22"/>
                          <a:gd name="T7" fmla="*/ 21 h 39"/>
                          <a:gd name="T8" fmla="*/ 7 w 22"/>
                          <a:gd name="T9" fmla="*/ 39 h 39"/>
                          <a:gd name="T10" fmla="*/ 15 w 22"/>
                          <a:gd name="T11" fmla="*/ 39 h 39"/>
                          <a:gd name="T12" fmla="*/ 15 w 22"/>
                          <a:gd name="T13" fmla="*/ 21 h 39"/>
                          <a:gd name="T14" fmla="*/ 22 w 22"/>
                          <a:gd name="T15" fmla="*/ 11 h 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2" h="39">
                            <a:moveTo>
                              <a:pt x="22" y="11"/>
                            </a:moveTo>
                            <a:cubicBezTo>
                              <a:pt x="22" y="5"/>
                              <a:pt x="17" y="0"/>
                              <a:pt x="11" y="0"/>
                            </a:cubicBezTo>
                            <a:cubicBezTo>
                              <a:pt x="5" y="0"/>
                              <a:pt x="0" y="5"/>
                              <a:pt x="0" y="11"/>
                            </a:cubicBezTo>
                            <a:cubicBezTo>
                              <a:pt x="0" y="16"/>
                              <a:pt x="3" y="20"/>
                              <a:pt x="7" y="21"/>
                            </a:cubicBezTo>
                            <a:cubicBezTo>
                              <a:pt x="7" y="39"/>
                              <a:pt x="7" y="39"/>
                              <a:pt x="7" y="39"/>
                            </a:cubicBezTo>
                            <a:cubicBezTo>
                              <a:pt x="15" y="39"/>
                              <a:pt x="15" y="39"/>
                              <a:pt x="15" y="39"/>
                            </a:cubicBezTo>
                            <a:cubicBezTo>
                              <a:pt x="15" y="21"/>
                              <a:pt x="15" y="21"/>
                              <a:pt x="15" y="21"/>
                            </a:cubicBezTo>
                            <a:cubicBezTo>
                              <a:pt x="19" y="20"/>
                              <a:pt x="22" y="16"/>
                              <a:pt x="22" y="11"/>
                            </a:cubicBezTo>
                            <a:close/>
                          </a:path>
                        </a:pathLst>
                      </a:custGeom>
                      <a:solidFill>
                        <a:srgbClr val="20B093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</p:grpSp>
                <p:grpSp>
                  <p:nvGrpSpPr>
                    <p:cNvPr id="166" name="Group 165">
                      <a:extLst>
                        <a:ext uri="{FF2B5EF4-FFF2-40B4-BE49-F238E27FC236}">
                          <a16:creationId xmlns:a16="http://schemas.microsoft.com/office/drawing/2014/main" id="{E6119EF5-2E4B-4998-B86A-A74FF5B567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929827" y="5538768"/>
                      <a:ext cx="566941" cy="894532"/>
                      <a:chOff x="9660101" y="6172111"/>
                      <a:chExt cx="420093" cy="662832"/>
                    </a:xfrm>
                  </p:grpSpPr>
                  <p:sp>
                    <p:nvSpPr>
                      <p:cNvPr id="167" name="Freeform 10">
                        <a:extLst>
                          <a:ext uri="{FF2B5EF4-FFF2-40B4-BE49-F238E27FC236}">
                            <a16:creationId xmlns:a16="http://schemas.microsoft.com/office/drawing/2014/main" id="{933F7801-4FF9-41FB-84BD-7D841DAAFF7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660101" y="6172111"/>
                        <a:ext cx="420093" cy="662832"/>
                      </a:xfrm>
                      <a:custGeom>
                        <a:avLst/>
                        <a:gdLst>
                          <a:gd name="T0" fmla="*/ 172 w 184"/>
                          <a:gd name="T1" fmla="*/ 0 h 314"/>
                          <a:gd name="T2" fmla="*/ 12 w 184"/>
                          <a:gd name="T3" fmla="*/ 0 h 314"/>
                          <a:gd name="T4" fmla="*/ 0 w 184"/>
                          <a:gd name="T5" fmla="*/ 12 h 314"/>
                          <a:gd name="T6" fmla="*/ 0 w 184"/>
                          <a:gd name="T7" fmla="*/ 302 h 314"/>
                          <a:gd name="T8" fmla="*/ 12 w 184"/>
                          <a:gd name="T9" fmla="*/ 314 h 314"/>
                          <a:gd name="T10" fmla="*/ 172 w 184"/>
                          <a:gd name="T11" fmla="*/ 314 h 314"/>
                          <a:gd name="T12" fmla="*/ 184 w 184"/>
                          <a:gd name="T13" fmla="*/ 302 h 314"/>
                          <a:gd name="T14" fmla="*/ 184 w 184"/>
                          <a:gd name="T15" fmla="*/ 12 h 314"/>
                          <a:gd name="T16" fmla="*/ 172 w 184"/>
                          <a:gd name="T17" fmla="*/ 0 h 31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84" h="314">
                            <a:moveTo>
                              <a:pt x="172" y="0"/>
                            </a:moveTo>
                            <a:cubicBezTo>
                              <a:pt x="12" y="0"/>
                              <a:pt x="12" y="0"/>
                              <a:pt x="12" y="0"/>
                            </a:cubicBezTo>
                            <a:cubicBezTo>
                              <a:pt x="6" y="0"/>
                              <a:pt x="0" y="5"/>
                              <a:pt x="0" y="12"/>
                            </a:cubicBezTo>
                            <a:cubicBezTo>
                              <a:pt x="0" y="302"/>
                              <a:pt x="0" y="302"/>
                              <a:pt x="0" y="302"/>
                            </a:cubicBezTo>
                            <a:cubicBezTo>
                              <a:pt x="0" y="308"/>
                              <a:pt x="6" y="314"/>
                              <a:pt x="12" y="314"/>
                            </a:cubicBezTo>
                            <a:cubicBezTo>
                              <a:pt x="172" y="314"/>
                              <a:pt x="172" y="314"/>
                              <a:pt x="172" y="314"/>
                            </a:cubicBezTo>
                            <a:cubicBezTo>
                              <a:pt x="178" y="314"/>
                              <a:pt x="184" y="308"/>
                              <a:pt x="184" y="302"/>
                            </a:cubicBezTo>
                            <a:cubicBezTo>
                              <a:pt x="184" y="12"/>
                              <a:pt x="184" y="12"/>
                              <a:pt x="184" y="12"/>
                            </a:cubicBezTo>
                            <a:cubicBezTo>
                              <a:pt x="184" y="5"/>
                              <a:pt x="178" y="0"/>
                              <a:pt x="172" y="0"/>
                            </a:cubicBezTo>
                          </a:path>
                        </a:pathLst>
                      </a:custGeom>
                      <a:solidFill>
                        <a:srgbClr val="282828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68" name="Rectangle 11">
                        <a:extLst>
                          <a:ext uri="{FF2B5EF4-FFF2-40B4-BE49-F238E27FC236}">
                            <a16:creationId xmlns:a16="http://schemas.microsoft.com/office/drawing/2014/main" id="{72EF485E-68A2-4281-A19E-1841F6588CD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701532" y="6210164"/>
                        <a:ext cx="337231" cy="521239"/>
                      </a:xfrm>
                      <a:prstGeom prst="rect">
                        <a:avLst/>
                      </a:prstGeom>
                      <a:solidFill>
                        <a:srgbClr val="008272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69" name="Rectangle 12">
                        <a:extLst>
                          <a:ext uri="{FF2B5EF4-FFF2-40B4-BE49-F238E27FC236}">
                            <a16:creationId xmlns:a16="http://schemas.microsoft.com/office/drawing/2014/main" id="{DADC0D4F-C641-48BD-9ED6-486FE206916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701532" y="6210164"/>
                        <a:ext cx="337231" cy="5212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70" name="Freeform 13">
                        <a:extLst>
                          <a:ext uri="{FF2B5EF4-FFF2-40B4-BE49-F238E27FC236}">
                            <a16:creationId xmlns:a16="http://schemas.microsoft.com/office/drawing/2014/main" id="{939D0F41-9AE8-49C5-8CF8-001022B36E3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806556" y="6763261"/>
                        <a:ext cx="127184" cy="15044"/>
                      </a:xfrm>
                      <a:custGeom>
                        <a:avLst/>
                        <a:gdLst>
                          <a:gd name="T0" fmla="*/ 56 w 56"/>
                          <a:gd name="T1" fmla="*/ 3 h 7"/>
                          <a:gd name="T2" fmla="*/ 52 w 56"/>
                          <a:gd name="T3" fmla="*/ 7 h 7"/>
                          <a:gd name="T4" fmla="*/ 4 w 56"/>
                          <a:gd name="T5" fmla="*/ 7 h 7"/>
                          <a:gd name="T6" fmla="*/ 0 w 56"/>
                          <a:gd name="T7" fmla="*/ 3 h 7"/>
                          <a:gd name="T8" fmla="*/ 4 w 56"/>
                          <a:gd name="T9" fmla="*/ 0 h 7"/>
                          <a:gd name="T10" fmla="*/ 52 w 56"/>
                          <a:gd name="T11" fmla="*/ 0 h 7"/>
                          <a:gd name="T12" fmla="*/ 56 w 56"/>
                          <a:gd name="T13" fmla="*/ 3 h 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56" h="7">
                            <a:moveTo>
                              <a:pt x="56" y="3"/>
                            </a:moveTo>
                            <a:cubicBezTo>
                              <a:pt x="56" y="5"/>
                              <a:pt x="54" y="7"/>
                              <a:pt x="52" y="7"/>
                            </a:cubicBezTo>
                            <a:cubicBezTo>
                              <a:pt x="4" y="7"/>
                              <a:pt x="4" y="7"/>
                              <a:pt x="4" y="7"/>
                            </a:cubicBezTo>
                            <a:cubicBezTo>
                              <a:pt x="2" y="7"/>
                              <a:pt x="0" y="5"/>
                              <a:pt x="0" y="3"/>
                            </a:cubicBezTo>
                            <a:cubicBezTo>
                              <a:pt x="0" y="1"/>
                              <a:pt x="2" y="0"/>
                              <a:pt x="4" y="0"/>
                            </a:cubicBezTo>
                            <a:cubicBezTo>
                              <a:pt x="52" y="0"/>
                              <a:pt x="52" y="0"/>
                              <a:pt x="52" y="0"/>
                            </a:cubicBezTo>
                            <a:cubicBezTo>
                              <a:pt x="54" y="0"/>
                              <a:pt x="56" y="1"/>
                              <a:pt x="56" y="3"/>
                            </a:cubicBezTo>
                            <a:close/>
                          </a:path>
                        </a:pathLst>
                      </a:custGeom>
                      <a:solidFill>
                        <a:schemeClr val="tx1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71" name="Rectangle 14">
                        <a:extLst>
                          <a:ext uri="{FF2B5EF4-FFF2-40B4-BE49-F238E27FC236}">
                            <a16:creationId xmlns:a16="http://schemas.microsoft.com/office/drawing/2014/main" id="{DA5372C1-A2BC-4973-9FEA-C80D6214D98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701532" y="6731403"/>
                        <a:ext cx="111768" cy="885"/>
                      </a:xfrm>
                      <a:prstGeom prst="rect">
                        <a:avLst/>
                      </a:prstGeom>
                      <a:solidFill>
                        <a:srgbClr val="5C476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72" name="Freeform 15">
                        <a:extLst>
                          <a:ext uri="{FF2B5EF4-FFF2-40B4-BE49-F238E27FC236}">
                            <a16:creationId xmlns:a16="http://schemas.microsoft.com/office/drawing/2014/main" id="{CB4700E9-B9F0-4105-B525-6E4BC9EC227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701532" y="6731403"/>
                        <a:ext cx="111768" cy="0"/>
                      </a:xfrm>
                      <a:custGeom>
                        <a:avLst/>
                        <a:gdLst>
                          <a:gd name="T0" fmla="*/ 116 w 116"/>
                          <a:gd name="T1" fmla="*/ 0 w 116"/>
                          <a:gd name="T2" fmla="*/ 0 w 116"/>
                          <a:gd name="T3" fmla="*/ 116 w 116"/>
                        </a:gdLst>
                        <a:ahLst/>
                        <a:cxnLst>
                          <a:cxn ang="0">
                            <a:pos x="T0" y="0"/>
                          </a:cxn>
                          <a:cxn ang="0">
                            <a:pos x="T1" y="0"/>
                          </a:cxn>
                          <a:cxn ang="0">
                            <a:pos x="T2" y="0"/>
                          </a:cxn>
                          <a:cxn ang="0">
                            <a:pos x="T3" y="0"/>
                          </a:cxn>
                        </a:cxnLst>
                        <a:rect l="0" t="0" r="r" b="b"/>
                        <a:pathLst>
                          <a:path w="116">
                            <a:moveTo>
                              <a:pt x="116" y="0"/>
                            </a:move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  <a:lnTo>
                              <a:pt x="116" y="0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73" name="Freeform 16">
                        <a:extLst>
                          <a:ext uri="{FF2B5EF4-FFF2-40B4-BE49-F238E27FC236}">
                            <a16:creationId xmlns:a16="http://schemas.microsoft.com/office/drawing/2014/main" id="{94B1B6F6-98EB-409F-8759-448976D97A8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701532" y="6210164"/>
                        <a:ext cx="198484" cy="521239"/>
                      </a:xfrm>
                      <a:custGeom>
                        <a:avLst/>
                        <a:gdLst>
                          <a:gd name="T0" fmla="*/ 206 w 206"/>
                          <a:gd name="T1" fmla="*/ 0 h 589"/>
                          <a:gd name="T2" fmla="*/ 0 w 206"/>
                          <a:gd name="T3" fmla="*/ 0 h 589"/>
                          <a:gd name="T4" fmla="*/ 0 w 206"/>
                          <a:gd name="T5" fmla="*/ 589 h 589"/>
                          <a:gd name="T6" fmla="*/ 116 w 206"/>
                          <a:gd name="T7" fmla="*/ 589 h 589"/>
                          <a:gd name="T8" fmla="*/ 206 w 206"/>
                          <a:gd name="T9" fmla="*/ 0 h 5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6" h="589">
                            <a:moveTo>
                              <a:pt x="206" y="0"/>
                            </a:moveTo>
                            <a:lnTo>
                              <a:pt x="0" y="0"/>
                            </a:lnTo>
                            <a:lnTo>
                              <a:pt x="0" y="589"/>
                            </a:lnTo>
                            <a:lnTo>
                              <a:pt x="116" y="589"/>
                            </a:lnTo>
                            <a:lnTo>
                              <a:pt x="206" y="0"/>
                            </a:lnTo>
                            <a:close/>
                          </a:path>
                        </a:pathLst>
                      </a:custGeom>
                      <a:solidFill>
                        <a:srgbClr val="20B093"/>
                      </a:solidFill>
                      <a:ln>
                        <a:noFill/>
                      </a:ln>
                      <a:extLst/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174" name="Freeform 17">
                        <a:extLst>
                          <a:ext uri="{FF2B5EF4-FFF2-40B4-BE49-F238E27FC236}">
                            <a16:creationId xmlns:a16="http://schemas.microsoft.com/office/drawing/2014/main" id="{B5B2942A-B986-4966-9525-86264F0F64C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9701532" y="6210164"/>
                        <a:ext cx="198484" cy="521239"/>
                      </a:xfrm>
                      <a:custGeom>
                        <a:avLst/>
                        <a:gdLst>
                          <a:gd name="T0" fmla="*/ 206 w 206"/>
                          <a:gd name="T1" fmla="*/ 0 h 589"/>
                          <a:gd name="T2" fmla="*/ 0 w 206"/>
                          <a:gd name="T3" fmla="*/ 0 h 589"/>
                          <a:gd name="T4" fmla="*/ 0 w 206"/>
                          <a:gd name="T5" fmla="*/ 589 h 589"/>
                          <a:gd name="T6" fmla="*/ 116 w 206"/>
                          <a:gd name="T7" fmla="*/ 589 h 589"/>
                          <a:gd name="T8" fmla="*/ 206 w 206"/>
                          <a:gd name="T9" fmla="*/ 0 h 58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06" h="589">
                            <a:moveTo>
                              <a:pt x="206" y="0"/>
                            </a:moveTo>
                            <a:lnTo>
                              <a:pt x="0" y="0"/>
                            </a:lnTo>
                            <a:lnTo>
                              <a:pt x="0" y="589"/>
                            </a:lnTo>
                            <a:lnTo>
                              <a:pt x="116" y="589"/>
                            </a:lnTo>
                            <a:lnTo>
                              <a:pt x="206" y="0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931863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kern="0" dirty="0">
                          <a:solidFill>
                            <a:srgbClr val="505050"/>
                          </a:solidFill>
                          <a:ea typeface="ＭＳ Ｐゴシック" charset="0"/>
                        </a:endParaRPr>
                      </a:p>
                    </p:txBody>
                  </p:sp>
                </p:grpSp>
              </p:grpSp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F8DFC8E0-9233-4448-8B7D-16A3AEA7BADF}"/>
                      </a:ext>
                    </a:extLst>
                  </p:cNvPr>
                  <p:cNvSpPr/>
                  <p:nvPr/>
                </p:nvSpPr>
                <p:spPr>
                  <a:xfrm>
                    <a:off x="5811156" y="6550798"/>
                    <a:ext cx="2464294" cy="30777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66371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32742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99113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65484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331856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98226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64597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730969" algn="l" defTabSz="932742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1118538" fontAlgn="base">
                      <a:spcAft>
                        <a:spcPct val="0"/>
                      </a:spcAft>
                      <a:defRPr/>
                    </a:pPr>
                    <a:r>
                      <a:rPr lang="en-US" sz="2000" dirty="0">
                        <a:ln>
                          <a:solidFill>
                            <a:srgbClr val="FFFFFF">
                              <a:alpha val="0"/>
                            </a:srgbClr>
                          </a:solidFill>
                        </a:ln>
                        <a:solidFill>
                          <a:srgbClr val="505050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Managed devices</a:t>
                    </a:r>
                  </a:p>
                </p:txBody>
              </p:sp>
            </p:grp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AA85ADC8-E305-4446-9432-B261C3D888DB}"/>
                </a:ext>
              </a:extLst>
            </p:cNvPr>
            <p:cNvGrpSpPr/>
            <p:nvPr/>
          </p:nvGrpSpPr>
          <p:grpSpPr>
            <a:xfrm>
              <a:off x="9307262" y="1153469"/>
              <a:ext cx="1375914" cy="907964"/>
              <a:chOff x="9367824" y="1114068"/>
              <a:chExt cx="1375914" cy="907964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D0644984-70B3-46FA-87DA-BB440DA9B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67824" y="1114068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BFD3BDB9-942E-45D7-98CD-19ED2CFD3C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71439" y="1520200"/>
                <a:ext cx="548640" cy="261555"/>
              </a:xfrm>
              <a:prstGeom prst="rect">
                <a:avLst/>
              </a:prstGeom>
            </p:spPr>
          </p:pic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E7795A01-EFA4-434A-9BDA-0B3165100139}"/>
                </a:ext>
              </a:extLst>
            </p:cNvPr>
            <p:cNvGrpSpPr/>
            <p:nvPr/>
          </p:nvGrpSpPr>
          <p:grpSpPr>
            <a:xfrm>
              <a:off x="10164785" y="1821613"/>
              <a:ext cx="1375914" cy="907964"/>
              <a:chOff x="10147650" y="1965491"/>
              <a:chExt cx="1375914" cy="907964"/>
            </a:xfrm>
          </p:grpSpPr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4459B463-8F53-4FA7-9E1D-462748596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47650" y="1965491"/>
                <a:ext cx="1375914" cy="907964"/>
              </a:xfrm>
              <a:prstGeom prst="rect">
                <a:avLst/>
              </a:prstGeom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56DAB27C-9E27-4BE3-B489-772533C25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71499" y="2525521"/>
                <a:ext cx="1188720" cy="133731"/>
              </a:xfrm>
              <a:prstGeom prst="rect">
                <a:avLst/>
              </a:prstGeom>
            </p:spPr>
          </p:pic>
        </p:grp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1184F9BD-B8D7-4978-BA40-C52E67E15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9309" y="5677672"/>
              <a:ext cx="223283" cy="570242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ECC2A2B5-9944-454C-8547-1026E8D3C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052" y="5677672"/>
              <a:ext cx="223283" cy="570242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4CA36028-CD6E-4045-ADA3-205172E56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7621" y="5679129"/>
              <a:ext cx="223283" cy="570242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C2BB21AB-B668-4578-B0F7-66335379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8652" y="5677672"/>
              <a:ext cx="223283" cy="570242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5957F048-B8CC-45D5-91CB-BE9E626D5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2437" y="5990601"/>
              <a:ext cx="2155764" cy="334906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0DDB4D43-5976-48C9-B6A8-86ECBECEE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9929" y="5221897"/>
              <a:ext cx="1120781" cy="751744"/>
            </a:xfrm>
            <a:prstGeom prst="rect">
              <a:avLst/>
            </a:prstGeom>
          </p:spPr>
        </p:pic>
      </p:grpSp>
      <p:pic>
        <p:nvPicPr>
          <p:cNvPr id="277" name="Picture 276">
            <a:extLst>
              <a:ext uri="{FF2B5EF4-FFF2-40B4-BE49-F238E27FC236}">
                <a16:creationId xmlns:a16="http://schemas.microsoft.com/office/drawing/2014/main" id="{7902BFB1-B335-4C07-AEF9-83977366BFA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52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1EC5-A08A-48DD-98BF-B42AA739E6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 err="1"/>
              <a:t>Ouch</a:t>
            </a:r>
            <a:r>
              <a:rPr lang="es-AR" dirty="0"/>
              <a:t>…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037C4B-EC9A-481B-ACC5-F76E6BB836E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756728" y="1453137"/>
            <a:ext cx="2833000" cy="4868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277CC-B171-471F-ABE0-DB9D97E8B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5012575" cy="2847102"/>
          </a:xfrm>
        </p:spPr>
        <p:txBody>
          <a:bodyPr>
            <a:normAutofit/>
          </a:bodyPr>
          <a:lstStyle/>
          <a:p>
            <a:pPr algn="l"/>
            <a:r>
              <a:rPr lang="es-AR" b="1" dirty="0"/>
              <a:t>Azure Active </a:t>
            </a:r>
            <a:r>
              <a:rPr lang="es-AR" b="1" dirty="0" err="1"/>
              <a:t>Directory</a:t>
            </a:r>
            <a:r>
              <a:rPr lang="es-AR" dirty="0"/>
              <a:t>: Servicio de Directorio en la Nube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2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4"/>
            <a:ext cx="5403849" cy="4371975"/>
          </a:xfrm>
        </p:spPr>
        <p:txBody>
          <a:bodyPr>
            <a:normAutofit/>
          </a:bodyPr>
          <a:lstStyle/>
          <a:p>
            <a:r>
              <a:rPr lang="es-AR" dirty="0"/>
              <a:t>Es un servicio multi-</a:t>
            </a:r>
            <a:r>
              <a:rPr lang="es-AR" dirty="0" err="1"/>
              <a:t>tenant</a:t>
            </a:r>
            <a:r>
              <a:rPr lang="es-AR" dirty="0"/>
              <a:t> que provee gestión de identidad y acceso para la nube.</a:t>
            </a:r>
            <a:endParaRPr lang="en-US" dirty="0"/>
          </a:p>
          <a:p>
            <a:r>
              <a:rPr lang="es-AR" dirty="0"/>
              <a:t>Facilita la escala global, disponibilidad y robustez.</a:t>
            </a:r>
          </a:p>
          <a:p>
            <a:r>
              <a:rPr lang="es-AR" dirty="0"/>
              <a:t>Ofrece un SLA del </a:t>
            </a:r>
            <a:r>
              <a:rPr lang="en-US" dirty="0"/>
              <a:t>99.99% SLA (Azure AD Premium y Basic).</a:t>
            </a:r>
          </a:p>
          <a:p>
            <a:endParaRPr lang="en-US" dirty="0"/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puedo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con Azure AD?</a:t>
            </a:r>
          </a:p>
          <a:p>
            <a:pPr lvl="1"/>
            <a:r>
              <a:rPr lang="es-AR" dirty="0"/>
              <a:t>Gestionar usuarios y accesos a los recursos de la nube.</a:t>
            </a:r>
            <a:endParaRPr lang="en-US" dirty="0"/>
          </a:p>
          <a:p>
            <a:pPr lvl="1"/>
            <a:r>
              <a:rPr lang="en-US" dirty="0"/>
              <a:t>Extender la </a:t>
            </a:r>
            <a:r>
              <a:rPr lang="en-US" dirty="0" err="1"/>
              <a:t>infraestructura</a:t>
            </a:r>
            <a:r>
              <a:rPr lang="en-US" dirty="0"/>
              <a:t> de LDAP a la </a:t>
            </a:r>
            <a:r>
              <a:rPr lang="en-US" dirty="0" err="1"/>
              <a:t>nube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Provee</a:t>
            </a:r>
            <a:r>
              <a:rPr lang="en-US" dirty="0"/>
              <a:t> single-sign-on (SSO) para </a:t>
            </a:r>
            <a:r>
              <a:rPr lang="en-US" dirty="0" err="1"/>
              <a:t>aplicaciones</a:t>
            </a:r>
            <a:r>
              <a:rPr lang="en-US" dirty="0"/>
              <a:t> de </a:t>
            </a:r>
            <a:r>
              <a:rPr lang="en-US" dirty="0" err="1"/>
              <a:t>nube</a:t>
            </a:r>
            <a:r>
              <a:rPr lang="en-US" dirty="0"/>
              <a:t>. </a:t>
            </a:r>
          </a:p>
          <a:p>
            <a:pPr lvl="1"/>
            <a:r>
              <a:rPr lang="es-AR" dirty="0"/>
              <a:t>Reduce el riesgo habilitando multi-factor </a:t>
            </a:r>
            <a:r>
              <a:rPr lang="es-AR" dirty="0" err="1"/>
              <a:t>auth</a:t>
            </a:r>
            <a:r>
              <a:rPr lang="es-AR" dirty="0"/>
              <a:t>.</a:t>
            </a:r>
            <a:endParaRPr lang="en-US" dirty="0"/>
          </a:p>
          <a:p>
            <a:pPr lvl="1"/>
            <a:r>
              <a:rPr lang="es-AR" dirty="0"/>
              <a:t>Soporta acceso programático.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Active </a:t>
            </a:r>
            <a:r>
              <a:rPr lang="es-AR" dirty="0" err="1"/>
              <a:t>Directory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030" name="Picture 6" descr="Resultado de imagen para azure ip">
            <a:extLst>
              <a:ext uri="{FF2B5EF4-FFF2-40B4-BE49-F238E27FC236}">
                <a16:creationId xmlns:a16="http://schemas.microsoft.com/office/drawing/2014/main" id="{F8FDD896-6AE3-4956-BE2E-79C4FEF44A80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2239090"/>
            <a:ext cx="5403850" cy="28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5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EF14-242C-451C-A91D-35A422FDA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&amp; Windows Server AD</a:t>
            </a:r>
            <a:endParaRPr lang="en-US" dirty="0"/>
          </a:p>
        </p:txBody>
      </p:sp>
      <p:pic>
        <p:nvPicPr>
          <p:cNvPr id="7" name="Content Placeholder 6" descr="Active Directory to Windows Azure AD Comparison">
            <a:extLst>
              <a:ext uri="{FF2B5EF4-FFF2-40B4-BE49-F238E27FC236}">
                <a16:creationId xmlns:a16="http://schemas.microsoft.com/office/drawing/2014/main" id="{140DF1F6-236D-48DF-9358-A4C7FA8718C2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958" y="1526600"/>
            <a:ext cx="6946084" cy="459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804D2-A17D-4D9C-8D35-386A10EBA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10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Azure Active </a:t>
            </a:r>
            <a:r>
              <a:rPr lang="es-AR" dirty="0" err="1"/>
              <a:t>Directory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067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EF14-242C-451C-A91D-35A422FDA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Active </a:t>
            </a:r>
            <a:r>
              <a:rPr lang="es-AR" dirty="0" err="1"/>
              <a:t>Directory</a:t>
            </a:r>
            <a:r>
              <a:rPr lang="es-AR" dirty="0"/>
              <a:t>: Características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1A4FFF-6960-478F-A08F-CD8B98C47D6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85090" y="1583274"/>
            <a:ext cx="10021821" cy="4148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D6679-67A9-465A-AA64-22E600FC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8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6528-F54D-42A6-B38D-5AFF51B2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Azure Fundamentals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EEEB8C-8AE6-4F4A-98C4-97050E041C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AR" dirty="0"/>
              <a:t>Pablo Ariel Di Loreto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E583A-DC5B-4E82-85AE-04CB9A670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AR" dirty="0"/>
              <a:t>Día 4 – Sábado 11/08/2018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BA5A7D-5862-4C72-8216-111B21292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AR" dirty="0"/>
              <a:t>Guillermo Bellmann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A49C1CC-BDBB-4A14-BA0F-1FE646172F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AR" dirty="0"/>
              <a:t>Service Manager | Algeiba IT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854AAB9-402F-44DE-86A7-6090E615C1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AR" dirty="0" err="1"/>
              <a:t>Architect</a:t>
            </a:r>
            <a:r>
              <a:rPr lang="es-AR" dirty="0"/>
              <a:t> | Lagash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5E46D7-2302-4FD2-AF3F-84FBDBCDC1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PabloDiLoreto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22C22-4DAA-4FC3-96BE-E855E85883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gjbellman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AF3A9-AA0E-4FAF-B3C3-79E011BA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597" y="3075270"/>
            <a:ext cx="1512974" cy="11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5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EF14-242C-451C-A91D-35A422FDA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Active </a:t>
            </a:r>
            <a:r>
              <a:rPr lang="es-AR" dirty="0" err="1"/>
              <a:t>Directory</a:t>
            </a:r>
            <a:r>
              <a:rPr lang="es-AR" dirty="0"/>
              <a:t>: Identidades… Identidades…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5B760F-67F7-4AB8-ABE3-DAAFAD88720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74954" y="1634576"/>
            <a:ext cx="10296929" cy="4371975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A981B5E9-2841-4A1B-830B-8E16C6B6C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0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4EDD4-B582-4FDD-A2AD-793ABFB210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Características</a:t>
            </a:r>
            <a:r>
              <a:rPr lang="en-US" dirty="0"/>
              <a:t> de Azure AD por SKU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00311E-E096-40A6-9A83-3C905F24B4A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466331" y="1328147"/>
            <a:ext cx="9314176" cy="4991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8FED1-04E8-4B7A-8253-20C7E705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3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9014C5-8335-4F37-B5CB-6A455CE171C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AR" dirty="0"/>
              <a:t>Aplicaciones de Línea de Negocios (LoB) pueden integrarse con Azure AD.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Iniciar</a:t>
            </a:r>
            <a:r>
              <a:rPr lang="en-US" dirty="0"/>
              <a:t> </a:t>
            </a:r>
            <a:r>
              <a:rPr lang="en-US" dirty="0" err="1"/>
              <a:t>sesion</a:t>
            </a:r>
            <a:r>
              <a:rPr lang="en-US" dirty="0"/>
              <a:t> a </a:t>
            </a:r>
            <a:r>
              <a:rPr lang="en-US" dirty="0" err="1"/>
              <a:t>aplicaciones</a:t>
            </a:r>
            <a:r>
              <a:rPr lang="en-US" dirty="0"/>
              <a:t> con </a:t>
            </a:r>
            <a:r>
              <a:rPr lang="en-US" dirty="0" err="1"/>
              <a:t>identidades</a:t>
            </a:r>
            <a:r>
              <a:rPr lang="en-US" dirty="0"/>
              <a:t> de </a:t>
            </a:r>
            <a:r>
              <a:rPr lang="en-US" dirty="0" err="1"/>
              <a:t>nube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Aplicaciones</a:t>
            </a:r>
            <a:r>
              <a:rPr lang="en-US" dirty="0"/>
              <a:t> integrados con Azure AD </a:t>
            </a:r>
            <a:r>
              <a:rPr lang="en-US" dirty="0" err="1"/>
              <a:t>pueden</a:t>
            </a:r>
            <a:r>
              <a:rPr lang="en-US" dirty="0"/>
              <a:t> acceder a </a:t>
            </a:r>
            <a:r>
              <a:rPr lang="en-US" dirty="0" err="1"/>
              <a:t>Ofice</a:t>
            </a:r>
            <a:r>
              <a:rPr lang="en-US" dirty="0"/>
              <a:t> 365 y </a:t>
            </a:r>
            <a:r>
              <a:rPr lang="en-US" dirty="0" err="1"/>
              <a:t>otras</a:t>
            </a:r>
            <a:r>
              <a:rPr lang="en-US" dirty="0"/>
              <a:t> Web APIs.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Aplicaciones</a:t>
            </a:r>
            <a:r>
              <a:rPr lang="en-US" dirty="0"/>
              <a:t> integrados </a:t>
            </a:r>
            <a:r>
              <a:rPr lang="en-US" dirty="0" err="1"/>
              <a:t>pueden</a:t>
            </a:r>
            <a:r>
              <a:rPr lang="en-US" dirty="0"/>
              <a:t> extender el </a:t>
            </a:r>
            <a:r>
              <a:rPr lang="en-US" dirty="0" err="1"/>
              <a:t>esquema</a:t>
            </a:r>
            <a:r>
              <a:rPr lang="en-US" dirty="0"/>
              <a:t> de Azure AD.</a:t>
            </a:r>
          </a:p>
          <a:p>
            <a:pPr>
              <a:lnSpc>
                <a:spcPct val="150000"/>
              </a:lnSpc>
            </a:pPr>
            <a:r>
              <a:rPr lang="en-US" dirty="0"/>
              <a:t>Soporte cross-platform (iOS, Android, and Windows)</a:t>
            </a:r>
          </a:p>
          <a:p>
            <a:pPr>
              <a:lnSpc>
                <a:spcPct val="150000"/>
              </a:lnSpc>
            </a:pPr>
            <a:r>
              <a:rPr lang="en-US" dirty="0"/>
              <a:t>Open Standards (SAML, OAuth 2.0, OpenID Connect, </a:t>
            </a:r>
            <a:r>
              <a:rPr lang="en-US" dirty="0" err="1"/>
              <a:t>Odata</a:t>
            </a:r>
            <a:r>
              <a:rPr lang="en-US" dirty="0"/>
              <a:t> 3.0).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0E643A-8AEC-40C6-9769-DC8BAFC5B41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326188" y="1840491"/>
            <a:ext cx="5403850" cy="36342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EF79D-4BB7-44E7-94BB-376D313BD6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Plataforma</a:t>
            </a:r>
            <a:r>
              <a:rPr lang="en-US" dirty="0"/>
              <a:t> para </a:t>
            </a:r>
            <a:r>
              <a:rPr lang="en-US" dirty="0" err="1"/>
              <a:t>Desarrolladores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11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5012575" cy="2847102"/>
          </a:xfrm>
        </p:spPr>
        <p:txBody>
          <a:bodyPr>
            <a:normAutofit/>
          </a:bodyPr>
          <a:lstStyle/>
          <a:p>
            <a:pPr algn="l"/>
            <a:r>
              <a:rPr lang="es-AR" b="1" dirty="0"/>
              <a:t>Azure Active </a:t>
            </a:r>
            <a:r>
              <a:rPr lang="es-AR" b="1" dirty="0" err="1"/>
              <a:t>Directory</a:t>
            </a:r>
            <a:r>
              <a:rPr lang="es-AR" dirty="0"/>
              <a:t>: Tipo de Identidades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0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A093D-952F-4FF0-A160-3BD2C4C5D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Identidades</a:t>
            </a:r>
            <a:r>
              <a:rPr lang="en-US" dirty="0"/>
              <a:t>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4388274-7D66-4507-9C99-2D852D8DB665}"/>
              </a:ext>
            </a:extLst>
          </p:cNvPr>
          <p:cNvGrpSpPr/>
          <p:nvPr/>
        </p:nvGrpSpPr>
        <p:grpSpPr>
          <a:xfrm>
            <a:off x="1638243" y="2460674"/>
            <a:ext cx="1962970" cy="1836898"/>
            <a:chOff x="5141934" y="2524048"/>
            <a:chExt cx="1962970" cy="183689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514AC35-15B1-402A-BB61-ED95C97E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303" y="2524048"/>
              <a:ext cx="1762232" cy="1185648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39366F-9E4B-4ACE-A33B-3C2156B35B1C}"/>
                </a:ext>
              </a:extLst>
            </p:cNvPr>
            <p:cNvSpPr/>
            <p:nvPr/>
          </p:nvSpPr>
          <p:spPr>
            <a:xfrm>
              <a:off x="5141934" y="4028547"/>
              <a:ext cx="1962970" cy="3323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124303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80000"/>
              </a:pPr>
              <a:r>
                <a:rPr lang="en-US" sz="2400" dirty="0">
                  <a:gradFill>
                    <a:gsLst>
                      <a:gs pos="21429">
                        <a:srgbClr val="002050"/>
                      </a:gs>
                      <a:gs pos="100000">
                        <a:srgbClr val="002050"/>
                      </a:gs>
                    </a:gsLst>
                    <a:lin ang="5400000" scaled="0"/>
                  </a:gradFill>
                </a:rPr>
                <a:t>Cloud Only</a:t>
              </a:r>
              <a:endParaRPr lang="en-US" sz="2400" b="1" dirty="0">
                <a:gradFill>
                  <a:gsLst>
                    <a:gs pos="21429">
                      <a:srgbClr val="002050"/>
                    </a:gs>
                    <a:gs pos="100000">
                      <a:srgbClr val="002050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21326BF-04B1-4F25-9A49-6A4F098DCAB5}"/>
              </a:ext>
            </a:extLst>
          </p:cNvPr>
          <p:cNvGrpSpPr/>
          <p:nvPr/>
        </p:nvGrpSpPr>
        <p:grpSpPr>
          <a:xfrm>
            <a:off x="5275240" y="2300361"/>
            <a:ext cx="1962970" cy="1992696"/>
            <a:chOff x="5027916" y="1585127"/>
            <a:chExt cx="1962970" cy="199269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3524656-03A9-4026-93C6-AB6CD45F9649}"/>
                </a:ext>
              </a:extLst>
            </p:cNvPr>
            <p:cNvSpPr/>
            <p:nvPr/>
          </p:nvSpPr>
          <p:spPr>
            <a:xfrm>
              <a:off x="5027916" y="3245424"/>
              <a:ext cx="1962970" cy="3323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124303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80000"/>
              </a:pPr>
              <a:r>
                <a:rPr lang="en-US" sz="2400" dirty="0" err="1">
                  <a:gradFill>
                    <a:gsLst>
                      <a:gs pos="21429">
                        <a:srgbClr val="002050"/>
                      </a:gs>
                      <a:gs pos="100000">
                        <a:srgbClr val="002050"/>
                      </a:gs>
                    </a:gsLst>
                    <a:lin ang="5400000" scaled="0"/>
                  </a:gradFill>
                </a:rPr>
                <a:t>Sincronizada</a:t>
              </a:r>
              <a:endParaRPr lang="en-US" sz="2400" b="1" dirty="0">
                <a:gradFill>
                  <a:gsLst>
                    <a:gs pos="21429">
                      <a:srgbClr val="002050"/>
                    </a:gs>
                    <a:gs pos="100000">
                      <a:srgbClr val="00205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57CB5E5-684C-4C2A-BE2F-77363B90DBB3}"/>
                </a:ext>
              </a:extLst>
            </p:cNvPr>
            <p:cNvGrpSpPr/>
            <p:nvPr/>
          </p:nvGrpSpPr>
          <p:grpSpPr>
            <a:xfrm>
              <a:off x="5388987" y="1585127"/>
              <a:ext cx="1191445" cy="1274989"/>
              <a:chOff x="6708380" y="-2181894"/>
              <a:chExt cx="1191445" cy="1274989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68626E5-D8CE-4380-BA73-6C3E247D4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4187" y="-2181894"/>
                <a:ext cx="529215" cy="1154072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3220480-2D18-4C90-B6E0-516C63C1E295}"/>
                  </a:ext>
                </a:extLst>
              </p:cNvPr>
              <p:cNvGrpSpPr/>
              <p:nvPr/>
            </p:nvGrpSpPr>
            <p:grpSpPr>
              <a:xfrm>
                <a:off x="6708380" y="-1466894"/>
                <a:ext cx="1191445" cy="559989"/>
                <a:chOff x="6708380" y="-1466894"/>
                <a:chExt cx="1191445" cy="559989"/>
              </a:xfrm>
            </p:grpSpPr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19534867-81CF-47A9-8906-B7350749E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8380" y="-1466894"/>
                  <a:ext cx="744885" cy="493093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8FA8CD0D-188D-4408-B969-3A74600D3E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4940" y="-1399998"/>
                  <a:ext cx="744885" cy="49309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BC6DEC9-5582-4F28-9787-5BE6E1192BD8}"/>
              </a:ext>
            </a:extLst>
          </p:cNvPr>
          <p:cNvGrpSpPr/>
          <p:nvPr/>
        </p:nvGrpSpPr>
        <p:grpSpPr>
          <a:xfrm>
            <a:off x="8912237" y="2368252"/>
            <a:ext cx="1508302" cy="1924804"/>
            <a:chOff x="5137628" y="5220866"/>
            <a:chExt cx="1508302" cy="192480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766845E-D0D8-4D4D-8355-C083F40DDF2D}"/>
                </a:ext>
              </a:extLst>
            </p:cNvPr>
            <p:cNvSpPr/>
            <p:nvPr/>
          </p:nvSpPr>
          <p:spPr>
            <a:xfrm>
              <a:off x="5137628" y="6813271"/>
              <a:ext cx="1508302" cy="3323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124303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80000"/>
              </a:pPr>
              <a:r>
                <a:rPr lang="en-US" sz="2400" dirty="0" err="1">
                  <a:gradFill>
                    <a:gsLst>
                      <a:gs pos="21429">
                        <a:srgbClr val="002050"/>
                      </a:gs>
                      <a:gs pos="100000">
                        <a:srgbClr val="002050"/>
                      </a:gs>
                    </a:gsLst>
                    <a:lin ang="5400000" scaled="0"/>
                  </a:gradFill>
                </a:rPr>
                <a:t>Federada</a:t>
              </a:r>
              <a:endParaRPr lang="en-US" sz="2400" dirty="0">
                <a:gradFill>
                  <a:gsLst>
                    <a:gs pos="21429">
                      <a:srgbClr val="002050"/>
                    </a:gs>
                    <a:gs pos="100000">
                      <a:srgbClr val="002050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2DF75C-3A0F-47B6-807E-146DC7F87139}"/>
                </a:ext>
              </a:extLst>
            </p:cNvPr>
            <p:cNvGrpSpPr/>
            <p:nvPr/>
          </p:nvGrpSpPr>
          <p:grpSpPr>
            <a:xfrm>
              <a:off x="5388987" y="5220866"/>
              <a:ext cx="885022" cy="1208093"/>
              <a:chOff x="6708380" y="-2181894"/>
              <a:chExt cx="885022" cy="1208093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327225A6-501A-4AD0-A18C-FA6B9FEC5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4187" y="-2181894"/>
                <a:ext cx="529215" cy="1154072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4C2EEC7-F154-4CFA-A9FB-22E916D53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8380" y="-1466894"/>
                <a:ext cx="744885" cy="493093"/>
              </a:xfrm>
              <a:prstGeom prst="rect">
                <a:avLst/>
              </a:prstGeom>
            </p:spPr>
          </p:pic>
        </p:grp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B00131B-DB04-41BB-BB9C-389FD88E8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A093D-952F-4FF0-A160-3BD2C4C5D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Tipo de </a:t>
            </a:r>
            <a:r>
              <a:rPr lang="en-US" dirty="0" err="1"/>
              <a:t>Identidades</a:t>
            </a:r>
            <a:r>
              <a:rPr lang="en-US" dirty="0"/>
              <a:t>: </a:t>
            </a:r>
            <a:r>
              <a:rPr lang="en-US" dirty="0" err="1"/>
              <a:t>Sincronizada</a:t>
            </a:r>
            <a:r>
              <a:rPr lang="en-US" dirty="0"/>
              <a:t> vs </a:t>
            </a:r>
            <a:r>
              <a:rPr lang="en-US" dirty="0" err="1"/>
              <a:t>Federada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DDA925-EC05-4537-815B-799740C6128C}"/>
              </a:ext>
            </a:extLst>
          </p:cNvPr>
          <p:cNvCxnSpPr>
            <a:cxnSpLocks/>
          </p:cNvCxnSpPr>
          <p:nvPr/>
        </p:nvCxnSpPr>
        <p:spPr>
          <a:xfrm flipH="1">
            <a:off x="2881153" y="5288873"/>
            <a:ext cx="2162740" cy="0"/>
          </a:xfrm>
          <a:prstGeom prst="straightConnector1">
            <a:avLst/>
          </a:prstGeom>
          <a:ln w="25400" cap="rnd" cmpd="sng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09D035-CC14-45C0-A56C-775C3D7B7037}"/>
              </a:ext>
            </a:extLst>
          </p:cNvPr>
          <p:cNvCxnSpPr>
            <a:cxnSpLocks/>
          </p:cNvCxnSpPr>
          <p:nvPr/>
        </p:nvCxnSpPr>
        <p:spPr>
          <a:xfrm flipH="1">
            <a:off x="6239676" y="2338904"/>
            <a:ext cx="1511224" cy="0"/>
          </a:xfrm>
          <a:prstGeom prst="straightConnector1">
            <a:avLst/>
          </a:prstGeom>
          <a:ln w="25400" cap="rnd" cmpd="sng">
            <a:solidFill>
              <a:schemeClr val="accent1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00A99A-FBA5-4880-8788-382EE8623032}"/>
              </a:ext>
            </a:extLst>
          </p:cNvPr>
          <p:cNvCxnSpPr>
            <a:cxnSpLocks/>
          </p:cNvCxnSpPr>
          <p:nvPr/>
        </p:nvCxnSpPr>
        <p:spPr>
          <a:xfrm>
            <a:off x="2934246" y="2337595"/>
            <a:ext cx="2109647" cy="0"/>
          </a:xfrm>
          <a:prstGeom prst="straightConnector1">
            <a:avLst/>
          </a:prstGeom>
          <a:ln w="25400" cap="rnd" cmpd="sng">
            <a:solidFill>
              <a:schemeClr val="accent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BD7E9C6-8136-4501-AA49-A7CF7F158D9A}"/>
              </a:ext>
            </a:extLst>
          </p:cNvPr>
          <p:cNvSpPr/>
          <p:nvPr/>
        </p:nvSpPr>
        <p:spPr>
          <a:xfrm>
            <a:off x="8662511" y="2231846"/>
            <a:ext cx="1436292" cy="2462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371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2742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9113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484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85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98226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4597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30969" algn="l" defTabSz="93274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18538" fontAlgn="base">
              <a:spcAft>
                <a:spcPct val="0"/>
              </a:spcAft>
            </a:pPr>
            <a:r>
              <a:rPr lang="en-US" sz="160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/>
                </a:solidFill>
                <a:latin typeface="Segoe"/>
              </a:rPr>
              <a:t>Active Directory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C3D91-EB47-447E-91F2-C6838C26C9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847" y="2048681"/>
            <a:ext cx="1882592" cy="436495"/>
          </a:xfrm>
          <a:prstGeom prst="rect">
            <a:avLst/>
          </a:prstGeom>
        </p:spPr>
      </p:pic>
      <p:pic>
        <p:nvPicPr>
          <p:cNvPr id="9" name="Picture 8" descr="Windows Azure Active Directory">
            <a:extLst>
              <a:ext uri="{FF2B5EF4-FFF2-40B4-BE49-F238E27FC236}">
                <a16:creationId xmlns:a16="http://schemas.microsoft.com/office/drawing/2014/main" id="{3D70DCC8-635A-46DB-85A5-1F9700DC3153}"/>
              </a:ext>
            </a:extLst>
          </p:cNvPr>
          <p:cNvPicPr/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680" y="2087456"/>
            <a:ext cx="513539" cy="5135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5983B7-05E3-4C05-A7FD-E2C10127BE78}"/>
              </a:ext>
            </a:extLst>
          </p:cNvPr>
          <p:cNvGrpSpPr/>
          <p:nvPr/>
        </p:nvGrpSpPr>
        <p:grpSpPr>
          <a:xfrm>
            <a:off x="910346" y="1576291"/>
            <a:ext cx="2361192" cy="1416725"/>
            <a:chOff x="760009" y="2275590"/>
            <a:chExt cx="2361192" cy="14167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F474F5-9B5B-42B3-9227-E88B5019C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907" y="2275590"/>
              <a:ext cx="1399396" cy="9263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7E296D-E044-495C-B6ED-88F3064F1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009" y="3247359"/>
              <a:ext cx="2361192" cy="4449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6F844-8124-42FA-A641-4DACED80C332}"/>
              </a:ext>
            </a:extLst>
          </p:cNvPr>
          <p:cNvGrpSpPr/>
          <p:nvPr/>
        </p:nvGrpSpPr>
        <p:grpSpPr>
          <a:xfrm>
            <a:off x="4616127" y="1476491"/>
            <a:ext cx="1962970" cy="1662232"/>
            <a:chOff x="4993491" y="1585127"/>
            <a:chExt cx="1962970" cy="16622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D2F791-E223-49F0-8D72-EEFD09CC1D47}"/>
                </a:ext>
              </a:extLst>
            </p:cNvPr>
            <p:cNvSpPr/>
            <p:nvPr/>
          </p:nvSpPr>
          <p:spPr>
            <a:xfrm>
              <a:off x="4993491" y="2914960"/>
              <a:ext cx="1962970" cy="3323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124303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80000"/>
              </a:pPr>
              <a:r>
                <a:rPr lang="en-US" sz="1200" dirty="0">
                  <a:gradFill>
                    <a:gsLst>
                      <a:gs pos="21429">
                        <a:srgbClr val="002050"/>
                      </a:gs>
                      <a:gs pos="100000">
                        <a:srgbClr val="002050"/>
                      </a:gs>
                    </a:gsLst>
                    <a:lin ang="5400000" scaled="0"/>
                  </a:gradFill>
                </a:rPr>
                <a:t>Identity Synchronization with </a:t>
              </a:r>
              <a:r>
                <a:rPr lang="en-US" sz="1200" b="1" dirty="0">
                  <a:gradFill>
                    <a:gsLst>
                      <a:gs pos="21429">
                        <a:srgbClr val="002050"/>
                      </a:gs>
                      <a:gs pos="100000">
                        <a:srgbClr val="002050"/>
                      </a:gs>
                    </a:gsLst>
                    <a:lin ang="5400000" scaled="0"/>
                  </a:gradFill>
                </a:rPr>
                <a:t>password (hash) sync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70172D-9722-4CFC-8A77-37F3443FDF5A}"/>
                </a:ext>
              </a:extLst>
            </p:cNvPr>
            <p:cNvGrpSpPr/>
            <p:nvPr/>
          </p:nvGrpSpPr>
          <p:grpSpPr>
            <a:xfrm>
              <a:off x="5388987" y="1585127"/>
              <a:ext cx="1191445" cy="1274989"/>
              <a:chOff x="6708380" y="-2181894"/>
              <a:chExt cx="1191445" cy="127498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B319286-B1FB-4D40-8FD6-387B04DBC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4187" y="-2181894"/>
                <a:ext cx="529215" cy="1154072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E98FFAD-7883-497F-B015-C03DA0CBE119}"/>
                  </a:ext>
                </a:extLst>
              </p:cNvPr>
              <p:cNvGrpSpPr/>
              <p:nvPr/>
            </p:nvGrpSpPr>
            <p:grpSpPr>
              <a:xfrm>
                <a:off x="6708380" y="-1466894"/>
                <a:ext cx="1191445" cy="559989"/>
                <a:chOff x="6708380" y="-1466894"/>
                <a:chExt cx="1191445" cy="55998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4CE9F216-A469-4D70-9CD1-7BCC3261D5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8380" y="-1466894"/>
                  <a:ext cx="744885" cy="493093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E151525-FB06-4642-9F96-10AE1D7F6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4940" y="-1399998"/>
                  <a:ext cx="744885" cy="49309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B0669E-EDD2-48B3-B872-7EA44A2823FF}"/>
              </a:ext>
            </a:extLst>
          </p:cNvPr>
          <p:cNvGrpSpPr/>
          <p:nvPr/>
        </p:nvGrpSpPr>
        <p:grpSpPr>
          <a:xfrm>
            <a:off x="4786307" y="3306148"/>
            <a:ext cx="1622611" cy="1508540"/>
            <a:chOff x="5163671" y="3671870"/>
            <a:chExt cx="1622611" cy="150854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84DB40-AABE-431B-A14A-E685F1A56096}"/>
                </a:ext>
              </a:extLst>
            </p:cNvPr>
            <p:cNvSpPr/>
            <p:nvPr/>
          </p:nvSpPr>
          <p:spPr>
            <a:xfrm>
              <a:off x="5163671" y="4997671"/>
              <a:ext cx="1622611" cy="18273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124303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80000"/>
              </a:pPr>
              <a:r>
                <a:rPr lang="en-US" sz="1200" dirty="0">
                  <a:gradFill>
                    <a:gsLst>
                      <a:gs pos="21429">
                        <a:srgbClr val="002050"/>
                      </a:gs>
                      <a:gs pos="100000">
                        <a:srgbClr val="002050"/>
                      </a:gs>
                    </a:gsLst>
                    <a:lin ang="5400000" scaled="0"/>
                  </a:gradFill>
                </a:rPr>
                <a:t>Identity Synchronization 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33AE7A9-EA9C-46F7-8836-A07541139650}"/>
                </a:ext>
              </a:extLst>
            </p:cNvPr>
            <p:cNvGrpSpPr/>
            <p:nvPr/>
          </p:nvGrpSpPr>
          <p:grpSpPr>
            <a:xfrm>
              <a:off x="5388987" y="3671870"/>
              <a:ext cx="1191445" cy="1274989"/>
              <a:chOff x="6708380" y="-2181894"/>
              <a:chExt cx="1191445" cy="127498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F9EC464-45C6-41CD-8CA0-E28719445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4187" y="-2181894"/>
                <a:ext cx="529215" cy="1154072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895ABBD-2123-4A3E-935C-BD7ED34A0A94}"/>
                  </a:ext>
                </a:extLst>
              </p:cNvPr>
              <p:cNvGrpSpPr/>
              <p:nvPr/>
            </p:nvGrpSpPr>
            <p:grpSpPr>
              <a:xfrm>
                <a:off x="6708380" y="-1466894"/>
                <a:ext cx="1191445" cy="559989"/>
                <a:chOff x="6708380" y="-1466894"/>
                <a:chExt cx="1191445" cy="559989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F2C7E5D-0CF2-416B-AF1F-7F764B7A13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8380" y="-1466894"/>
                  <a:ext cx="744885" cy="493093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C9C547F-B90C-42E1-A08E-9A77A058D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54940" y="-1399998"/>
                  <a:ext cx="744885" cy="49309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992546-7A46-4548-A547-DEA61B2971E9}"/>
              </a:ext>
            </a:extLst>
          </p:cNvPr>
          <p:cNvGrpSpPr/>
          <p:nvPr/>
        </p:nvGrpSpPr>
        <p:grpSpPr>
          <a:xfrm>
            <a:off x="5011623" y="4879542"/>
            <a:ext cx="1062925" cy="1428141"/>
            <a:chOff x="5388987" y="5220866"/>
            <a:chExt cx="1062925" cy="14281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9BE716-6F10-4764-8E0F-C41240945755}"/>
                </a:ext>
              </a:extLst>
            </p:cNvPr>
            <p:cNvSpPr/>
            <p:nvPr/>
          </p:nvSpPr>
          <p:spPr>
            <a:xfrm>
              <a:off x="5566890" y="6482808"/>
              <a:ext cx="885022" cy="166199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algn="ctr" defTabSz="1243038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80000"/>
              </a:pPr>
              <a:r>
                <a:rPr lang="en-US" sz="1200" dirty="0">
                  <a:gradFill>
                    <a:gsLst>
                      <a:gs pos="21429">
                        <a:srgbClr val="002050"/>
                      </a:gs>
                      <a:gs pos="100000">
                        <a:srgbClr val="002050"/>
                      </a:gs>
                    </a:gsLst>
                    <a:lin ang="5400000" scaled="0"/>
                  </a:gradFill>
                </a:rPr>
                <a:t>AD FS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CF9C77-CE22-452B-B808-980A985F2691}"/>
                </a:ext>
              </a:extLst>
            </p:cNvPr>
            <p:cNvGrpSpPr/>
            <p:nvPr/>
          </p:nvGrpSpPr>
          <p:grpSpPr>
            <a:xfrm>
              <a:off x="5388987" y="5220866"/>
              <a:ext cx="885022" cy="1208093"/>
              <a:chOff x="6708380" y="-2181894"/>
              <a:chExt cx="885022" cy="1208093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AF6D4B2-D3E0-4E4E-888E-E1DD7A3A6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4187" y="-2181894"/>
                <a:ext cx="529215" cy="115407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D524A51-ED1C-4971-8CD1-58838D119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8380" y="-1466894"/>
                <a:ext cx="744885" cy="493093"/>
              </a:xfrm>
              <a:prstGeom prst="rect">
                <a:avLst/>
              </a:prstGeom>
            </p:spPr>
          </p:pic>
        </p:grp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7CD9DA2-5110-471D-9545-945499D5B0A0}"/>
              </a:ext>
            </a:extLst>
          </p:cNvPr>
          <p:cNvCxnSpPr>
            <a:cxnSpLocks/>
          </p:cNvCxnSpPr>
          <p:nvPr/>
        </p:nvCxnSpPr>
        <p:spPr>
          <a:xfrm>
            <a:off x="2934246" y="4507190"/>
            <a:ext cx="2109647" cy="0"/>
          </a:xfrm>
          <a:prstGeom prst="straightConnector1">
            <a:avLst/>
          </a:prstGeom>
          <a:ln w="25400" cap="rnd" cmpd="sng">
            <a:solidFill>
              <a:schemeClr val="accent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98F14A-D41D-46AA-8B6B-CE89ED667C88}"/>
              </a:ext>
            </a:extLst>
          </p:cNvPr>
          <p:cNvCxnSpPr>
            <a:cxnSpLocks/>
          </p:cNvCxnSpPr>
          <p:nvPr/>
        </p:nvCxnSpPr>
        <p:spPr>
          <a:xfrm>
            <a:off x="6093084" y="4507190"/>
            <a:ext cx="1748329" cy="0"/>
          </a:xfrm>
          <a:prstGeom prst="straightConnector1">
            <a:avLst/>
          </a:prstGeom>
          <a:ln w="25400" cap="rnd" cmpd="sng">
            <a:solidFill>
              <a:schemeClr val="accent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48EFC4-4D6A-4B8E-9F37-41462E35429D}"/>
              </a:ext>
            </a:extLst>
          </p:cNvPr>
          <p:cNvCxnSpPr>
            <a:cxnSpLocks/>
          </p:cNvCxnSpPr>
          <p:nvPr/>
        </p:nvCxnSpPr>
        <p:spPr>
          <a:xfrm flipH="1">
            <a:off x="6164680" y="5288873"/>
            <a:ext cx="1676733" cy="0"/>
          </a:xfrm>
          <a:prstGeom prst="straightConnector1">
            <a:avLst/>
          </a:prstGeom>
          <a:ln w="25400" cap="rnd" cmpd="sng">
            <a:solidFill>
              <a:schemeClr val="accent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14CA0-8310-4017-8D46-E8BE8A9F3B1F}"/>
              </a:ext>
            </a:extLst>
          </p:cNvPr>
          <p:cNvGrpSpPr/>
          <p:nvPr/>
        </p:nvGrpSpPr>
        <p:grpSpPr>
          <a:xfrm>
            <a:off x="910346" y="4507190"/>
            <a:ext cx="2361192" cy="1416725"/>
            <a:chOff x="760009" y="2275590"/>
            <a:chExt cx="2361192" cy="141672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6A7905B-DCC1-4031-9D8B-08DC19E25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0907" y="2275590"/>
              <a:ext cx="1399396" cy="9263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8EBF491-183E-497A-B41D-5EB84BA6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009" y="3247359"/>
              <a:ext cx="2361192" cy="44495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111E94E-338B-46E8-9B2C-C4D2BE32B8F6}"/>
              </a:ext>
            </a:extLst>
          </p:cNvPr>
          <p:cNvGrpSpPr/>
          <p:nvPr/>
        </p:nvGrpSpPr>
        <p:grpSpPr>
          <a:xfrm>
            <a:off x="6829019" y="1193188"/>
            <a:ext cx="5364485" cy="2496558"/>
            <a:chOff x="6829019" y="1301824"/>
            <a:chExt cx="5364485" cy="249655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CD9047-4212-440B-9B89-107170EA336E}"/>
                </a:ext>
              </a:extLst>
            </p:cNvPr>
            <p:cNvSpPr/>
            <p:nvPr/>
          </p:nvSpPr>
          <p:spPr bwMode="auto">
            <a:xfrm>
              <a:off x="6831963" y="2911985"/>
              <a:ext cx="5361541" cy="886397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932503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dirty="0">
                  <a:gradFill>
                    <a:gsLst>
                      <a:gs pos="17431">
                        <a:srgbClr val="505050"/>
                      </a:gs>
                      <a:gs pos="39000">
                        <a:srgbClr val="505050"/>
                      </a:gs>
                    </a:gsLst>
                    <a:lin ang="5400000" scaled="0"/>
                  </a:gradFill>
                </a:rPr>
                <a:t>User attributes are synchronized using Identity Synchronization services </a:t>
              </a:r>
              <a:r>
                <a:rPr lang="en-US" sz="1600" b="1" dirty="0">
                  <a:gradFill>
                    <a:gsLst>
                      <a:gs pos="17431">
                        <a:srgbClr val="008272"/>
                      </a:gs>
                      <a:gs pos="100000">
                        <a:srgbClr val="008272"/>
                      </a:gs>
                    </a:gsLst>
                    <a:lin ang="5400000" scaled="0"/>
                  </a:gradFill>
                </a:rPr>
                <a:t>including a password hash, </a:t>
              </a:r>
              <a:r>
                <a:rPr lang="en-US" sz="1600" dirty="0">
                  <a:gradFill>
                    <a:gsLst>
                      <a:gs pos="17431">
                        <a:srgbClr val="505050"/>
                      </a:gs>
                      <a:gs pos="39000">
                        <a:srgbClr val="505050"/>
                      </a:gs>
                    </a:gsLst>
                    <a:lin ang="5400000" scaled="0"/>
                  </a:gradFill>
                </a:rPr>
                <a:t>Authentication is completed against </a:t>
              </a:r>
              <a:r>
                <a:rPr lang="en-US" sz="1600" b="1" dirty="0">
                  <a:gradFill>
                    <a:gsLst>
                      <a:gs pos="17431">
                        <a:srgbClr val="008272"/>
                      </a:gs>
                      <a:gs pos="100000">
                        <a:srgbClr val="008272"/>
                      </a:gs>
                    </a:gsLst>
                    <a:lin ang="5400000" scaled="0"/>
                  </a:gradFill>
                </a:rPr>
                <a:t>Azure Active Directory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E6DDA51-B829-4FBB-AB51-9CA4F2B145DF}"/>
                </a:ext>
              </a:extLst>
            </p:cNvPr>
            <p:cNvGrpSpPr/>
            <p:nvPr/>
          </p:nvGrpSpPr>
          <p:grpSpPr>
            <a:xfrm>
              <a:off x="6829019" y="1301824"/>
              <a:ext cx="4570497" cy="1489538"/>
              <a:chOff x="6829019" y="1223085"/>
              <a:chExt cx="4570497" cy="148953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F072913-490D-4ECE-8DA6-4F46910890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6169" y="1223085"/>
                <a:ext cx="1762232" cy="1185648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59B0976-01E5-4894-8715-CBE283323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92557" y="1441939"/>
                <a:ext cx="769454" cy="76945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7CD45AA-E896-4F98-BD42-4C9C129A78B0}"/>
                  </a:ext>
                </a:extLst>
              </p:cNvPr>
              <p:cNvSpPr txBox="1"/>
              <p:nvPr/>
            </p:nvSpPr>
            <p:spPr>
              <a:xfrm>
                <a:off x="6829019" y="2435624"/>
                <a:ext cx="4570497" cy="276999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392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Segoe UI Semibold" panose="020B0702040204020203" pitchFamily="34" charset="0"/>
                  </a:rPr>
                  <a:t>Microsoft Azure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AFDFFF-1E85-436B-9EE1-C3C30D4A000A}"/>
              </a:ext>
            </a:extLst>
          </p:cNvPr>
          <p:cNvGrpSpPr/>
          <p:nvPr/>
        </p:nvGrpSpPr>
        <p:grpSpPr>
          <a:xfrm>
            <a:off x="6831963" y="3936026"/>
            <a:ext cx="5262284" cy="2518281"/>
            <a:chOff x="6831963" y="4044662"/>
            <a:chExt cx="5262284" cy="251828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665915A-AFDE-4CDD-8FF8-B76B91087C6B}"/>
                </a:ext>
              </a:extLst>
            </p:cNvPr>
            <p:cNvSpPr/>
            <p:nvPr/>
          </p:nvSpPr>
          <p:spPr bwMode="auto">
            <a:xfrm>
              <a:off x="6831963" y="5676546"/>
              <a:ext cx="5262284" cy="886397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defTabSz="932503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dirty="0">
                  <a:gradFill>
                    <a:gsLst>
                      <a:gs pos="17431">
                        <a:srgbClr val="505050"/>
                      </a:gs>
                      <a:gs pos="39000">
                        <a:srgbClr val="505050"/>
                      </a:gs>
                    </a:gsLst>
                    <a:lin ang="5400000" scaled="0"/>
                  </a:gradFill>
                </a:rPr>
                <a:t>User attributes are synchronized using Identity Synchronization tools, </a:t>
              </a:r>
              <a:r>
                <a:rPr lang="en-US" sz="1600" b="1" dirty="0">
                  <a:gradFill>
                    <a:gsLst>
                      <a:gs pos="17431">
                        <a:srgbClr val="008272"/>
                      </a:gs>
                      <a:gs pos="100000">
                        <a:srgbClr val="008272"/>
                      </a:gs>
                    </a:gsLst>
                    <a:lin ang="5400000" scaled="0"/>
                  </a:gradFill>
                </a:rPr>
                <a:t>Authentication is passed back through federation </a:t>
              </a:r>
              <a:r>
                <a:rPr lang="en-US" sz="1600" dirty="0">
                  <a:gradFill>
                    <a:gsLst>
                      <a:gs pos="17431">
                        <a:srgbClr val="505050"/>
                      </a:gs>
                      <a:gs pos="39000">
                        <a:srgbClr val="505050"/>
                      </a:gs>
                    </a:gsLst>
                    <a:lin ang="5400000" scaled="0"/>
                  </a:gradFill>
                </a:rPr>
                <a:t>and completed against</a:t>
              </a:r>
              <a:r>
                <a:rPr lang="en-US" sz="1600" dirty="0">
                  <a:solidFill>
                    <a:srgbClr val="969696">
                      <a:lumMod val="50000"/>
                    </a:srgbClr>
                  </a:solidFill>
                </a:rPr>
                <a:t> </a:t>
              </a:r>
              <a:r>
                <a:rPr lang="en-US" sz="1600" b="1" dirty="0">
                  <a:gradFill>
                    <a:gsLst>
                      <a:gs pos="17431">
                        <a:srgbClr val="008272"/>
                      </a:gs>
                      <a:gs pos="100000">
                        <a:srgbClr val="008272"/>
                      </a:gs>
                    </a:gsLst>
                    <a:lin ang="5400000" scaled="0"/>
                  </a:gradFill>
                </a:rPr>
                <a:t>Windows Server Active Directory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6893F1-4108-4A8A-B1BE-4B5ED4A75B1C}"/>
                </a:ext>
              </a:extLst>
            </p:cNvPr>
            <p:cNvGrpSpPr/>
            <p:nvPr/>
          </p:nvGrpSpPr>
          <p:grpSpPr>
            <a:xfrm>
              <a:off x="6906293" y="4044662"/>
              <a:ext cx="4570497" cy="1489538"/>
              <a:chOff x="6906293" y="1223085"/>
              <a:chExt cx="4570497" cy="1489538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FACB1166-10AD-4B40-99D7-AC648681E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6169" y="1223085"/>
                <a:ext cx="1762232" cy="118564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44555DF9-35EA-4DA9-AE54-E00DC9F62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92557" y="1441939"/>
                <a:ext cx="769454" cy="769454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4DD1BFF-7917-41BF-A180-16D798D13FF2}"/>
                  </a:ext>
                </a:extLst>
              </p:cNvPr>
              <p:cNvSpPr txBox="1"/>
              <p:nvPr/>
            </p:nvSpPr>
            <p:spPr>
              <a:xfrm>
                <a:off x="6906293" y="2435624"/>
                <a:ext cx="4570497" cy="276999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392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ＭＳ Ｐゴシック" charset="0"/>
                    <a:cs typeface="Segoe UI Semibold" panose="020B0702040204020203" pitchFamily="34" charset="0"/>
                  </a:rPr>
                  <a:t>Microsoft Azure</a:t>
                </a: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C37AE6C-C6A5-41D6-B1FD-3910BFB453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EF14-242C-451C-A91D-35A422FDA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Active </a:t>
            </a:r>
            <a:r>
              <a:rPr lang="es-AR" dirty="0" err="1"/>
              <a:t>Directory</a:t>
            </a:r>
            <a:r>
              <a:rPr lang="es-AR" dirty="0"/>
              <a:t>: Sincronización</a:t>
            </a:r>
            <a:endParaRPr lang="en-US" dirty="0"/>
          </a:p>
        </p:txBody>
      </p:sp>
      <p:pic>
        <p:nvPicPr>
          <p:cNvPr id="6" name="Picture 2" descr="https://acom.azurecomcdn.net/80C57D/cdn/mediahandler/docarticles/dpsmedia-prod/azure.microsoft.com/es-es/documentation/articles/active-directory-hybrid-identity-design-considerations-overview/20160512035009/hybridid-example.png">
            <a:extLst>
              <a:ext uri="{FF2B5EF4-FFF2-40B4-BE49-F238E27FC236}">
                <a16:creationId xmlns:a16="http://schemas.microsoft.com/office/drawing/2014/main" id="{25F563E6-F03E-44E5-9FE6-97BBD31499E9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63" y="2147677"/>
            <a:ext cx="8240275" cy="301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098CC-616B-4F33-81D6-52FBAEF0A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60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EF14-242C-451C-A91D-35A422FDA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Active </a:t>
            </a:r>
            <a:r>
              <a:rPr lang="es-AR" dirty="0" err="1"/>
              <a:t>Directory</a:t>
            </a:r>
            <a:r>
              <a:rPr lang="es-AR" dirty="0"/>
              <a:t>: Sincronización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4AA83-4DB9-42FE-B441-E789B7F14B2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77863" y="2243588"/>
            <a:ext cx="10836275" cy="28280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B5E1D82-5D9C-417F-9891-0B586883F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29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l"/>
            <a:r>
              <a:rPr lang="es-AR" dirty="0"/>
              <a:t>Azure AD </a:t>
            </a:r>
            <a:r>
              <a:rPr lang="es-AR" dirty="0" err="1"/>
              <a:t>Connect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58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F35F0B-BF0F-428F-8A59-A9CA2730C8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Azure AD </a:t>
            </a:r>
            <a:r>
              <a:rPr lang="en-US" dirty="0" err="1"/>
              <a:t>reemplaza</a:t>
            </a:r>
            <a:r>
              <a:rPr lang="en-US" dirty="0"/>
              <a:t> </a:t>
            </a:r>
            <a:r>
              <a:rPr lang="en-US" dirty="0" err="1"/>
              <a:t>herramientas</a:t>
            </a:r>
            <a:r>
              <a:rPr lang="en-US" dirty="0"/>
              <a:t> </a:t>
            </a:r>
            <a:r>
              <a:rPr lang="en-US" dirty="0" err="1"/>
              <a:t>anteriores</a:t>
            </a:r>
            <a:r>
              <a:rPr lang="en-US" dirty="0"/>
              <a:t>:</a:t>
            </a:r>
          </a:p>
          <a:p>
            <a:pPr lvl="1"/>
            <a:r>
              <a:rPr lang="en-US" sz="1600" dirty="0"/>
              <a:t>DirSync</a:t>
            </a:r>
          </a:p>
          <a:p>
            <a:pPr lvl="1"/>
            <a:r>
              <a:rPr lang="en-US" sz="1600" dirty="0"/>
              <a:t>Azure AD Sync</a:t>
            </a:r>
          </a:p>
          <a:p>
            <a:pPr lvl="1"/>
            <a:r>
              <a:rPr lang="en-US" sz="1600" dirty="0"/>
              <a:t>FIM and the Azure AD Connector</a:t>
            </a:r>
          </a:p>
          <a:p>
            <a:r>
              <a:rPr lang="en-US" dirty="0"/>
              <a:t>++ que tan solo una </a:t>
            </a:r>
            <a:r>
              <a:rPr lang="en-US" dirty="0" err="1"/>
              <a:t>herramienta</a:t>
            </a:r>
            <a:r>
              <a:rPr lang="en-US" dirty="0"/>
              <a:t> de </a:t>
            </a:r>
            <a:r>
              <a:rPr lang="en-US" dirty="0" err="1"/>
              <a:t>sincronización</a:t>
            </a:r>
            <a:r>
              <a:rPr lang="en-US" dirty="0"/>
              <a:t>:</a:t>
            </a:r>
          </a:p>
          <a:p>
            <a:pPr lvl="1"/>
            <a:r>
              <a:rPr lang="en-US" sz="1600" dirty="0" err="1"/>
              <a:t>Gestiona</a:t>
            </a:r>
            <a:r>
              <a:rPr lang="en-US" sz="1600" dirty="0"/>
              <a:t> las </a:t>
            </a:r>
            <a:r>
              <a:rPr lang="en-US" sz="1600" dirty="0" err="1"/>
              <a:t>opciones</a:t>
            </a:r>
            <a:r>
              <a:rPr lang="en-US" sz="1600" dirty="0"/>
              <a:t> de </a:t>
            </a:r>
            <a:r>
              <a:rPr lang="en-US" sz="1600" dirty="0" err="1"/>
              <a:t>inicio</a:t>
            </a:r>
            <a:r>
              <a:rPr lang="en-US" sz="1600" dirty="0"/>
              <a:t> de </a:t>
            </a:r>
            <a:r>
              <a:rPr lang="en-US" sz="1600" dirty="0" err="1"/>
              <a:t>sesion</a:t>
            </a:r>
            <a:r>
              <a:rPr lang="en-US" sz="1600" dirty="0"/>
              <a:t> de </a:t>
            </a:r>
            <a:r>
              <a:rPr lang="en-US" sz="1600" dirty="0" err="1"/>
              <a:t>usuario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Write-back para passwords, devices y groups.</a:t>
            </a:r>
          </a:p>
          <a:p>
            <a:pPr lvl="1"/>
            <a:r>
              <a:rPr lang="en-US" sz="1600" dirty="0"/>
              <a:t>Tools para </a:t>
            </a:r>
            <a:r>
              <a:rPr lang="en-US" sz="1600" dirty="0" err="1"/>
              <a:t>soporte</a:t>
            </a:r>
            <a:r>
              <a:rPr lang="en-US" sz="1600" dirty="0"/>
              <a:t> AD FS</a:t>
            </a:r>
          </a:p>
          <a:p>
            <a:pPr lvl="2"/>
            <a:r>
              <a:rPr lang="en-US" sz="1600" dirty="0"/>
              <a:t>Simple UI experience to update AD FS SSL certificates</a:t>
            </a:r>
          </a:p>
          <a:p>
            <a:pPr lvl="2"/>
            <a:r>
              <a:rPr lang="en-US" sz="1600" dirty="0"/>
              <a:t>Fix trust</a:t>
            </a:r>
          </a:p>
          <a:p>
            <a:pPr lvl="2"/>
            <a:r>
              <a:rPr lang="en-US" sz="1600" dirty="0"/>
              <a:t>Login testing</a:t>
            </a:r>
          </a:p>
          <a:p>
            <a:r>
              <a:rPr lang="en-US" dirty="0"/>
              <a:t>Azure AD Connect Health agent.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EF14-242C-451C-A91D-35A422FDA9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Active </a:t>
            </a:r>
            <a:r>
              <a:rPr lang="es-AR" dirty="0" err="1"/>
              <a:t>Directory</a:t>
            </a:r>
            <a:r>
              <a:rPr lang="es-AR" dirty="0"/>
              <a:t>: Sincronización</a:t>
            </a:r>
            <a:endParaRPr lang="en-US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1CF8EEE-9353-4F96-8866-CAD51731927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35056" r="35123"/>
          <a:stretch/>
        </p:blipFill>
        <p:spPr>
          <a:xfrm>
            <a:off x="7704500" y="2445465"/>
            <a:ext cx="3385996" cy="29631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8FC1B4-6B1E-4A25-8DEE-7B122584C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1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 err="1"/>
              <a:t>Check</a:t>
            </a:r>
            <a:r>
              <a:rPr lang="es-AR" dirty="0"/>
              <a:t>-In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¡Vamos arrancando!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4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E99452-C6C3-4018-B75C-DD455109CB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Do: Plan your Upgrade: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In-place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Parallel (staging) box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Do: Enable Azure AD Connect Health, ADFS Health, ADDS Health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Do: Sync what you need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Do: Use a “Consistency GUID”</a:t>
            </a:r>
            <a:br>
              <a:rPr lang="en-US" sz="2000" dirty="0"/>
            </a:br>
            <a:r>
              <a:rPr lang="en-US" sz="2000" dirty="0"/>
              <a:t>if you are Multi-Forest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94AF0-F428-4822-B0FF-735ED5F8D52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Don’t: Forget about Quota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50K by default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300K if you verify a domain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Support ticket to raise it beyond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Don’t: Forget about Pass Through Auth &amp; Seamless SSO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Don’t: Have to use ADFS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Don’t: Sync with DA/EA Account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D4143-A3C6-44D3-8626-BB6D689174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Do’s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B8AF7-3CFF-48CD-A6AA-9B3D8CC5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AR" dirty="0" err="1"/>
              <a:t>Don´t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0031D1-D0EC-499D-962B-A46F2950B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AR" dirty="0"/>
              <a:t>Azure Active </a:t>
            </a:r>
            <a:r>
              <a:rPr lang="es-AR" dirty="0" err="1"/>
              <a:t>Directory</a:t>
            </a:r>
            <a:r>
              <a:rPr lang="es-AR" dirty="0"/>
              <a:t> </a:t>
            </a:r>
            <a:r>
              <a:rPr lang="es-AR" dirty="0" err="1"/>
              <a:t>Sync</a:t>
            </a:r>
            <a:r>
              <a:rPr lang="es-AR" dirty="0"/>
              <a:t> </a:t>
            </a:r>
            <a:r>
              <a:rPr lang="es-AR" dirty="0" err="1"/>
              <a:t>Do’s</a:t>
            </a:r>
            <a:r>
              <a:rPr lang="es-AR" dirty="0"/>
              <a:t> &amp; </a:t>
            </a:r>
            <a:r>
              <a:rPr lang="es-AR" dirty="0" err="1"/>
              <a:t>Don’t’s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6A9EE0-9AC0-4D5A-8145-59AD4AD2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30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5012575" cy="2847102"/>
          </a:xfrm>
        </p:spPr>
        <p:txBody>
          <a:bodyPr>
            <a:normAutofit/>
          </a:bodyPr>
          <a:lstStyle/>
          <a:p>
            <a:pPr algn="l"/>
            <a:r>
              <a:rPr lang="es-AR" b="1" dirty="0"/>
              <a:t>Azure Active </a:t>
            </a:r>
            <a:r>
              <a:rPr lang="es-AR" b="1" dirty="0" err="1"/>
              <a:t>Directory</a:t>
            </a:r>
            <a:r>
              <a:rPr lang="es-AR" dirty="0"/>
              <a:t>: Autenticación y SSO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60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B558B-9CFE-4A40-BA47-F6B605FD20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AR" dirty="0"/>
              <a:t>Opciones de Inicio de Sesión en Azure AD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87233C-55D8-40B9-A788-F23F54B7594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The options defines how a synchronized on premises user signs in to Azure AD</a:t>
            </a:r>
          </a:p>
          <a:p>
            <a:pPr lvl="1"/>
            <a:r>
              <a:rPr lang="en-US" dirty="0"/>
              <a:t>“Do not configure” is used if a 3rd party federated solution is being used</a:t>
            </a:r>
          </a:p>
          <a:p>
            <a:r>
              <a:rPr lang="en-US" dirty="0"/>
              <a:t>Seamless SSO works with PHS and PTA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3897671-2639-4DC2-9AA4-AB278ECDCE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87406" y="1276350"/>
            <a:ext cx="8834651" cy="3236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111DE0-105D-4827-A7B6-61300D3A5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78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Opciones de Inicio de Sesión en Azure AD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3821AC-526F-4C57-874D-B9BC5789070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52736" y="1471613"/>
            <a:ext cx="10286529" cy="4371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F15BA-2D64-4655-9850-BF8540656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14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Password</a:t>
            </a:r>
            <a:r>
              <a:rPr lang="es-AR" dirty="0"/>
              <a:t> Hash </a:t>
            </a:r>
            <a:r>
              <a:rPr lang="es-AR" dirty="0" err="1"/>
              <a:t>Synchronization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65A698-4506-49A3-A624-D446FDEA032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52736" y="1471613"/>
            <a:ext cx="10286529" cy="43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9D585-E3D0-42BF-92F5-A3D222173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4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D0AF09-346B-490B-B4F4-24588E81271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64197" y="1471613"/>
            <a:ext cx="8663606" cy="43719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DA9EE-A165-4BFA-A1C5-CC1B2889C3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Password</a:t>
            </a:r>
            <a:r>
              <a:rPr lang="es-AR" dirty="0"/>
              <a:t> Hash </a:t>
            </a:r>
            <a:r>
              <a:rPr lang="es-AR" dirty="0" err="1"/>
              <a:t>Synchronization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3757F-EDD2-4B3A-91A7-78D9B6FC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9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F35F0B-BF0F-428F-8A59-A9CA2730C89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5"/>
            <a:ext cx="5739923" cy="43719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On-premises password complexity applies to synchronized users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If an administrator changes the cloud password using PowerShell the Azure AD password policy applies</a:t>
            </a:r>
          </a:p>
          <a:p>
            <a:pPr>
              <a:lnSpc>
                <a:spcPct val="150000"/>
              </a:lnSpc>
            </a:pPr>
            <a:r>
              <a:rPr lang="en-US" dirty="0"/>
              <a:t>An locked out on-premises AD account can still be active in the cloud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The cloud password for a PHS user is set to never expire</a:t>
            </a:r>
          </a:p>
          <a:p>
            <a:pPr>
              <a:lnSpc>
                <a:spcPct val="150000"/>
              </a:lnSpc>
            </a:pPr>
            <a:r>
              <a:rPr lang="en-US" dirty="0"/>
              <a:t>A disabled on-premises AD account will not be reflected in Azure AD until the next sync cycle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Potentially 30 mins delay</a:t>
            </a:r>
          </a:p>
          <a:p>
            <a:pPr>
              <a:lnSpc>
                <a:spcPct val="150000"/>
              </a:lnSpc>
            </a:pPr>
            <a:r>
              <a:rPr lang="en-US" dirty="0"/>
              <a:t>PHS can be used in addition to federation and used as a </a:t>
            </a:r>
            <a:r>
              <a:rPr lang="en-US" dirty="0" err="1"/>
              <a:t>fall-back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EEF14-242C-451C-A91D-35A422FDA9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Password</a:t>
            </a:r>
            <a:r>
              <a:rPr lang="es-AR" dirty="0"/>
              <a:t> Hash </a:t>
            </a:r>
            <a:r>
              <a:rPr lang="es-AR" dirty="0" err="1"/>
              <a:t>Synchronization</a:t>
            </a:r>
            <a:r>
              <a:rPr lang="es-AR" dirty="0"/>
              <a:t> </a:t>
            </a:r>
            <a:r>
              <a:rPr lang="es-AR" dirty="0" err="1"/>
              <a:t>facts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265AB97-1482-4386-84B8-E14D3079DCC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326188" y="2294110"/>
            <a:ext cx="5403850" cy="2726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975671-DCB1-4255-A978-777CA03B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5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Pass-</a:t>
            </a:r>
            <a:r>
              <a:rPr lang="es-AR" dirty="0" err="1"/>
              <a:t>thourgh</a:t>
            </a:r>
            <a:r>
              <a:rPr lang="es-AR" dirty="0"/>
              <a:t> </a:t>
            </a:r>
            <a:r>
              <a:rPr lang="es-AR" dirty="0" err="1"/>
              <a:t>autentication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0B25B3-A012-4210-9DA7-B5818ED25F6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52736" y="1471613"/>
            <a:ext cx="10286529" cy="43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678B7-A4F9-4A8F-AD25-8D8BB4A1F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67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DA9EE-A165-4BFA-A1C5-CC1B2889C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Pass-through authentication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3936B8-AECD-4767-8629-8D2A00F2CC3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pass-through authentication agent (</a:t>
            </a:r>
            <a:r>
              <a:rPr lang="en-US" dirty="0" err="1"/>
              <a:t>AuthN</a:t>
            </a:r>
            <a:r>
              <a:rPr lang="en-US" dirty="0"/>
              <a:t> agent) only requires outbound firewall ports</a:t>
            </a:r>
          </a:p>
          <a:p>
            <a:pPr lvl="1"/>
            <a:r>
              <a:rPr lang="en-US" dirty="0"/>
              <a:t>Port 80 and 443</a:t>
            </a:r>
          </a:p>
          <a:p>
            <a:r>
              <a:rPr lang="en-US" dirty="0"/>
              <a:t>Multiple agents can be deployed for fault tolerance and performance</a:t>
            </a:r>
          </a:p>
          <a:p>
            <a:pPr lvl="1"/>
            <a:r>
              <a:rPr lang="en-US" dirty="0"/>
              <a:t>Three agents should provide required performance</a:t>
            </a:r>
          </a:p>
          <a:p>
            <a:r>
              <a:rPr lang="en-US" dirty="0"/>
              <a:t>All communications via mutually authenticated HTTPS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6AB1B1F-85BA-4161-AC5F-14739E6690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47588" y="1623378"/>
            <a:ext cx="10714286" cy="2542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8E812-9210-40EC-82DD-BC05CDB0A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58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96AD9754-E630-4D48-A932-18F81F390F5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77863" y="1930894"/>
            <a:ext cx="10836275" cy="34534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69AA3-247B-4207-90C7-2119A05A20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Pass-</a:t>
            </a:r>
            <a:r>
              <a:rPr lang="es-AR" dirty="0" err="1"/>
              <a:t>thourgh</a:t>
            </a:r>
            <a:r>
              <a:rPr lang="es-AR" dirty="0"/>
              <a:t> </a:t>
            </a:r>
            <a:r>
              <a:rPr lang="es-AR" dirty="0" err="1"/>
              <a:t>autentication</a:t>
            </a:r>
            <a:r>
              <a:rPr lang="es-AR" dirty="0"/>
              <a:t> </a:t>
            </a:r>
            <a:r>
              <a:rPr lang="en-US" dirty="0"/>
              <a:t>setup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DEAA6F0-B55F-4A87-9C19-B62463A7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24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211ED-D390-4408-A2FF-F85846826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Expectativas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1F5A9E-C23A-4C14-AB69-4E1045B0AD6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273066" y="1858814"/>
            <a:ext cx="9645868" cy="32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8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69AA3-247B-4207-90C7-2119A05A20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Azure AD Sign-in: Pass-</a:t>
            </a:r>
            <a:r>
              <a:rPr lang="en-US" dirty="0" err="1"/>
              <a:t>thourgh</a:t>
            </a:r>
            <a:r>
              <a:rPr lang="en-US" dirty="0"/>
              <a:t> authentication in 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451BE-2701-43A9-A367-40743FA6880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66089" y="1471613"/>
            <a:ext cx="9059822" cy="43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CADAE-DC82-4579-88B2-A2D298E2E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57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Federation</a:t>
            </a:r>
            <a:r>
              <a:rPr lang="es-AR" dirty="0"/>
              <a:t> with ADFS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4883A7-DF54-4542-BCBD-D98103B6237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52736" y="1471613"/>
            <a:ext cx="10286529" cy="43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63FA4-742A-4B30-85BC-778686BC4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4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Federation</a:t>
            </a:r>
            <a:r>
              <a:rPr lang="es-AR" dirty="0"/>
              <a:t> with ADFS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B480B5-252F-420C-8062-60FF4FE40B6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0546" y="1381078"/>
            <a:ext cx="8650908" cy="4847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90D92-1CCF-4157-A9E9-95B525486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4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Federation</a:t>
            </a:r>
            <a:r>
              <a:rPr lang="es-AR" dirty="0"/>
              <a:t> with ADFS ¿a qué costo?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8C501D-300D-4F22-AB4D-0697DC3CD1D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44923" y="1471613"/>
            <a:ext cx="10102155" cy="43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929147-ECCF-4507-A60E-6ED7F2F80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6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Federation</a:t>
            </a:r>
            <a:r>
              <a:rPr lang="es-AR" dirty="0"/>
              <a:t> with ADFS ¿a qué costo?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E740F-0C34-48C5-856D-124BFA7350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2800" dirty="0"/>
              <a:t>Federation gives you </a:t>
            </a:r>
          </a:p>
          <a:p>
            <a:pPr lvl="1"/>
            <a:r>
              <a:rPr lang="en-GB" sz="2000" dirty="0"/>
              <a:t>SSO via on premises AD credentials</a:t>
            </a:r>
          </a:p>
          <a:p>
            <a:pPr lvl="2"/>
            <a:r>
              <a:rPr lang="en-GB" sz="1800" dirty="0"/>
              <a:t>Seamlessly authenticate to AD FS when the client is attached to the corporate network</a:t>
            </a:r>
          </a:p>
          <a:p>
            <a:pPr lvl="2"/>
            <a:r>
              <a:rPr lang="en-GB" sz="1700" dirty="0">
                <a:solidFill>
                  <a:srgbClr val="FF0000"/>
                </a:solidFill>
              </a:rPr>
              <a:t>Now supported by Seamless SSO for PHS and PTA </a:t>
            </a:r>
          </a:p>
          <a:p>
            <a:pPr lvl="1"/>
            <a:r>
              <a:rPr lang="en-GB" sz="2000" dirty="0"/>
              <a:t>Passwords remain on-premises</a:t>
            </a:r>
          </a:p>
          <a:p>
            <a:pPr lvl="2"/>
            <a:r>
              <a:rPr lang="en-GB" sz="1600" dirty="0">
                <a:solidFill>
                  <a:srgbClr val="FF0000"/>
                </a:solidFill>
              </a:rPr>
              <a:t>Now supported via PTA</a:t>
            </a:r>
          </a:p>
          <a:p>
            <a:pPr lvl="1"/>
            <a:r>
              <a:rPr lang="en-GB" sz="2000" dirty="0"/>
              <a:t>On-premises authentication policies</a:t>
            </a:r>
          </a:p>
          <a:p>
            <a:pPr lvl="2"/>
            <a:r>
              <a:rPr lang="en-GB" sz="1600" dirty="0">
                <a:solidFill>
                  <a:srgbClr val="FF0000"/>
                </a:solidFill>
              </a:rPr>
              <a:t>Now supported via PTA</a:t>
            </a:r>
            <a:r>
              <a:rPr lang="en-GB" sz="1800" dirty="0"/>
              <a:t>							</a:t>
            </a:r>
          </a:p>
          <a:p>
            <a:pPr lvl="1"/>
            <a:r>
              <a:rPr lang="en-GB" sz="2000" dirty="0"/>
              <a:t>On-premises authentication methods (multi-factor)</a:t>
            </a:r>
          </a:p>
          <a:p>
            <a:pPr lvl="1"/>
            <a:r>
              <a:rPr lang="en-GB" sz="2000" dirty="0"/>
              <a:t>Conditional access via AD FS</a:t>
            </a:r>
          </a:p>
          <a:p>
            <a:pPr lvl="2"/>
            <a:r>
              <a:rPr lang="en-GB" sz="1600" dirty="0">
                <a:solidFill>
                  <a:srgbClr val="FF0000"/>
                </a:solidFill>
              </a:rPr>
              <a:t>Capabilities++ provided by Azure AD </a:t>
            </a:r>
          </a:p>
          <a:p>
            <a:r>
              <a:rPr lang="en-GB" sz="2800" dirty="0"/>
              <a:t>Federation requires</a:t>
            </a:r>
          </a:p>
          <a:p>
            <a:pPr lvl="1"/>
            <a:r>
              <a:rPr lang="en-GB" sz="2000" dirty="0"/>
              <a:t>On-premises AD FS infrastructure with high-availability</a:t>
            </a:r>
          </a:p>
          <a:p>
            <a:pPr lvl="1"/>
            <a:r>
              <a:rPr lang="en-GB" sz="2000" dirty="0"/>
              <a:t>High-availability for the company’s Internet connection</a:t>
            </a:r>
          </a:p>
          <a:p>
            <a:pPr lvl="2"/>
            <a:r>
              <a:rPr lang="en-GB" sz="1800" dirty="0"/>
              <a:t>Remote workers will not be able to authenticate to Azure AD If the link is down</a:t>
            </a:r>
          </a:p>
          <a:p>
            <a:pPr lvl="1"/>
            <a:r>
              <a:rPr lang="en-GB" sz="2200" dirty="0"/>
              <a:t>Planned recovery from the loss of AD FS availability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33668-2514-41D7-B448-621DC7AC5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9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03D60-13AF-4DCC-AAA5-127DCD6F7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Sign</a:t>
            </a:r>
            <a:r>
              <a:rPr lang="es-AR" dirty="0"/>
              <a:t>-in: </a:t>
            </a:r>
            <a:r>
              <a:rPr lang="es-AR" dirty="0" err="1"/>
              <a:t>Federation</a:t>
            </a:r>
            <a:r>
              <a:rPr lang="es-AR" dirty="0"/>
              <a:t> with ADFS ¿a qué costo?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E740F-0C34-48C5-856D-124BFA7350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2800" dirty="0"/>
              <a:t>Federation may require manual certificate rollover</a:t>
            </a:r>
          </a:p>
          <a:p>
            <a:pPr lvl="1"/>
            <a:r>
              <a:rPr lang="en-GB" sz="2000" dirty="0"/>
              <a:t>Auto renewal possible for most configurations (AD FS auto certificate rollover enabled)</a:t>
            </a:r>
          </a:p>
          <a:p>
            <a:r>
              <a:rPr lang="en-GB" sz="2800" dirty="0"/>
              <a:t>Federation </a:t>
            </a:r>
            <a:r>
              <a:rPr lang="en-GB" sz="2800" b="1" dirty="0"/>
              <a:t>doesn’t</a:t>
            </a:r>
            <a:r>
              <a:rPr lang="en-GB" sz="2800" dirty="0"/>
              <a:t> give you</a:t>
            </a:r>
          </a:p>
          <a:p>
            <a:pPr lvl="1"/>
            <a:r>
              <a:rPr lang="en-GB" sz="2000" dirty="0"/>
              <a:t>Cloud authentication scalability </a:t>
            </a:r>
          </a:p>
          <a:p>
            <a:pPr lvl="1"/>
            <a:r>
              <a:rPr lang="en-GB" sz="2000" dirty="0"/>
              <a:t>Identity Protection</a:t>
            </a:r>
          </a:p>
          <a:p>
            <a:pPr lvl="2"/>
            <a:r>
              <a:rPr lang="en-GB" sz="1600" dirty="0"/>
              <a:t>Requires P2 license</a:t>
            </a:r>
            <a:endParaRPr lang="en-GB" sz="2000" dirty="0"/>
          </a:p>
          <a:p>
            <a:r>
              <a:rPr lang="en-GB" sz="2800" dirty="0"/>
              <a:t>PHS &amp; PTA</a:t>
            </a:r>
          </a:p>
          <a:p>
            <a:pPr lvl="1"/>
            <a:r>
              <a:rPr lang="en-GB" sz="2000" dirty="0"/>
              <a:t>Cloud authentication</a:t>
            </a:r>
          </a:p>
          <a:p>
            <a:pPr lvl="1"/>
            <a:r>
              <a:rPr lang="en-GB" sz="2000" dirty="0"/>
              <a:t>Cloud scalability</a:t>
            </a:r>
          </a:p>
          <a:p>
            <a:pPr lvl="1"/>
            <a:r>
              <a:rPr lang="en-GB" sz="2000" dirty="0"/>
              <a:t>Identity protect</a:t>
            </a:r>
          </a:p>
          <a:p>
            <a:r>
              <a:rPr lang="en-GB" sz="2800" dirty="0"/>
              <a:t>PTA</a:t>
            </a:r>
          </a:p>
          <a:p>
            <a:pPr lvl="1"/>
            <a:r>
              <a:rPr lang="en-GB" sz="2000" dirty="0"/>
              <a:t>Simple deployment of agents</a:t>
            </a:r>
          </a:p>
          <a:p>
            <a:pPr lvl="1"/>
            <a:r>
              <a:rPr lang="en-GB" sz="2000" dirty="0"/>
              <a:t>Automatic update of on-premises agents</a:t>
            </a:r>
          </a:p>
          <a:p>
            <a:pPr lvl="1"/>
            <a:r>
              <a:rPr lang="en-GB" sz="2000" dirty="0"/>
              <a:t>Automatic rollover of certificates</a:t>
            </a:r>
          </a:p>
          <a:p>
            <a:pPr lvl="1"/>
            <a:r>
              <a:rPr lang="en-GB" sz="2000" dirty="0"/>
              <a:t>Requires high-availability for the company’s Internet connection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4D0F9-7856-46B4-8D43-E94F282A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27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DA9EE-A165-4BFA-A1C5-CC1B2889C3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Compartiva</a:t>
            </a:r>
            <a:r>
              <a:rPr lang="en-GB" dirty="0"/>
              <a:t> de </a:t>
            </a:r>
            <a:r>
              <a:rPr lang="en-GB" dirty="0" err="1"/>
              <a:t>Opciones</a:t>
            </a:r>
            <a:r>
              <a:rPr lang="en-GB" dirty="0"/>
              <a:t> de </a:t>
            </a:r>
            <a:r>
              <a:rPr lang="en-GB" dirty="0" err="1"/>
              <a:t>Inicio</a:t>
            </a:r>
            <a:r>
              <a:rPr lang="en-GB" dirty="0"/>
              <a:t> de </a:t>
            </a:r>
            <a:r>
              <a:rPr lang="en-GB" dirty="0" err="1"/>
              <a:t>Sesión</a:t>
            </a:r>
            <a:r>
              <a:rPr lang="en-GB" dirty="0"/>
              <a:t> en Azure AD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CECAD8-F82B-4F05-B753-45DBB783349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63784" y="1344864"/>
            <a:ext cx="8264432" cy="4892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425CC-08C1-45EF-9362-197068D0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0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DA9EE-A165-4BFA-A1C5-CC1B2889C3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Compartiva</a:t>
            </a:r>
            <a:r>
              <a:rPr lang="en-GB" dirty="0"/>
              <a:t> de </a:t>
            </a:r>
            <a:r>
              <a:rPr lang="en-GB" dirty="0" err="1"/>
              <a:t>Opciones</a:t>
            </a:r>
            <a:r>
              <a:rPr lang="en-GB" dirty="0"/>
              <a:t> de </a:t>
            </a:r>
            <a:r>
              <a:rPr lang="en-GB" dirty="0" err="1"/>
              <a:t>Inicio</a:t>
            </a:r>
            <a:r>
              <a:rPr lang="en-GB" dirty="0"/>
              <a:t> de </a:t>
            </a:r>
            <a:r>
              <a:rPr lang="en-GB" dirty="0" err="1"/>
              <a:t>Sesión</a:t>
            </a:r>
            <a:r>
              <a:rPr lang="en-GB" dirty="0"/>
              <a:t> en Azure AD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425CC-08C1-45EF-9362-197068D0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026" name="Picture 2" descr="Azure AD authentication decision tree">
            <a:extLst>
              <a:ext uri="{FF2B5EF4-FFF2-40B4-BE49-F238E27FC236}">
                <a16:creationId xmlns:a16="http://schemas.microsoft.com/office/drawing/2014/main" id="{1674815E-A6FC-4805-A403-641B02E27CB7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061" y="1335811"/>
            <a:ext cx="6320282" cy="491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885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2862922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Extendiendo Capacidades de </a:t>
            </a:r>
            <a:r>
              <a:rPr lang="es-AR" b="1" dirty="0"/>
              <a:t>Active </a:t>
            </a:r>
            <a:r>
              <a:rPr lang="es-AR" b="1" dirty="0" err="1"/>
              <a:t>Directory</a:t>
            </a:r>
            <a:r>
              <a:rPr lang="es-AR" b="1" dirty="0"/>
              <a:t> </a:t>
            </a:r>
            <a:r>
              <a:rPr lang="es-AR" dirty="0"/>
              <a:t>hacia la Nube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57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18D05-1870-4D39-80BC-A75588129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Capacidades de Autenticación Extendidas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BC6DE8-5EAD-4590-85F8-5D6C527B9C9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90304" y="1471613"/>
            <a:ext cx="10811392" cy="43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F9F00-C6AC-4458-A2F1-51681E83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9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75149-DCF7-4450-9C95-D82C407A50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797335" cy="725488"/>
          </a:xfrm>
        </p:spPr>
        <p:txBody>
          <a:bodyPr>
            <a:normAutofit/>
          </a:bodyPr>
          <a:lstStyle/>
          <a:p>
            <a:r>
              <a:rPr lang="es-AR" dirty="0"/>
              <a:t>Sobre este Curso de Azure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214EE8-5759-40E7-82BC-346B5C7385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394664" y="-16423"/>
            <a:ext cx="5797336" cy="63301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699F6-DC86-4E62-B615-E7EE2C8607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245942"/>
            <a:ext cx="5403448" cy="506777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21/07/2018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1: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Empresarial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2: La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como</a:t>
            </a:r>
            <a:r>
              <a:rPr lang="en-US" sz="2400" strike="sngStrike" dirty="0">
                <a:solidFill>
                  <a:srgbClr val="757477"/>
                </a:solidFill>
              </a:rPr>
              <a:t> Centro de </a:t>
            </a:r>
            <a:r>
              <a:rPr lang="en-US" sz="2400" strike="sngStrike" dirty="0" err="1">
                <a:solidFill>
                  <a:srgbClr val="757477"/>
                </a:solidFill>
              </a:rPr>
              <a:t>Cómputo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28/07/2018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3: </a:t>
            </a:r>
            <a:r>
              <a:rPr lang="en-US" sz="2400" strike="sngStrike" dirty="0" err="1">
                <a:solidFill>
                  <a:srgbClr val="757477"/>
                </a:solidFill>
              </a:rPr>
              <a:t>Plataforma</a:t>
            </a:r>
            <a:r>
              <a:rPr lang="en-US" sz="2400" strike="sngStrike" dirty="0">
                <a:solidFill>
                  <a:srgbClr val="757477"/>
                </a:solidFill>
              </a:rPr>
              <a:t> de Datos.</a:t>
            </a:r>
          </a:p>
          <a:p>
            <a:pPr marL="800100" lvl="1" indent="-342900">
              <a:lnSpc>
                <a:spcPct val="150000"/>
              </a:lnSpc>
            </a:pPr>
            <a:r>
              <a:rPr lang="es-AR" sz="2400" strike="sngStrike" dirty="0">
                <a:solidFill>
                  <a:srgbClr val="757477"/>
                </a:solidFill>
              </a:rPr>
              <a:t>Tema 4: Big Data, Integración y Analítica.</a:t>
            </a:r>
            <a:endParaRPr lang="en-US" sz="2400" strike="sngStrike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04/08/2018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5: Redes.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6: </a:t>
            </a:r>
            <a:r>
              <a:rPr lang="en-US" sz="2400" strike="sngStrike" dirty="0" err="1">
                <a:solidFill>
                  <a:srgbClr val="757477"/>
                </a:solidFill>
              </a:rPr>
              <a:t>Resguardo</a:t>
            </a:r>
            <a:r>
              <a:rPr lang="en-US" sz="2400" strike="sngStrike" dirty="0">
                <a:solidFill>
                  <a:srgbClr val="757477"/>
                </a:solidFill>
              </a:rPr>
              <a:t> y </a:t>
            </a:r>
            <a:r>
              <a:rPr lang="en-US" sz="2400" strike="sngStrike" dirty="0" err="1">
                <a:solidFill>
                  <a:srgbClr val="757477"/>
                </a:solidFill>
              </a:rPr>
              <a:t>Recuperación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b="1" dirty="0" err="1">
                <a:solidFill>
                  <a:srgbClr val="757477"/>
                </a:solidFill>
              </a:rPr>
              <a:t>Sábado</a:t>
            </a:r>
            <a:r>
              <a:rPr lang="en-US" sz="2400" b="1" dirty="0">
                <a:solidFill>
                  <a:srgbClr val="757477"/>
                </a:solidFill>
              </a:rPr>
              <a:t> 11/08/2018 </a:t>
            </a:r>
            <a:r>
              <a:rPr lang="en-US" sz="2400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s-AR" sz="2400" dirty="0">
                <a:solidFill>
                  <a:srgbClr val="757477"/>
                </a:solidFill>
              </a:rPr>
              <a:t>Tema 7: Monitoreo.</a:t>
            </a:r>
            <a:endParaRPr lang="en-US" sz="2400" dirty="0">
              <a:solidFill>
                <a:srgbClr val="757477"/>
              </a:solidFill>
            </a:endParaRPr>
          </a:p>
          <a:p>
            <a:pPr marL="800100" lvl="1" indent="-342900">
              <a:lnSpc>
                <a:spcPct val="150000"/>
              </a:lnSpc>
            </a:pPr>
            <a:r>
              <a:rPr lang="en-US" sz="2400" dirty="0" err="1">
                <a:solidFill>
                  <a:srgbClr val="757477"/>
                </a:solidFill>
              </a:rPr>
              <a:t>Tema</a:t>
            </a:r>
            <a:r>
              <a:rPr lang="en-US" sz="2400" dirty="0">
                <a:solidFill>
                  <a:srgbClr val="757477"/>
                </a:solidFill>
              </a:rPr>
              <a:t> 7: </a:t>
            </a:r>
            <a:r>
              <a:rPr lang="en-US" sz="2400" dirty="0" err="1">
                <a:solidFill>
                  <a:srgbClr val="757477"/>
                </a:solidFill>
              </a:rPr>
              <a:t>Identidades</a:t>
            </a:r>
            <a:r>
              <a:rPr lang="en-US" sz="2400" dirty="0">
                <a:solidFill>
                  <a:srgbClr val="757477"/>
                </a:solidFill>
              </a:rPr>
              <a:t> en la </a:t>
            </a:r>
            <a:r>
              <a:rPr lang="en-US" sz="2400" dirty="0" err="1">
                <a:solidFill>
                  <a:srgbClr val="757477"/>
                </a:solidFill>
              </a:rPr>
              <a:t>Nube</a:t>
            </a:r>
            <a:r>
              <a:rPr lang="en-US" sz="2400" dirty="0">
                <a:solidFill>
                  <a:srgbClr val="75747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5241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7E212E-6216-4A51-B20B-00DACD5A5F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5"/>
            <a:ext cx="5739923" cy="46489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Authentication to applications via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OpenID Connect / </a:t>
            </a:r>
            <a:r>
              <a:rPr lang="en-US" dirty="0" err="1"/>
              <a:t>Oauth</a:t>
            </a:r>
            <a:r>
              <a:rPr lang="en-US" dirty="0"/>
              <a:t> 2.0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WS-Federation and SAML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Windows Kerberos Authentication via the Azure AD Application Proxy</a:t>
            </a:r>
          </a:p>
          <a:p>
            <a:pPr>
              <a:lnSpc>
                <a:spcPct val="150000"/>
              </a:lnSpc>
            </a:pPr>
            <a:r>
              <a:rPr lang="en-US" dirty="0"/>
              <a:t>Self-service for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Password resets, application and group management</a:t>
            </a:r>
          </a:p>
          <a:p>
            <a:pPr>
              <a:lnSpc>
                <a:spcPct val="150000"/>
              </a:lnSpc>
            </a:pPr>
            <a:r>
              <a:rPr lang="en-US" dirty="0"/>
              <a:t>MFA</a:t>
            </a:r>
          </a:p>
          <a:p>
            <a:pPr>
              <a:lnSpc>
                <a:spcPct val="150000"/>
              </a:lnSpc>
            </a:pPr>
            <a:r>
              <a:rPr lang="en-US" dirty="0"/>
              <a:t>Conditional access</a:t>
            </a:r>
          </a:p>
          <a:p>
            <a:pPr>
              <a:lnSpc>
                <a:spcPct val="150000"/>
              </a:lnSpc>
            </a:pPr>
            <a:r>
              <a:rPr lang="en-US" dirty="0"/>
              <a:t>Identity protection</a:t>
            </a:r>
          </a:p>
          <a:p>
            <a:pPr>
              <a:lnSpc>
                <a:spcPct val="150000"/>
              </a:lnSpc>
            </a:pPr>
            <a:r>
              <a:rPr lang="en-US" dirty="0"/>
              <a:t>Azure AD Join + MDM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A759F-F2FC-49B5-B92C-DC80E9855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Capacidades de Autenticación Extendidas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6" descr="Resultado de imagen para azure ip">
            <a:extLst>
              <a:ext uri="{FF2B5EF4-FFF2-40B4-BE49-F238E27FC236}">
                <a16:creationId xmlns:a16="http://schemas.microsoft.com/office/drawing/2014/main" id="{78844C8B-0716-4FE3-AEC2-0C4B2DC6C5D8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2239090"/>
            <a:ext cx="5403850" cy="28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845D9-C86D-49F9-981D-D3AD3A0A4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02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/>
          </a:bodyPr>
          <a:lstStyle/>
          <a:p>
            <a:r>
              <a:rPr lang="es-AR" dirty="0"/>
              <a:t>Self-Service </a:t>
            </a:r>
            <a:r>
              <a:rPr lang="es-AR" dirty="0" err="1"/>
              <a:t>Password</a:t>
            </a:r>
            <a:r>
              <a:rPr lang="es-AR" dirty="0"/>
              <a:t> </a:t>
            </a:r>
            <a:r>
              <a:rPr lang="es-AR" dirty="0" err="1"/>
              <a:t>Reset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46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4"/>
            <a:ext cx="5403850" cy="4371975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 stand-alone Azure Identity and Access management service also included in Azure Active Directory Premium.</a:t>
            </a:r>
          </a:p>
          <a:p>
            <a:pPr>
              <a:lnSpc>
                <a:spcPct val="150000"/>
              </a:lnSpc>
            </a:pPr>
            <a:r>
              <a:rPr lang="en-US" dirty="0"/>
              <a:t>Prevents unauthorized access to both on-premises and cloud applications by providing an additional level of authentication.</a:t>
            </a:r>
          </a:p>
          <a:p>
            <a:pPr>
              <a:lnSpc>
                <a:spcPct val="150000"/>
              </a:lnSpc>
            </a:pPr>
            <a:r>
              <a:rPr lang="en-US" dirty="0"/>
              <a:t>Trusted by thousands of enterprises to authenticate employee, customer, and partner access.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Multi-Factor </a:t>
            </a:r>
            <a:r>
              <a:rPr lang="es-AR" dirty="0" err="1"/>
              <a:t>Authentication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355F2F-97C2-4FB8-B76B-58B4B276E10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326188" y="2209486"/>
            <a:ext cx="5403850" cy="28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6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2B281E-0088-4524-B9AE-C23C34763A9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77863" y="1880314"/>
            <a:ext cx="10836275" cy="35545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A8790-A70A-4421-8252-FFE2D10E3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" y="520454"/>
            <a:ext cx="12192000" cy="725488"/>
          </a:xfrm>
        </p:spPr>
        <p:txBody>
          <a:bodyPr/>
          <a:lstStyle/>
          <a:p>
            <a:r>
              <a:rPr lang="es-AR" dirty="0"/>
              <a:t>Multi-Factor </a:t>
            </a:r>
            <a:r>
              <a:rPr lang="es-AR" dirty="0" err="1"/>
              <a:t>Authentication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E2218-FC4C-433F-9C96-168BD9D47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45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/>
          </a:bodyPr>
          <a:lstStyle/>
          <a:p>
            <a:r>
              <a:rPr lang="es-AR" dirty="0"/>
              <a:t>Multi-Factor </a:t>
            </a:r>
            <a:r>
              <a:rPr lang="es-AR" dirty="0" err="1"/>
              <a:t>Authentication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9545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A8790-A70A-4421-8252-FFE2D10E3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n-NO" dirty="0"/>
              <a:t>Azure MFA vs MFA for Office 365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31E707-5EA6-4214-A46F-210F4480F78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623276" y="1408360"/>
            <a:ext cx="9000285" cy="482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F26673-B703-4F2B-AA9E-BFAEF0DCE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5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E99452-C6C3-4018-B75C-DD455109CB7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Do: Your pre and post data homework</a:t>
            </a:r>
          </a:p>
          <a:p>
            <a:r>
              <a:rPr lang="en-US" dirty="0"/>
              <a:t>Do: Get executive sponsorship</a:t>
            </a:r>
          </a:p>
          <a:p>
            <a:r>
              <a:rPr lang="en-US" dirty="0"/>
              <a:t>Do: Stage using “Restrict Access to Password Reset”</a:t>
            </a:r>
          </a:p>
          <a:p>
            <a:r>
              <a:rPr lang="en-US" dirty="0"/>
              <a:t>Do: Use “Require Users To Register When Signing In”</a:t>
            </a:r>
          </a:p>
          <a:p>
            <a:r>
              <a:rPr lang="en-US" dirty="0"/>
              <a:t>Do: Deploy alongside an app that users want to use</a:t>
            </a:r>
          </a:p>
          <a:p>
            <a:r>
              <a:rPr lang="en-US" dirty="0"/>
              <a:t>Do: Communicate to end users</a:t>
            </a:r>
          </a:p>
          <a:p>
            <a:r>
              <a:rPr lang="en-US" dirty="0"/>
              <a:t>Do: consider building an SSPR Portal (password.company.com).</a:t>
            </a:r>
          </a:p>
          <a:p>
            <a:r>
              <a:rPr lang="en-US" dirty="0"/>
              <a:t>Do: Use the PowerBI Content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94AF0-F428-4822-B0FF-735ED5F8D52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Don’t: test with an Administrative Account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D4143-A3C6-44D3-8626-BB6D689174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Do’s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B8AF7-3CFF-48CD-A6AA-9B3D8CC55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AR" dirty="0" err="1"/>
              <a:t>Don´t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0031D1-D0EC-499D-962B-A46F2950B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AR" dirty="0" err="1"/>
              <a:t>Password</a:t>
            </a:r>
            <a:r>
              <a:rPr lang="es-AR" dirty="0"/>
              <a:t> </a:t>
            </a:r>
            <a:r>
              <a:rPr lang="es-AR" dirty="0" err="1"/>
              <a:t>Reset</a:t>
            </a:r>
            <a:r>
              <a:rPr lang="es-AR" dirty="0"/>
              <a:t> </a:t>
            </a:r>
            <a:r>
              <a:rPr lang="es-AR" dirty="0" err="1"/>
              <a:t>Do’s</a:t>
            </a:r>
            <a:r>
              <a:rPr lang="es-AR" dirty="0"/>
              <a:t> &amp; </a:t>
            </a:r>
            <a:r>
              <a:rPr lang="es-AR" dirty="0" err="1"/>
              <a:t>Don’t’s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F8B9C-77A7-45B6-9607-EC5F3270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670" y="2791092"/>
            <a:ext cx="5281406" cy="3056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EC785-2B8B-4335-BDD6-3A66EBE40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 fontScale="92500"/>
          </a:bodyPr>
          <a:lstStyle/>
          <a:p>
            <a:r>
              <a:rPr lang="es-AR" dirty="0"/>
              <a:t>Azure AD </a:t>
            </a:r>
            <a:r>
              <a:rPr lang="es-AR" dirty="0" err="1"/>
              <a:t>Identity</a:t>
            </a:r>
            <a:r>
              <a:rPr lang="es-AR" dirty="0"/>
              <a:t> </a:t>
            </a:r>
            <a:r>
              <a:rPr lang="es-AR" dirty="0" err="1"/>
              <a:t>Protection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795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4"/>
            <a:ext cx="4689722" cy="43719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Azure AD Join makes it possible to connect work-owned Windows 10 devices to your company’s Azure Active Directory.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Users can sign into Windows with their cloud-hosted work credentials and enjoy modern Windows experiences. 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Enterprise-compliant services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SSO from the desktop to cloud and on-premises applications with no VPN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MDM auto enrollment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Support for hybrid environments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Azure AD </a:t>
            </a:r>
            <a:r>
              <a:rPr lang="es-AR" dirty="0" err="1"/>
              <a:t>Join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AE69AF-A283-46BF-B3B3-C1AE4465BCA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7145129" y="538430"/>
            <a:ext cx="5046870" cy="57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1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/>
          </a:bodyPr>
          <a:lstStyle/>
          <a:p>
            <a:r>
              <a:rPr lang="es-AR" dirty="0"/>
              <a:t>Azure AD </a:t>
            </a:r>
            <a:r>
              <a:rPr lang="es-AR" dirty="0" err="1"/>
              <a:t>Join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99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75149-DCF7-4450-9C95-D82C407A50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Metodología y Dinámica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214EE8-5759-40E7-82BC-346B5C7385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394664" y="-16423"/>
            <a:ext cx="5797336" cy="63301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699F6-DC86-4E62-B615-E7EE2C8607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715164" cy="4687029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dirty="0" err="1">
                <a:solidFill>
                  <a:srgbClr val="757477"/>
                </a:solidFill>
              </a:rPr>
              <a:t>Todo</a:t>
            </a:r>
            <a:r>
              <a:rPr lang="en-US" dirty="0">
                <a:solidFill>
                  <a:srgbClr val="757477"/>
                </a:solidFill>
              </a:rPr>
              <a:t> el material </a:t>
            </a:r>
            <a:r>
              <a:rPr lang="en-US" dirty="0" err="1">
                <a:solidFill>
                  <a:srgbClr val="757477"/>
                </a:solidFill>
              </a:rPr>
              <a:t>estará</a:t>
            </a:r>
            <a:r>
              <a:rPr lang="en-US" dirty="0">
                <a:solidFill>
                  <a:srgbClr val="757477"/>
                </a:solidFill>
              </a:rPr>
              <a:t> en </a:t>
            </a:r>
            <a:r>
              <a:rPr lang="en-US" b="1" dirty="0">
                <a:solidFill>
                  <a:srgbClr val="757477"/>
                </a:solidFill>
              </a:rPr>
              <a:t>Grupo Classroom </a:t>
            </a:r>
            <a:r>
              <a:rPr lang="en-US" dirty="0">
                <a:solidFill>
                  <a:srgbClr val="757477"/>
                </a:solidFill>
              </a:rPr>
              <a:t>(</a:t>
            </a:r>
            <a:r>
              <a:rPr lang="en-US" dirty="0">
                <a:solidFill>
                  <a:srgbClr val="757477"/>
                </a:solidFill>
                <a:hlinkClick r:id="rId3"/>
              </a:rPr>
              <a:t>https://classroom.google.com</a:t>
            </a:r>
            <a:r>
              <a:rPr lang="en-US" dirty="0">
                <a:solidFill>
                  <a:srgbClr val="757477"/>
                </a:solidFill>
              </a:rPr>
              <a:t>) con el Class code </a:t>
            </a:r>
            <a:r>
              <a:rPr lang="en-US" b="1" dirty="0">
                <a:solidFill>
                  <a:srgbClr val="757477"/>
                </a:solidFill>
              </a:rPr>
              <a:t>rp2zez</a:t>
            </a:r>
            <a:endParaRPr lang="en-US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dirty="0">
                <a:solidFill>
                  <a:srgbClr val="757477"/>
                </a:solidFill>
              </a:rPr>
              <a:t>Nivel del </a:t>
            </a:r>
            <a:r>
              <a:rPr lang="en-US" dirty="0" err="1">
                <a:solidFill>
                  <a:srgbClr val="757477"/>
                </a:solidFill>
              </a:rPr>
              <a:t>curso</a:t>
            </a:r>
            <a:r>
              <a:rPr lang="en-US" dirty="0">
                <a:solidFill>
                  <a:srgbClr val="757477"/>
                </a:solidFill>
              </a:rPr>
              <a:t>: 200 (</a:t>
            </a:r>
            <a:r>
              <a:rPr lang="en-US" dirty="0" err="1">
                <a:solidFill>
                  <a:srgbClr val="757477"/>
                </a:solidFill>
              </a:rPr>
              <a:t>escala</a:t>
            </a:r>
            <a:r>
              <a:rPr lang="en-US" dirty="0">
                <a:solidFill>
                  <a:srgbClr val="757477"/>
                </a:solidFill>
              </a:rPr>
              <a:t> 100 a 400). Web: </a:t>
            </a:r>
            <a:r>
              <a:rPr lang="en-US" dirty="0">
                <a:solidFill>
                  <a:srgbClr val="757477"/>
                </a:solidFill>
                <a:hlinkClick r:id="rId4"/>
              </a:rPr>
              <a:t>http://www.mug-it.org.ar/event.aspx?event=441</a:t>
            </a:r>
            <a:endParaRPr lang="en-US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dirty="0" err="1">
                <a:solidFill>
                  <a:srgbClr val="757477"/>
                </a:solidFill>
              </a:rPr>
              <a:t>Todos</a:t>
            </a:r>
            <a:r>
              <a:rPr lang="en-US" dirty="0">
                <a:solidFill>
                  <a:srgbClr val="757477"/>
                </a:solidFill>
              </a:rPr>
              <a:t> los </a:t>
            </a:r>
            <a:r>
              <a:rPr lang="en-US" dirty="0" err="1">
                <a:solidFill>
                  <a:srgbClr val="757477"/>
                </a:solidFill>
              </a:rPr>
              <a:t>temas</a:t>
            </a:r>
            <a:r>
              <a:rPr lang="en-US" dirty="0">
                <a:solidFill>
                  <a:srgbClr val="757477"/>
                </a:solidFill>
              </a:rPr>
              <a:t> a </a:t>
            </a:r>
            <a:r>
              <a:rPr lang="en-US" dirty="0" err="1">
                <a:solidFill>
                  <a:srgbClr val="757477"/>
                </a:solidFill>
              </a:rPr>
              <a:t>tratar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tienen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b="1" dirty="0">
                <a:solidFill>
                  <a:srgbClr val="757477"/>
                </a:solidFill>
              </a:rPr>
              <a:t>demos</a:t>
            </a:r>
            <a:r>
              <a:rPr lang="en-US" dirty="0">
                <a:solidFill>
                  <a:srgbClr val="757477"/>
                </a:solidFill>
              </a:rPr>
              <a:t> para </a:t>
            </a:r>
            <a:r>
              <a:rPr lang="en-US" dirty="0" err="1">
                <a:solidFill>
                  <a:srgbClr val="757477"/>
                </a:solidFill>
              </a:rPr>
              <a:t>reforzar</a:t>
            </a:r>
            <a:r>
              <a:rPr lang="en-US" dirty="0">
                <a:solidFill>
                  <a:srgbClr val="757477"/>
                </a:solidFill>
              </a:rPr>
              <a:t> los </a:t>
            </a:r>
            <a:r>
              <a:rPr lang="en-US" dirty="0" err="1">
                <a:solidFill>
                  <a:srgbClr val="757477"/>
                </a:solidFill>
              </a:rPr>
              <a:t>conceptos</a:t>
            </a:r>
            <a:r>
              <a:rPr lang="en-US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s-AR" dirty="0">
                <a:solidFill>
                  <a:srgbClr val="757477"/>
                </a:solidFill>
              </a:rPr>
              <a:t>L</a:t>
            </a:r>
            <a:r>
              <a:rPr lang="en-US" dirty="0" err="1">
                <a:solidFill>
                  <a:srgbClr val="757477"/>
                </a:solidFill>
              </a:rPr>
              <a:t>os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participantes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podrán</a:t>
            </a:r>
            <a:r>
              <a:rPr lang="en-US" dirty="0">
                <a:solidFill>
                  <a:srgbClr val="757477"/>
                </a:solidFill>
              </a:rPr>
              <a:t> </a:t>
            </a:r>
            <a:r>
              <a:rPr lang="en-US" dirty="0" err="1">
                <a:solidFill>
                  <a:srgbClr val="757477"/>
                </a:solidFill>
              </a:rPr>
              <a:t>sacar</a:t>
            </a:r>
            <a:r>
              <a:rPr lang="en-US" dirty="0">
                <a:solidFill>
                  <a:srgbClr val="757477"/>
                </a:solidFill>
              </a:rPr>
              <a:t> una </a:t>
            </a:r>
            <a:r>
              <a:rPr lang="en-US" dirty="0" err="1">
                <a:solidFill>
                  <a:srgbClr val="757477"/>
                </a:solidFill>
              </a:rPr>
              <a:t>cuenta</a:t>
            </a:r>
            <a:r>
              <a:rPr lang="en-US" dirty="0">
                <a:solidFill>
                  <a:srgbClr val="757477"/>
                </a:solidFill>
              </a:rPr>
              <a:t> “Trial” de Azure en </a:t>
            </a:r>
            <a:r>
              <a:rPr lang="en-US" dirty="0">
                <a:solidFill>
                  <a:srgbClr val="757477"/>
                </a:solidFill>
                <a:hlinkClick r:id="rId5"/>
              </a:rPr>
              <a:t>https://azure.microsoft.com/en-us/offers/ms-azr-0044p/</a:t>
            </a:r>
            <a:endParaRPr lang="en-US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s-AR" dirty="0">
                <a:solidFill>
                  <a:srgbClr val="757477"/>
                </a:solidFill>
              </a:rPr>
              <a:t>Al inicio de cada día habrá un “</a:t>
            </a:r>
            <a:r>
              <a:rPr lang="es-AR" b="1" dirty="0" err="1">
                <a:solidFill>
                  <a:srgbClr val="757477"/>
                </a:solidFill>
              </a:rPr>
              <a:t>Quest</a:t>
            </a:r>
            <a:r>
              <a:rPr lang="es-AR" dirty="0">
                <a:solidFill>
                  <a:srgbClr val="757477"/>
                </a:solidFill>
              </a:rPr>
              <a:t>” a responder.</a:t>
            </a:r>
          </a:p>
          <a:p>
            <a:pPr marL="342900" indent="-342900">
              <a:lnSpc>
                <a:spcPct val="150000"/>
              </a:lnSpc>
            </a:pPr>
            <a:r>
              <a:rPr lang="es-AR" dirty="0">
                <a:solidFill>
                  <a:srgbClr val="757477"/>
                </a:solidFill>
              </a:rPr>
              <a:t>El tiempo nos apremia: vamos a ir a ritmo moderado y constante.</a:t>
            </a:r>
          </a:p>
        </p:txBody>
      </p:sp>
    </p:spTree>
    <p:extLst>
      <p:ext uri="{BB962C8B-B14F-4D97-AF65-F5344CB8AC3E}">
        <p14:creationId xmlns:p14="http://schemas.microsoft.com/office/powerpoint/2010/main" val="28925825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4744127" cy="2862922"/>
          </a:xfrm>
        </p:spPr>
        <p:txBody>
          <a:bodyPr>
            <a:normAutofit/>
          </a:bodyPr>
          <a:lstStyle/>
          <a:p>
            <a:pPr algn="l"/>
            <a:r>
              <a:rPr lang="es-AR" dirty="0"/>
              <a:t>Extendiendo Capacidades de tus Aplicaciones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1705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/>
          </a:bodyPr>
          <a:lstStyle/>
          <a:p>
            <a:r>
              <a:rPr lang="es-AR" dirty="0"/>
              <a:t>Publicación de Aplicaciones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41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4"/>
            <a:ext cx="4689722" cy="43719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 connector that auto connects to the cloud service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Multiple connectors can be deployed for redundancy, scale, multiple sites and different resources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Connectors are deployed usually on corpnet next to resources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Users connect to the cloud service that routs their traffic to the resources via the connectors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Web </a:t>
            </a:r>
            <a:r>
              <a:rPr lang="es-AR" dirty="0" err="1"/>
              <a:t>Application</a:t>
            </a:r>
            <a:r>
              <a:rPr lang="es-AR" dirty="0"/>
              <a:t> Proxy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586663-98DC-439A-AB47-02963E465C4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7222722" y="1471613"/>
            <a:ext cx="3610782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1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/>
          </a:bodyPr>
          <a:lstStyle/>
          <a:p>
            <a:r>
              <a:rPr lang="es-AR" dirty="0"/>
              <a:t>Web </a:t>
            </a:r>
            <a:r>
              <a:rPr lang="es-AR" dirty="0" err="1"/>
              <a:t>Application</a:t>
            </a:r>
            <a:r>
              <a:rPr lang="es-AR" dirty="0"/>
              <a:t> Proxy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857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4"/>
            <a:ext cx="4689722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Goals it can help you achieve: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Prevent access to data from locations/clients that are undesirable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Prevent data download to devices that you are not comfortable with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Help you manage and reduce user and sign in risk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Reduce user friction, too many MFA prompts teach the user the wrong thing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Conditional</a:t>
            </a:r>
            <a:r>
              <a:rPr lang="es-AR" dirty="0"/>
              <a:t> Access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030" name="Picture 6" descr="Resultado de imagen para azure ip">
            <a:extLst>
              <a:ext uri="{FF2B5EF4-FFF2-40B4-BE49-F238E27FC236}">
                <a16:creationId xmlns:a16="http://schemas.microsoft.com/office/drawing/2014/main" id="{F8FDD896-6AE3-4956-BE2E-79C4FEF44A80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2239090"/>
            <a:ext cx="5403850" cy="28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26935E-7CE3-438C-8079-C3939ED04C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4"/>
            <a:ext cx="4689722" cy="4371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It’s a part of your companies data loss prevention strategy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Intune to manage the device or the Apps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Azure information protection to Encrypt the data on the devices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Windows 10 with Windows HELLO for Business ultimately for strong auth across the board (BRK2076)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B4320-A18A-4CB4-A90A-3D3AE0398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Conditional</a:t>
            </a:r>
            <a:r>
              <a:rPr lang="es-AR" dirty="0"/>
              <a:t> Access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5D985-8243-4F65-8067-2F33B1ECA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1030" name="Picture 6" descr="Resultado de imagen para azure ip">
            <a:extLst>
              <a:ext uri="{FF2B5EF4-FFF2-40B4-BE49-F238E27FC236}">
                <a16:creationId xmlns:a16="http://schemas.microsoft.com/office/drawing/2014/main" id="{F8FDD896-6AE3-4956-BE2E-79C4FEF44A80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2239090"/>
            <a:ext cx="5403850" cy="28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B558B-9CFE-4A40-BA47-F6B605FD2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 err="1"/>
              <a:t>Conditional</a:t>
            </a:r>
            <a:r>
              <a:rPr lang="es-AR" dirty="0"/>
              <a:t> Access</a:t>
            </a:r>
            <a:endParaRPr lang="en-US" dirty="0"/>
          </a:p>
        </p:txBody>
      </p:sp>
      <p:pic>
        <p:nvPicPr>
          <p:cNvPr id="81" name="Content Placeholder 80">
            <a:extLst>
              <a:ext uri="{FF2B5EF4-FFF2-40B4-BE49-F238E27FC236}">
                <a16:creationId xmlns:a16="http://schemas.microsoft.com/office/drawing/2014/main" id="{EF62F7EC-A057-4CC4-A046-E55E85BCA97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548350" y="1471613"/>
            <a:ext cx="70953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42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/>
          </a:bodyPr>
          <a:lstStyle/>
          <a:p>
            <a:r>
              <a:rPr lang="es-AR" dirty="0" err="1"/>
              <a:t>Conditional</a:t>
            </a:r>
            <a:r>
              <a:rPr lang="es-AR" dirty="0"/>
              <a:t> Access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1779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B558B-9CFE-4A40-BA47-F6B605FD2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 err="1"/>
              <a:t>Conditional</a:t>
            </a:r>
            <a:r>
              <a:rPr lang="es-AR" dirty="0"/>
              <a:t> Access Matrix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9A32D6-5CF1-4A60-A3A6-D83446EF27D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77863" y="1896511"/>
            <a:ext cx="10836275" cy="35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795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Día 4 | Tema 8: Monitoreo de Apps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DA2BF-0EA7-4228-9E00-A151CBEE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5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884605-53B2-4587-8E9E-9A34634DB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791199" cy="725488"/>
          </a:xfrm>
        </p:spPr>
        <p:txBody>
          <a:bodyPr>
            <a:normAutofit/>
          </a:bodyPr>
          <a:lstStyle/>
          <a:p>
            <a:r>
              <a:rPr lang="es-AR" dirty="0"/>
              <a:t>Clasificación de Contenido</a:t>
            </a:r>
            <a:endParaRPr lang="en-US" dirty="0"/>
          </a:p>
        </p:txBody>
      </p:sp>
      <p:sp>
        <p:nvSpPr>
          <p:cNvPr id="19" name="2 Marcador de contenido">
            <a:extLst>
              <a:ext uri="{FF2B5EF4-FFF2-40B4-BE49-F238E27FC236}">
                <a16:creationId xmlns:a16="http://schemas.microsoft.com/office/drawing/2014/main" id="{53EE65D2-66F1-4896-A9C1-BDC8CD927C95}"/>
              </a:ext>
            </a:extLst>
          </p:cNvPr>
          <p:cNvSpPr txBox="1">
            <a:spLocks/>
          </p:cNvSpPr>
          <p:nvPr/>
        </p:nvSpPr>
        <p:spPr>
          <a:xfrm>
            <a:off x="1667520" y="2416394"/>
            <a:ext cx="4123681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AR" sz="2000" b="1" dirty="0">
                <a:solidFill>
                  <a:srgbClr val="757477"/>
                </a:solidFill>
              </a:rPr>
              <a:t>Contenido teórico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757477"/>
              </a:solidFill>
            </a:endParaRPr>
          </a:p>
          <a:p>
            <a:endParaRPr lang="es-ES" sz="2000" dirty="0">
              <a:solidFill>
                <a:srgbClr val="757477"/>
              </a:solidFill>
            </a:endParaRPr>
          </a:p>
        </p:txBody>
      </p:sp>
      <p:sp>
        <p:nvSpPr>
          <p:cNvPr id="20" name="2 Marcador de contenido">
            <a:extLst>
              <a:ext uri="{FF2B5EF4-FFF2-40B4-BE49-F238E27FC236}">
                <a16:creationId xmlns:a16="http://schemas.microsoft.com/office/drawing/2014/main" id="{84E53730-9312-4397-AC74-397BEC998392}"/>
              </a:ext>
            </a:extLst>
          </p:cNvPr>
          <p:cNvSpPr txBox="1">
            <a:spLocks/>
          </p:cNvSpPr>
          <p:nvPr/>
        </p:nvSpPr>
        <p:spPr>
          <a:xfrm>
            <a:off x="1688612" y="3609431"/>
            <a:ext cx="4123681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AR" sz="2000" b="1" dirty="0">
                <a:solidFill>
                  <a:srgbClr val="757477"/>
                </a:solidFill>
              </a:rPr>
              <a:t>Ejercicio </a:t>
            </a:r>
            <a:r>
              <a:rPr lang="es-AR" sz="2000" b="1" dirty="0" err="1">
                <a:solidFill>
                  <a:srgbClr val="757477"/>
                </a:solidFill>
              </a:rPr>
              <a:t>ó</a:t>
            </a:r>
            <a:r>
              <a:rPr lang="es-AR" sz="2000" b="1" dirty="0">
                <a:solidFill>
                  <a:srgbClr val="757477"/>
                </a:solidFill>
              </a:rPr>
              <a:t> Más Info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rgbClr val="757477"/>
              </a:solidFill>
            </a:endParaRPr>
          </a:p>
          <a:p>
            <a:endParaRPr lang="es-ES" sz="2000" dirty="0">
              <a:solidFill>
                <a:srgbClr val="757477"/>
              </a:solidFill>
            </a:endParaRPr>
          </a:p>
        </p:txBody>
      </p:sp>
      <p:sp>
        <p:nvSpPr>
          <p:cNvPr id="21" name="2 Marcador de contenido">
            <a:extLst>
              <a:ext uri="{FF2B5EF4-FFF2-40B4-BE49-F238E27FC236}">
                <a16:creationId xmlns:a16="http://schemas.microsoft.com/office/drawing/2014/main" id="{F309DBE4-656F-4E84-B254-A80603B72DEE}"/>
              </a:ext>
            </a:extLst>
          </p:cNvPr>
          <p:cNvSpPr txBox="1">
            <a:spLocks/>
          </p:cNvSpPr>
          <p:nvPr/>
        </p:nvSpPr>
        <p:spPr>
          <a:xfrm>
            <a:off x="1688612" y="4724265"/>
            <a:ext cx="4123681" cy="504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AR" sz="2000" b="1" dirty="0">
                <a:solidFill>
                  <a:srgbClr val="757477"/>
                </a:solidFill>
              </a:rPr>
              <a:t>Demo</a:t>
            </a:r>
            <a:endParaRPr lang="en-US" sz="2000" dirty="0">
              <a:solidFill>
                <a:srgbClr val="757477"/>
              </a:solidFill>
            </a:endParaRPr>
          </a:p>
          <a:p>
            <a:endParaRPr lang="es-ES" sz="2000" dirty="0">
              <a:solidFill>
                <a:srgbClr val="757477"/>
              </a:solidFill>
            </a:endParaRPr>
          </a:p>
        </p:txBody>
      </p: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196740C2-4A88-48C8-89BC-35B983E17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400800" y="-15875"/>
            <a:ext cx="5791200" cy="63230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20CD2E-3C87-490E-B0DC-4130DFE5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89" y="2325034"/>
            <a:ext cx="642264" cy="5040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4D8087-AD9F-4264-A18D-D7B03AD38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89" y="3524857"/>
            <a:ext cx="642264" cy="504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113D2C-1F90-44FD-912D-2E91DF52D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89" y="4602324"/>
            <a:ext cx="642264" cy="5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0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5B7A3-F13C-44B6-8CE5-C1E44FBE2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 err="1"/>
              <a:t>Overview</a:t>
            </a:r>
            <a:r>
              <a:rPr lang="es-AR" dirty="0"/>
              <a:t> de Monitoreo en Azure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9EF4A3-8F29-4EFA-BB7E-6EFF6559A9B0}"/>
              </a:ext>
            </a:extLst>
          </p:cNvPr>
          <p:cNvGrpSpPr/>
          <p:nvPr/>
        </p:nvGrpSpPr>
        <p:grpSpPr>
          <a:xfrm>
            <a:off x="7038109" y="1245942"/>
            <a:ext cx="5519495" cy="4798511"/>
            <a:chOff x="6596877" y="1212848"/>
            <a:chExt cx="6477964" cy="564537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8861BC0-83D0-4E3F-A702-C38DAA94F4D4}"/>
                </a:ext>
              </a:extLst>
            </p:cNvPr>
            <p:cNvGrpSpPr/>
            <p:nvPr/>
          </p:nvGrpSpPr>
          <p:grpSpPr>
            <a:xfrm>
              <a:off x="7313804" y="1212848"/>
              <a:ext cx="5006880" cy="2717682"/>
              <a:chOff x="6713222" y="1212848"/>
              <a:chExt cx="5006880" cy="2717682"/>
            </a:xfrm>
          </p:grpSpPr>
          <p:sp>
            <p:nvSpPr>
              <p:cNvPr id="14" name="Arrow: Circular 13">
                <a:extLst>
                  <a:ext uri="{FF2B5EF4-FFF2-40B4-BE49-F238E27FC236}">
                    <a16:creationId xmlns:a16="http://schemas.microsoft.com/office/drawing/2014/main" id="{CD192A13-B8F0-4E5A-A347-EBBFC48BA51F}"/>
                  </a:ext>
                </a:extLst>
              </p:cNvPr>
              <p:cNvSpPr/>
              <p:nvPr/>
            </p:nvSpPr>
            <p:spPr>
              <a:xfrm>
                <a:off x="6713222" y="1212848"/>
                <a:ext cx="2717269" cy="2717682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0800000"/>
                  <a:gd name="adj5" fmla="val 125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0FD972E-D958-4BF2-BA73-88C5BD440B35}"/>
                  </a:ext>
                </a:extLst>
              </p:cNvPr>
              <p:cNvSpPr/>
              <p:nvPr/>
            </p:nvSpPr>
            <p:spPr>
              <a:xfrm>
                <a:off x="9412766" y="2022959"/>
                <a:ext cx="2307336" cy="1087298"/>
              </a:xfrm>
              <a:custGeom>
                <a:avLst/>
                <a:gdLst>
                  <a:gd name="connsiteX0" fmla="*/ 0 w 2307336"/>
                  <a:gd name="connsiteY0" fmla="*/ 0 h 1087298"/>
                  <a:gd name="connsiteX1" fmla="*/ 2307336 w 2307336"/>
                  <a:gd name="connsiteY1" fmla="*/ 0 h 1087298"/>
                  <a:gd name="connsiteX2" fmla="*/ 2307336 w 2307336"/>
                  <a:gd name="connsiteY2" fmla="*/ 1087298 h 1087298"/>
                  <a:gd name="connsiteX3" fmla="*/ 0 w 2307336"/>
                  <a:gd name="connsiteY3" fmla="*/ 1087298 h 1087298"/>
                  <a:gd name="connsiteX4" fmla="*/ 0 w 2307336"/>
                  <a:gd name="connsiteY4" fmla="*/ 0 h 10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336" h="1087298">
                    <a:moveTo>
                      <a:pt x="0" y="0"/>
                    </a:moveTo>
                    <a:lnTo>
                      <a:pt x="2307336" y="0"/>
                    </a:lnTo>
                    <a:lnTo>
                      <a:pt x="2307336" y="1087298"/>
                    </a:lnTo>
                    <a:lnTo>
                      <a:pt x="0" y="108729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Application Insights</a:t>
                </a: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0767BFC-517F-4140-8C4E-6453F57044D2}"/>
                  </a:ext>
                </a:extLst>
              </p:cNvPr>
              <p:cNvSpPr/>
              <p:nvPr/>
            </p:nvSpPr>
            <p:spPr>
              <a:xfrm>
                <a:off x="7313828" y="2194013"/>
                <a:ext cx="1509934" cy="754786"/>
              </a:xfrm>
              <a:custGeom>
                <a:avLst/>
                <a:gdLst>
                  <a:gd name="connsiteX0" fmla="*/ 0 w 1509934"/>
                  <a:gd name="connsiteY0" fmla="*/ 0 h 754786"/>
                  <a:gd name="connsiteX1" fmla="*/ 1509934 w 1509934"/>
                  <a:gd name="connsiteY1" fmla="*/ 0 h 754786"/>
                  <a:gd name="connsiteX2" fmla="*/ 1509934 w 1509934"/>
                  <a:gd name="connsiteY2" fmla="*/ 754786 h 754786"/>
                  <a:gd name="connsiteX3" fmla="*/ 0 w 1509934"/>
                  <a:gd name="connsiteY3" fmla="*/ 754786 h 754786"/>
                  <a:gd name="connsiteX4" fmla="*/ 0 w 1509934"/>
                  <a:gd name="connsiteY4" fmla="*/ 0 h 75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934" h="754786">
                    <a:moveTo>
                      <a:pt x="0" y="0"/>
                    </a:moveTo>
                    <a:lnTo>
                      <a:pt x="1509934" y="0"/>
                    </a:lnTo>
                    <a:lnTo>
                      <a:pt x="1509934" y="754786"/>
                    </a:lnTo>
                    <a:lnTo>
                      <a:pt x="0" y="75478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Application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812D1F-B8B4-4269-B7AA-6DFBF9C511A8}"/>
                </a:ext>
              </a:extLst>
            </p:cNvPr>
            <p:cNvGrpSpPr/>
            <p:nvPr/>
          </p:nvGrpSpPr>
          <p:grpSpPr>
            <a:xfrm>
              <a:off x="6596877" y="2774358"/>
              <a:ext cx="6477964" cy="2717682"/>
              <a:chOff x="5958510" y="2774358"/>
              <a:chExt cx="6477964" cy="2717682"/>
            </a:xfrm>
          </p:grpSpPr>
          <p:sp>
            <p:nvSpPr>
              <p:cNvPr id="11" name="Shape 10">
                <a:extLst>
                  <a:ext uri="{FF2B5EF4-FFF2-40B4-BE49-F238E27FC236}">
                    <a16:creationId xmlns:a16="http://schemas.microsoft.com/office/drawing/2014/main" id="{6467ADCD-A000-436F-B18C-BB80E81931C5}"/>
                  </a:ext>
                </a:extLst>
              </p:cNvPr>
              <p:cNvSpPr/>
              <p:nvPr/>
            </p:nvSpPr>
            <p:spPr>
              <a:xfrm>
                <a:off x="5958510" y="2774358"/>
                <a:ext cx="2717269" cy="2717682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D763850-0D72-431E-9059-AB35619A69A9}"/>
                  </a:ext>
                </a:extLst>
              </p:cNvPr>
              <p:cNvSpPr/>
              <p:nvPr/>
            </p:nvSpPr>
            <p:spPr>
              <a:xfrm>
                <a:off x="8788175" y="3593501"/>
                <a:ext cx="3648299" cy="1087298"/>
              </a:xfrm>
              <a:custGeom>
                <a:avLst/>
                <a:gdLst>
                  <a:gd name="connsiteX0" fmla="*/ 0 w 2592502"/>
                  <a:gd name="connsiteY0" fmla="*/ 0 h 1087298"/>
                  <a:gd name="connsiteX1" fmla="*/ 2592502 w 2592502"/>
                  <a:gd name="connsiteY1" fmla="*/ 0 h 1087298"/>
                  <a:gd name="connsiteX2" fmla="*/ 2592502 w 2592502"/>
                  <a:gd name="connsiteY2" fmla="*/ 1087298 h 1087298"/>
                  <a:gd name="connsiteX3" fmla="*/ 0 w 2592502"/>
                  <a:gd name="connsiteY3" fmla="*/ 1087298 h 1087298"/>
                  <a:gd name="connsiteX4" fmla="*/ 0 w 2592502"/>
                  <a:gd name="connsiteY4" fmla="*/ 0 h 10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2502" h="1087298">
                    <a:moveTo>
                      <a:pt x="0" y="0"/>
                    </a:moveTo>
                    <a:lnTo>
                      <a:pt x="2592502" y="0"/>
                    </a:lnTo>
                    <a:lnTo>
                      <a:pt x="2592502" y="1087298"/>
                    </a:lnTo>
                    <a:lnTo>
                      <a:pt x="0" y="108729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Service Map</a:t>
                </a:r>
              </a:p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Log Analytics</a:t>
                </a:r>
              </a:p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Network Monitoring</a:t>
                </a:r>
              </a:p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Container Monitoring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8371F79-29B5-4BBF-866B-3981BD4922C0}"/>
                  </a:ext>
                </a:extLst>
              </p:cNvPr>
              <p:cNvSpPr/>
              <p:nvPr/>
            </p:nvSpPr>
            <p:spPr>
              <a:xfrm>
                <a:off x="6562177" y="3764556"/>
                <a:ext cx="1509934" cy="754786"/>
              </a:xfrm>
              <a:custGeom>
                <a:avLst/>
                <a:gdLst>
                  <a:gd name="connsiteX0" fmla="*/ 0 w 1509934"/>
                  <a:gd name="connsiteY0" fmla="*/ 0 h 754786"/>
                  <a:gd name="connsiteX1" fmla="*/ 1509934 w 1509934"/>
                  <a:gd name="connsiteY1" fmla="*/ 0 h 754786"/>
                  <a:gd name="connsiteX2" fmla="*/ 1509934 w 1509934"/>
                  <a:gd name="connsiteY2" fmla="*/ 754786 h 754786"/>
                  <a:gd name="connsiteX3" fmla="*/ 0 w 1509934"/>
                  <a:gd name="connsiteY3" fmla="*/ 754786 h 754786"/>
                  <a:gd name="connsiteX4" fmla="*/ 0 w 1509934"/>
                  <a:gd name="connsiteY4" fmla="*/ 0 h 75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934" h="754786">
                    <a:moveTo>
                      <a:pt x="0" y="0"/>
                    </a:moveTo>
                    <a:lnTo>
                      <a:pt x="1509934" y="0"/>
                    </a:lnTo>
                    <a:lnTo>
                      <a:pt x="1509934" y="754786"/>
                    </a:lnTo>
                    <a:lnTo>
                      <a:pt x="0" y="75478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Infrastructure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D27422-329C-4CF9-9C83-30ED6F925D9D}"/>
                </a:ext>
              </a:extLst>
            </p:cNvPr>
            <p:cNvGrpSpPr/>
            <p:nvPr/>
          </p:nvGrpSpPr>
          <p:grpSpPr>
            <a:xfrm>
              <a:off x="7507202" y="4522730"/>
              <a:ext cx="4832003" cy="2335490"/>
              <a:chOff x="6906620" y="4522730"/>
              <a:chExt cx="4832003" cy="2335490"/>
            </a:xfrm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AE58371-FFFA-4EA8-B1C7-E8B733AC7B5C}"/>
                  </a:ext>
                </a:extLst>
              </p:cNvPr>
              <p:cNvSpPr/>
              <p:nvPr/>
            </p:nvSpPr>
            <p:spPr>
              <a:xfrm>
                <a:off x="6906620" y="4522730"/>
                <a:ext cx="2334555" cy="2335490"/>
              </a:xfrm>
              <a:prstGeom prst="blockArc">
                <a:avLst>
                  <a:gd name="adj1" fmla="val 13500000"/>
                  <a:gd name="adj2" fmla="val 10800000"/>
                  <a:gd name="adj3" fmla="val 1274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F63610F-D4A5-4FBD-B540-FFB4011271B3}"/>
                  </a:ext>
                </a:extLst>
              </p:cNvPr>
              <p:cNvSpPr/>
              <p:nvPr/>
            </p:nvSpPr>
            <p:spPr>
              <a:xfrm>
                <a:off x="9394245" y="5312426"/>
                <a:ext cx="2344378" cy="1087298"/>
              </a:xfrm>
              <a:custGeom>
                <a:avLst/>
                <a:gdLst>
                  <a:gd name="connsiteX0" fmla="*/ 0 w 2344378"/>
                  <a:gd name="connsiteY0" fmla="*/ 0 h 1087298"/>
                  <a:gd name="connsiteX1" fmla="*/ 2344378 w 2344378"/>
                  <a:gd name="connsiteY1" fmla="*/ 0 h 1087298"/>
                  <a:gd name="connsiteX2" fmla="*/ 2344378 w 2344378"/>
                  <a:gd name="connsiteY2" fmla="*/ 1087298 h 1087298"/>
                  <a:gd name="connsiteX3" fmla="*/ 0 w 2344378"/>
                  <a:gd name="connsiteY3" fmla="*/ 1087298 h 1087298"/>
                  <a:gd name="connsiteX4" fmla="*/ 0 w 2344378"/>
                  <a:gd name="connsiteY4" fmla="*/ 0 h 108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4378" h="1087298">
                    <a:moveTo>
                      <a:pt x="0" y="0"/>
                    </a:moveTo>
                    <a:lnTo>
                      <a:pt x="2344378" y="0"/>
                    </a:lnTo>
                    <a:lnTo>
                      <a:pt x="2344378" y="1087298"/>
                    </a:lnTo>
                    <a:lnTo>
                      <a:pt x="0" y="108729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Azure Monitor</a:t>
                </a:r>
              </a:p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Azure Advisor</a:t>
                </a:r>
              </a:p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Azure Health</a:t>
                </a:r>
              </a:p>
              <a:p>
                <a:pPr marL="171450" marR="0" lvl="1" indent="-171450" algn="l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Azure Security Center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93CEE6E-7E02-4143-AA08-B192AF8D27E5}"/>
                  </a:ext>
                </a:extLst>
              </p:cNvPr>
              <p:cNvSpPr/>
              <p:nvPr/>
            </p:nvSpPr>
            <p:spPr>
              <a:xfrm>
                <a:off x="7317400" y="5337357"/>
                <a:ext cx="1509934" cy="754786"/>
              </a:xfrm>
              <a:custGeom>
                <a:avLst/>
                <a:gdLst>
                  <a:gd name="connsiteX0" fmla="*/ 0 w 1509934"/>
                  <a:gd name="connsiteY0" fmla="*/ 0 h 754786"/>
                  <a:gd name="connsiteX1" fmla="*/ 1509934 w 1509934"/>
                  <a:gd name="connsiteY1" fmla="*/ 0 h 754786"/>
                  <a:gd name="connsiteX2" fmla="*/ 1509934 w 1509934"/>
                  <a:gd name="connsiteY2" fmla="*/ 754786 h 754786"/>
                  <a:gd name="connsiteX3" fmla="*/ 0 w 1509934"/>
                  <a:gd name="connsiteY3" fmla="*/ 754786 h 754786"/>
                  <a:gd name="connsiteX4" fmla="*/ 0 w 1509934"/>
                  <a:gd name="connsiteY4" fmla="*/ 0 h 754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934" h="754786">
                    <a:moveTo>
                      <a:pt x="0" y="0"/>
                    </a:moveTo>
                    <a:lnTo>
                      <a:pt x="1509934" y="0"/>
                    </a:lnTo>
                    <a:lnTo>
                      <a:pt x="1509934" y="754786"/>
                    </a:lnTo>
                    <a:lnTo>
                      <a:pt x="0" y="75478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53535">
                        <a:hueOff val="0"/>
                        <a:satOff val="0"/>
                        <a:lumOff val="0"/>
                        <a:alphaOff val="0"/>
                      </a:srgbClr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Platform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FDBC37-DF45-4268-924B-2AA7A2CE8F36}"/>
              </a:ext>
            </a:extLst>
          </p:cNvPr>
          <p:cNvGrpSpPr/>
          <p:nvPr/>
        </p:nvGrpSpPr>
        <p:grpSpPr>
          <a:xfrm>
            <a:off x="345799" y="2685362"/>
            <a:ext cx="6769205" cy="3147532"/>
            <a:chOff x="499159" y="2935278"/>
            <a:chExt cx="6769205" cy="31475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F029BC-F54F-4330-A62C-6E2363D61985}"/>
                </a:ext>
              </a:extLst>
            </p:cNvPr>
            <p:cNvSpPr txBox="1"/>
            <p:nvPr/>
          </p:nvSpPr>
          <p:spPr>
            <a:xfrm>
              <a:off x="4356735" y="5350302"/>
              <a:ext cx="2546305" cy="732508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Azure resource monitoring</a:t>
              </a:r>
            </a:p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83B01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Network, storage, host OS…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191B37-0CD7-4B6D-8CE5-10578542A654}"/>
                </a:ext>
              </a:extLst>
            </p:cNvPr>
            <p:cNvSpPr txBox="1"/>
            <p:nvPr/>
          </p:nvSpPr>
          <p:spPr>
            <a:xfrm>
              <a:off x="4356736" y="3479691"/>
              <a:ext cx="2381602" cy="732508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Application monitoring</a:t>
              </a:r>
            </a:p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83B01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Availability, failures, perf…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B0683A-2DBB-4713-9349-93FD74284FE8}"/>
                </a:ext>
              </a:extLst>
            </p:cNvPr>
            <p:cNvSpPr txBox="1"/>
            <p:nvPr/>
          </p:nvSpPr>
          <p:spPr>
            <a:xfrm>
              <a:off x="4340676" y="4260411"/>
              <a:ext cx="2927688" cy="926407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Compute, OS and infra monitoring</a:t>
              </a:r>
            </a:p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83B01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CPU, memory, storage, network, I/O…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E97403-C589-4F45-8E6C-B702DBF18E94}"/>
                </a:ext>
              </a:extLst>
            </p:cNvPr>
            <p:cNvSpPr/>
            <p:nvPr/>
          </p:nvSpPr>
          <p:spPr bwMode="auto">
            <a:xfrm>
              <a:off x="503237" y="3002954"/>
              <a:ext cx="3835671" cy="51090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End user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404CA2-459D-4AF9-AB19-5A5D6C01D807}"/>
                </a:ext>
              </a:extLst>
            </p:cNvPr>
            <p:cNvSpPr/>
            <p:nvPr/>
          </p:nvSpPr>
          <p:spPr bwMode="auto">
            <a:xfrm>
              <a:off x="499159" y="3600089"/>
              <a:ext cx="1874520" cy="51090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Workload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40FC0C-FF59-4BA7-AB29-5926B360D17D}"/>
                </a:ext>
              </a:extLst>
            </p:cNvPr>
            <p:cNvSpPr/>
            <p:nvPr/>
          </p:nvSpPr>
          <p:spPr bwMode="auto">
            <a:xfrm>
              <a:off x="2464388" y="3600089"/>
              <a:ext cx="1874520" cy="51090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Custom app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0BEA25-7D82-4EB6-814A-8C07BC4D961E}"/>
                </a:ext>
              </a:extLst>
            </p:cNvPr>
            <p:cNvSpPr/>
            <p:nvPr/>
          </p:nvSpPr>
          <p:spPr bwMode="auto">
            <a:xfrm>
              <a:off x="503273" y="4197224"/>
              <a:ext cx="3835671" cy="51090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Container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4410DFC-6607-4386-A3DB-2D69EB5160FA}"/>
                </a:ext>
              </a:extLst>
            </p:cNvPr>
            <p:cNvSpPr/>
            <p:nvPr/>
          </p:nvSpPr>
          <p:spPr bwMode="auto">
            <a:xfrm>
              <a:off x="502221" y="4805949"/>
              <a:ext cx="3835671" cy="51090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Virtual Machine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51BCB8-BA4C-4946-B224-652DB1314279}"/>
                </a:ext>
              </a:extLst>
            </p:cNvPr>
            <p:cNvSpPr/>
            <p:nvPr/>
          </p:nvSpPr>
          <p:spPr bwMode="auto">
            <a:xfrm>
              <a:off x="501169" y="5414674"/>
              <a:ext cx="3835671" cy="51090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3535"/>
                  </a:solidFill>
                  <a:effectLst/>
                  <a:uLnTx/>
                  <a:uFillTx/>
                  <a:latin typeface="Segoe UI Semilight"/>
                  <a:ea typeface="Segoe UI" pitchFamily="34" charset="0"/>
                  <a:cs typeface="Segoe UI" pitchFamily="34" charset="0"/>
                </a:rPr>
                <a:t>Clouds OS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956D46-E409-499C-9B2C-BAB9410DE188}"/>
                </a:ext>
              </a:extLst>
            </p:cNvPr>
            <p:cNvSpPr txBox="1"/>
            <p:nvPr/>
          </p:nvSpPr>
          <p:spPr>
            <a:xfrm>
              <a:off x="4373240" y="2935278"/>
              <a:ext cx="2478358" cy="732508"/>
            </a:xfrm>
            <a:prstGeom prst="rect">
              <a:avLst/>
            </a:prstGeom>
            <a:noFill/>
          </p:spPr>
          <p:txBody>
            <a:bodyPr wrap="square" lIns="182880" tIns="146304" rIns="182880" bIns="146304" rtlCol="0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353535"/>
                      </a:gs>
                      <a:gs pos="30000">
                        <a:srgbClr val="353535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Real user monitoring</a:t>
              </a:r>
            </a:p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D83B01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rPr>
                <a:t>Usage, Page load, perf, errors…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5B7A3-F13C-44B6-8CE5-C1E44FBE2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 err="1"/>
              <a:t>Application</a:t>
            </a:r>
            <a:r>
              <a:rPr lang="es-AR" dirty="0"/>
              <a:t> Insights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57830E-EACA-4338-BB37-073D2136DE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128" y="1245942"/>
            <a:ext cx="8796582" cy="4876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2B76B2DE-7996-414D-BF15-1E8846064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819901"/>
              </p:ext>
            </p:extLst>
          </p:nvPr>
        </p:nvGraphicFramePr>
        <p:xfrm>
          <a:off x="0" y="4987636"/>
          <a:ext cx="12192000" cy="113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1533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5B7A3-F13C-44B6-8CE5-C1E44FBE2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 err="1"/>
              <a:t>Application</a:t>
            </a:r>
            <a:r>
              <a:rPr lang="es-AR" dirty="0"/>
              <a:t> Insights </a:t>
            </a:r>
            <a:r>
              <a:rPr lang="es-AR" dirty="0" err="1"/>
              <a:t>Ecosystem</a:t>
            </a:r>
            <a:endParaRPr lang="en-US" dirty="0"/>
          </a:p>
        </p:txBody>
      </p:sp>
      <p:sp>
        <p:nvSpPr>
          <p:cNvPr id="5" name="Text Box 37">
            <a:extLst>
              <a:ext uri="{FF2B5EF4-FFF2-40B4-BE49-F238E27FC236}">
                <a16:creationId xmlns:a16="http://schemas.microsoft.com/office/drawing/2014/main" id="{0C14F240-A707-4499-8F01-C160DFFBA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52" y="4037222"/>
            <a:ext cx="11985514" cy="523178"/>
          </a:xfrm>
          <a:prstGeom prst="rect">
            <a:avLst/>
          </a:prstGeom>
          <a:solidFill>
            <a:srgbClr val="2F2C6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89" tIns="37289" rIns="37289" bIns="37289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320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Support</a:t>
            </a:r>
            <a:endParaRPr kumimoji="0" lang="en-US" altLang="en-US" sz="285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38">
            <a:extLst>
              <a:ext uri="{FF2B5EF4-FFF2-40B4-BE49-F238E27FC236}">
                <a16:creationId xmlns:a16="http://schemas.microsoft.com/office/drawing/2014/main" id="{A90F7CAE-341A-4AD2-B5F9-285BDE74B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52" y="4560402"/>
            <a:ext cx="11985514" cy="1587061"/>
          </a:xfrm>
          <a:prstGeom prst="rect">
            <a:avLst/>
          </a:prstGeom>
          <a:solidFill>
            <a:srgbClr val="3F3F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89" tIns="37289" rIns="37289" bIns="37289" numCol="5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ASP.NET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ASP.NET Core</a:t>
            </a:r>
            <a:r>
              <a:rPr kumimoji="0" lang="en-IN" sz="1099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NEW!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Java - J2EE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Windows Desktop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WCF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JavaScript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Node.JS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00BCF2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PHP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Python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Ruby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Angular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Docker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Kubernetes </a:t>
            </a:r>
            <a:r>
              <a:rPr kumimoji="0" lang="en-IN" sz="1099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NEW!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Dynamics CRM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Web Apps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Cloud Services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VMs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Functions </a:t>
            </a:r>
            <a:r>
              <a:rPr kumimoji="0" lang="en-IN" sz="1099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NEW!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Azure Service Fabric </a:t>
            </a:r>
            <a:r>
              <a:rPr kumimoji="0" lang="en-IN" sz="1099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NEW!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Glimpse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Spring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Log4Net/NLog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Log4J/Logback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System.Diagnostics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Semantic Logging (SLAB)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ETW/EventSource</a:t>
            </a:r>
            <a:r>
              <a:rPr kumimoji="0" lang="en-IN" sz="1099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 NEW!</a:t>
            </a:r>
            <a:endParaRPr kumimoji="0" lang="en-US" sz="142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LogStash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Collectd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Concrete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Drupal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Joomla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SharePoint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WordPress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Orchard</a:t>
            </a:r>
          </a:p>
          <a:p>
            <a:pPr marL="0" marR="0" lvl="0" indent="0" algn="l" defTabSz="932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OSS/Public Endpoints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40775-0A54-49BD-BD3D-70D168BFB0D0}"/>
              </a:ext>
            </a:extLst>
          </p:cNvPr>
          <p:cNvSpPr txBox="1"/>
          <p:nvPr/>
        </p:nvSpPr>
        <p:spPr>
          <a:xfrm>
            <a:off x="11585833" y="5672835"/>
            <a:ext cx="461307" cy="54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323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3433E585-1FD7-4E2C-8080-250D63DE3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762" y="1411352"/>
            <a:ext cx="3912475" cy="523326"/>
          </a:xfrm>
          <a:prstGeom prst="rect">
            <a:avLst/>
          </a:prstGeom>
          <a:solidFill>
            <a:srgbClr val="2F2C6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99" tIns="37299" rIns="37299" bIns="37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324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Exploration</a:t>
            </a:r>
            <a:endParaRPr kumimoji="0" lang="en-US" altLang="en-US" sz="285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F8567CAA-F262-4187-A3F6-7EE8C7F1E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762" y="1934681"/>
            <a:ext cx="3912475" cy="1587511"/>
          </a:xfrm>
          <a:prstGeom prst="rect">
            <a:avLst/>
          </a:prstGeom>
          <a:solidFill>
            <a:srgbClr val="3F3F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99" tIns="37299" rIns="37299" bIns="37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EB35BC1B-AC53-422C-8F44-F1DE4696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974" y="1411353"/>
            <a:ext cx="3924493" cy="523022"/>
          </a:xfrm>
          <a:prstGeom prst="rect">
            <a:avLst/>
          </a:prstGeom>
          <a:solidFill>
            <a:srgbClr val="2F2C6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99" tIns="37299" rIns="37299" bIns="37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324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Export &amp; Correlation</a:t>
            </a:r>
            <a:endParaRPr kumimoji="0" lang="en-US" altLang="en-US" sz="285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78C8DC1E-5B75-48AE-A903-4BA8BE95F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1974" y="1934375"/>
            <a:ext cx="3924493" cy="1587816"/>
          </a:xfrm>
          <a:prstGeom prst="rect">
            <a:avLst/>
          </a:prstGeom>
          <a:solidFill>
            <a:srgbClr val="3F3F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99" tIns="37299" rIns="37299" bIns="37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44DC8D3-ABA6-47A0-A859-CE865C3FC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2" y="1411352"/>
            <a:ext cx="3912475" cy="523326"/>
          </a:xfrm>
          <a:prstGeom prst="rect">
            <a:avLst/>
          </a:prstGeom>
          <a:solidFill>
            <a:srgbClr val="2F2C6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99" tIns="37299" rIns="37299" bIns="37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3241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Ingestion</a:t>
            </a:r>
            <a:endParaRPr kumimoji="0" lang="en-US" altLang="en-US" sz="71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8BB8D2-2B92-4FAE-A14F-B675D4E1F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52" y="1934679"/>
            <a:ext cx="3912475" cy="1587512"/>
          </a:xfrm>
          <a:prstGeom prst="rect">
            <a:avLst/>
          </a:prstGeom>
          <a:solidFill>
            <a:srgbClr val="3F3F3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7299" tIns="37299" rIns="37299" bIns="37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3B105-0D2F-4C39-8469-101600482403}"/>
              </a:ext>
            </a:extLst>
          </p:cNvPr>
          <p:cNvGrpSpPr/>
          <p:nvPr/>
        </p:nvGrpSpPr>
        <p:grpSpPr>
          <a:xfrm>
            <a:off x="4216304" y="1964509"/>
            <a:ext cx="3929833" cy="1543859"/>
            <a:chOff x="4338414" y="2943626"/>
            <a:chExt cx="3930390" cy="15440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E007F2D-1E10-4CF0-A8C3-708BA4DDF1E7}"/>
                </a:ext>
              </a:extLst>
            </p:cNvPr>
            <p:cNvGrpSpPr/>
            <p:nvPr/>
          </p:nvGrpSpPr>
          <p:grpSpPr>
            <a:xfrm>
              <a:off x="4399174" y="2943626"/>
              <a:ext cx="3869630" cy="1498338"/>
              <a:chOff x="4367109" y="1706319"/>
              <a:chExt cx="3794099" cy="146909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6A16123-04C5-4AED-9878-808D0A891ADC}"/>
                  </a:ext>
                </a:extLst>
              </p:cNvPr>
              <p:cNvGrpSpPr/>
              <p:nvPr/>
            </p:nvGrpSpPr>
            <p:grpSpPr>
              <a:xfrm>
                <a:off x="4367109" y="1706319"/>
                <a:ext cx="3176108" cy="890053"/>
                <a:chOff x="935444" y="1660018"/>
                <a:chExt cx="3176108" cy="890053"/>
              </a:xfrm>
            </p:grpSpPr>
            <p:pic>
              <p:nvPicPr>
                <p:cNvPr id="20" name="Picture 11" descr="AppInsights">
                  <a:extLst>
                    <a:ext uri="{FF2B5EF4-FFF2-40B4-BE49-F238E27FC236}">
                      <a16:creationId xmlns:a16="http://schemas.microsoft.com/office/drawing/2014/main" id="{BC417153-0DAC-4A70-89B0-C9A388C50B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5444" y="1936860"/>
                  <a:ext cx="1033772" cy="6132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1" name="Text Box 12">
                  <a:extLst>
                    <a:ext uri="{FF2B5EF4-FFF2-40B4-BE49-F238E27FC236}">
                      <a16:creationId xmlns:a16="http://schemas.microsoft.com/office/drawing/2014/main" id="{D0AEA1EA-BC39-4FA3-90DC-7C411AE858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06595" y="1660018"/>
                  <a:ext cx="2014306" cy="2685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7299" tIns="37299" rIns="37299" bIns="37299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5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2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9A2DA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+mn-cs"/>
                    </a:rPr>
                    <a:t>Microsoft Azure </a:t>
                  </a:r>
                  <a:r>
                    <a:rPr kumimoji="0" lang="en-US" altLang="en-US" sz="142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+mn-cs"/>
                    </a:rPr>
                    <a:t>Portal</a:t>
                  </a:r>
                  <a:endParaRPr kumimoji="0" lang="en-US" altLang="en-US" sz="91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Bold" panose="020B0802040204020203" pitchFamily="34" charset="0"/>
                    <a:ea typeface="+mn-ea"/>
                    <a:cs typeface="Segoe UI Bold" panose="020B0802040204020203" pitchFamily="34" charset="0"/>
                  </a:endParaRPr>
                </a:p>
              </p:txBody>
            </p:sp>
            <p:sp>
              <p:nvSpPr>
                <p:cNvPr id="22" name="Text Box 13">
                  <a:extLst>
                    <a:ext uri="{FF2B5EF4-FFF2-40B4-BE49-F238E27FC236}">
                      <a16:creationId xmlns:a16="http://schemas.microsoft.com/office/drawing/2014/main" id="{1B594431-8023-46D5-8949-D5B25DF8DD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55376" y="1899625"/>
                  <a:ext cx="2256176" cy="642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7299" tIns="37299" rIns="37299" bIns="3729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418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2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+mn-cs"/>
                    </a:rPr>
                    <a:t>Azure Monitor</a:t>
                  </a:r>
                </a:p>
                <a:p>
                  <a:pPr marL="0" marR="0" lvl="0" indent="0" algn="ctr" defTabSz="932418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2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+mn-cs"/>
                    </a:rPr>
                    <a:t>Application Map</a:t>
                  </a:r>
                </a:p>
                <a:p>
                  <a:pPr marL="0" marR="0" lvl="0" indent="0" algn="ctr" defTabSz="932418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2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+mn-cs"/>
                    </a:rPr>
                    <a:t>Live Metrics Stream</a:t>
                  </a:r>
                </a:p>
                <a:p>
                  <a:pPr marL="0" marR="0" lvl="0" indent="0" algn="ctr" defTabSz="932418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42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egoe UI Semibold" panose="020B0702040204020203" pitchFamily="34" charset="0"/>
                      <a:ea typeface="+mn-ea"/>
                      <a:cs typeface="+mn-cs"/>
                    </a:rPr>
                    <a:t>Profiler &amp; Debugger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55174E-8B8B-4582-A981-8DB7CCA3E51D}"/>
                  </a:ext>
                </a:extLst>
              </p:cNvPr>
              <p:cNvSpPr/>
              <p:nvPr/>
            </p:nvSpPr>
            <p:spPr>
              <a:xfrm>
                <a:off x="6203515" y="2863293"/>
                <a:ext cx="1957693" cy="312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325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2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+mn-cs"/>
                  </a:rPr>
                  <a:t>Analytics P</a:t>
                </a:r>
                <a:r>
                  <a:rPr kumimoji="0" lang="en-US" altLang="en-US" sz="1428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+mn-cs"/>
                  </a:rPr>
                  <a:t>ortal</a:t>
                </a:r>
                <a:endParaRPr kumimoji="0" lang="en-US" altLang="en-US" sz="142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95C78-8815-455C-8B9F-46785414CCEC}"/>
                </a:ext>
              </a:extLst>
            </p:cNvPr>
            <p:cNvSpPr/>
            <p:nvPr/>
          </p:nvSpPr>
          <p:spPr>
            <a:xfrm>
              <a:off x="4699245" y="4146524"/>
              <a:ext cx="1624975" cy="318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325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1200" cap="none" spc="0" normalizeH="0" baseline="0" noProof="0" dirty="0">
                  <a:ln>
                    <a:noFill/>
                  </a:ln>
                  <a:solidFill>
                    <a:srgbClr val="B379C1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Visual Studio </a:t>
              </a:r>
              <a:r>
                <a:rPr kumimoji="0" lang="en-US" sz="142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IDE</a:t>
              </a:r>
            </a:p>
          </p:txBody>
        </p:sp>
        <p:pic>
          <p:nvPicPr>
            <p:cNvPr id="17" name="Picture 2" descr="Image result for visual studio">
              <a:extLst>
                <a:ext uri="{FF2B5EF4-FFF2-40B4-BE49-F238E27FC236}">
                  <a16:creationId xmlns:a16="http://schemas.microsoft.com/office/drawing/2014/main" id="{379D5CA1-0B4E-4AF4-8534-AB8FD8306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414" y="4117210"/>
              <a:ext cx="370494" cy="370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87E2317-240D-47D6-81E4-A53F9EDE4932}"/>
              </a:ext>
            </a:extLst>
          </p:cNvPr>
          <p:cNvGrpSpPr/>
          <p:nvPr/>
        </p:nvGrpSpPr>
        <p:grpSpPr>
          <a:xfrm>
            <a:off x="171720" y="1996173"/>
            <a:ext cx="3809313" cy="1472200"/>
            <a:chOff x="293256" y="2439369"/>
            <a:chExt cx="3809853" cy="14724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7BEE16-F573-43FE-8CEC-BABBB74A1C27}"/>
                </a:ext>
              </a:extLst>
            </p:cNvPr>
            <p:cNvGrpSpPr/>
            <p:nvPr/>
          </p:nvGrpSpPr>
          <p:grpSpPr>
            <a:xfrm>
              <a:off x="514783" y="2439369"/>
              <a:ext cx="2887662" cy="899569"/>
              <a:chOff x="929743" y="1660018"/>
              <a:chExt cx="2831298" cy="882010"/>
            </a:xfrm>
          </p:grpSpPr>
          <p:pic>
            <p:nvPicPr>
              <p:cNvPr id="27" name="Picture 11" descr="AppInsights">
                <a:extLst>
                  <a:ext uri="{FF2B5EF4-FFF2-40B4-BE49-F238E27FC236}">
                    <a16:creationId xmlns:a16="http://schemas.microsoft.com/office/drawing/2014/main" id="{78DDB9FA-3316-4C94-AD2F-70B342F1B7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9743" y="1838720"/>
                <a:ext cx="1033772" cy="613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Text Box 12">
                <a:extLst>
                  <a:ext uri="{FF2B5EF4-FFF2-40B4-BE49-F238E27FC236}">
                    <a16:creationId xmlns:a16="http://schemas.microsoft.com/office/drawing/2014/main" id="{2026767C-55B2-47CC-9D06-D200CB0327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6595" y="1660018"/>
                <a:ext cx="1803226" cy="2685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7299" tIns="37299" rIns="37299" bIns="37299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41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2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0C8E6"/>
                    </a:solidFill>
                    <a:effectLst/>
                    <a:uLnTx/>
                    <a:uFillTx/>
                    <a:latin typeface="Segoe UI Bold" panose="020B0802040204020203" pitchFamily="34" charset="0"/>
                    <a:ea typeface="+mn-ea"/>
                    <a:cs typeface="Segoe UI Bold" panose="020B0802040204020203" pitchFamily="34" charset="0"/>
                  </a:rPr>
                  <a:t>Application Insights</a:t>
                </a:r>
                <a:endParaRPr kumimoji="0" lang="en-US" altLang="en-US" sz="918" b="1" i="0" u="none" strike="noStrike" kern="1200" cap="none" spc="0" normalizeH="0" baseline="0" noProof="0" dirty="0">
                  <a:ln>
                    <a:noFill/>
                  </a:ln>
                  <a:solidFill>
                    <a:srgbClr val="E0C8E6"/>
                  </a:solidFill>
                  <a:effectLst/>
                  <a:uLnTx/>
                  <a:uFillTx/>
                  <a:latin typeface="Segoe UI Bold" panose="020B0802040204020203" pitchFamily="34" charset="0"/>
                  <a:ea typeface="+mn-ea"/>
                  <a:cs typeface="Segoe UI Bold" panose="020B0802040204020203" pitchFamily="34" charset="0"/>
                </a:endParaRPr>
              </a:p>
            </p:txBody>
          </p:sp>
          <p:sp>
            <p:nvSpPr>
              <p:cNvPr id="31" name="Text Box 13">
                <a:extLst>
                  <a:ext uri="{FF2B5EF4-FFF2-40B4-BE49-F238E27FC236}">
                    <a16:creationId xmlns:a16="http://schemas.microsoft.com/office/drawing/2014/main" id="{ADBD15FC-B24E-4409-A911-1EAA81D517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55376" y="1899625"/>
                <a:ext cx="1905665" cy="642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B9BD5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7299" tIns="37299" rIns="37299" bIns="37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3241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2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+mn-cs"/>
                  </a:rPr>
                  <a:t>Open Source SDKs</a:t>
                </a:r>
              </a:p>
              <a:p>
                <a:pPr marL="0" marR="0" lvl="0" indent="0" algn="ctr" defTabSz="93241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2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+mn-cs"/>
                  </a:rPr>
                  <a:t>Status Monitor </a:t>
                </a:r>
              </a:p>
              <a:p>
                <a:pPr marL="0" marR="0" lvl="0" indent="0" algn="ctr" defTabSz="932418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2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 Semibold" panose="020B0702040204020203" pitchFamily="34" charset="0"/>
                    <a:ea typeface="+mn-ea"/>
                    <a:cs typeface="+mn-cs"/>
                  </a:rPr>
                  <a:t>Azure Extensions</a:t>
                </a:r>
                <a:endParaRPr kumimoji="0" lang="en-US" altLang="en-US" sz="91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 Box 13">
              <a:extLst>
                <a:ext uri="{FF2B5EF4-FFF2-40B4-BE49-F238E27FC236}">
                  <a16:creationId xmlns:a16="http://schemas.microsoft.com/office/drawing/2014/main" id="{496C1372-C93B-42D8-AA10-A7FF11526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91" y="3554456"/>
              <a:ext cx="3724318" cy="357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7294" tIns="37294" rIns="37294" bIns="3729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23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2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+mn-cs"/>
                </a:rPr>
                <a:t>    SCOM MP   Mobile Center   Open Schema</a:t>
              </a:r>
              <a:endParaRPr kumimoji="0" lang="en-US" altLang="en-US" sz="91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4" descr="Image result for scom icon">
              <a:extLst>
                <a:ext uri="{FF2B5EF4-FFF2-40B4-BE49-F238E27FC236}">
                  <a16:creationId xmlns:a16="http://schemas.microsoft.com/office/drawing/2014/main" id="{940D6A2F-6D1F-484A-8229-93241139C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56" y="3454648"/>
              <a:ext cx="380311" cy="405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E0AB5B-75DA-4639-ACD4-F43E536FE48E}"/>
              </a:ext>
            </a:extLst>
          </p:cNvPr>
          <p:cNvGrpSpPr/>
          <p:nvPr/>
        </p:nvGrpSpPr>
        <p:grpSpPr>
          <a:xfrm>
            <a:off x="8194438" y="1956382"/>
            <a:ext cx="4137301" cy="1586859"/>
            <a:chOff x="8317113" y="2399573"/>
            <a:chExt cx="4137888" cy="15870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C45B5D1-9DAA-4A96-A356-935468067596}"/>
                </a:ext>
              </a:extLst>
            </p:cNvPr>
            <p:cNvGrpSpPr/>
            <p:nvPr/>
          </p:nvGrpSpPr>
          <p:grpSpPr>
            <a:xfrm>
              <a:off x="8317113" y="2399573"/>
              <a:ext cx="4033410" cy="1587084"/>
              <a:chOff x="8317113" y="2399573"/>
              <a:chExt cx="4033410" cy="158708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CD3B73F-534F-4127-B6CB-A5C5D407E2AA}"/>
                  </a:ext>
                </a:extLst>
              </p:cNvPr>
              <p:cNvGrpSpPr/>
              <p:nvPr/>
            </p:nvGrpSpPr>
            <p:grpSpPr>
              <a:xfrm>
                <a:off x="8317113" y="2399573"/>
                <a:ext cx="4033410" cy="1587084"/>
                <a:chOff x="8317113" y="2935499"/>
                <a:chExt cx="4033410" cy="1587084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03921088-52E2-4356-A543-3031F9C1D8CF}"/>
                    </a:ext>
                  </a:extLst>
                </p:cNvPr>
                <p:cNvGrpSpPr/>
                <p:nvPr/>
              </p:nvGrpSpPr>
              <p:grpSpPr>
                <a:xfrm>
                  <a:off x="8317113" y="2935499"/>
                  <a:ext cx="4033410" cy="1587084"/>
                  <a:chOff x="8208574" y="1698351"/>
                  <a:chExt cx="3954682" cy="1556106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74BA2F64-31D9-4181-83BF-57C550CC4EE7}"/>
                      </a:ext>
                    </a:extLst>
                  </p:cNvPr>
                  <p:cNvGrpSpPr/>
                  <p:nvPr/>
                </p:nvGrpSpPr>
                <p:grpSpPr>
                  <a:xfrm>
                    <a:off x="10788013" y="1698351"/>
                    <a:ext cx="1375243" cy="377004"/>
                    <a:chOff x="10945031" y="617699"/>
                    <a:chExt cx="1375243" cy="377004"/>
                  </a:xfrm>
                </p:grpSpPr>
                <p:pic>
                  <p:nvPicPr>
                    <p:cNvPr id="50" name="Picture 33">
                      <a:extLst>
                        <a:ext uri="{FF2B5EF4-FFF2-40B4-BE49-F238E27FC236}">
                          <a16:creationId xmlns:a16="http://schemas.microsoft.com/office/drawing/2014/main" id="{0CD760CA-DE3D-4727-A260-FF3480C64E8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945031" y="617699"/>
                      <a:ext cx="384256" cy="3770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5B9BD5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000000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51" name="Text Box 34">
                      <a:extLst>
                        <a:ext uri="{FF2B5EF4-FFF2-40B4-BE49-F238E27FC236}">
                          <a16:creationId xmlns:a16="http://schemas.microsoft.com/office/drawing/2014/main" id="{36BB5708-3892-4FEC-A4FC-3B0683276DF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104891" y="680655"/>
                      <a:ext cx="1215383" cy="23029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5B9BD5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00000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7299" tIns="37299" rIns="37299" bIns="3729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3241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28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egoe UI Semibold" panose="020B0702040204020203" pitchFamily="34" charset="0"/>
                          <a:ea typeface="+mn-ea"/>
                          <a:cs typeface="+mn-cs"/>
                        </a:rPr>
                        <a:t>Power BI</a:t>
                      </a:r>
                      <a:endParaRPr kumimoji="0" lang="en-US" alt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1" name="Text Box 35">
                    <a:extLst>
                      <a:ext uri="{FF2B5EF4-FFF2-40B4-BE49-F238E27FC236}">
                        <a16:creationId xmlns:a16="http://schemas.microsoft.com/office/drawing/2014/main" id="{E35FD40F-762D-4788-AB17-FF5DADF33A7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978093" y="2143091"/>
                    <a:ext cx="2531791" cy="2297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7299" tIns="37299" rIns="37299" bIns="3729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32418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rPr>
                      <a:t>Microsoft Flow</a:t>
                    </a:r>
                  </a:p>
                </p:txBody>
              </p: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3CD8F00E-AD81-40A9-B76E-15CF290C6BBA}"/>
                      </a:ext>
                    </a:extLst>
                  </p:cNvPr>
                  <p:cNvGrpSpPr/>
                  <p:nvPr/>
                </p:nvGrpSpPr>
                <p:grpSpPr>
                  <a:xfrm>
                    <a:off x="8419754" y="1723225"/>
                    <a:ext cx="2319371" cy="309233"/>
                    <a:chOff x="9111497" y="1745008"/>
                    <a:chExt cx="2319371" cy="309233"/>
                  </a:xfrm>
                </p:grpSpPr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0F961A8F-99D5-49A0-B97D-34D161A4385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111497" y="1745008"/>
                      <a:ext cx="743476" cy="30923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9" name="Text Box 34">
                      <a:extLst>
                        <a:ext uri="{FF2B5EF4-FFF2-40B4-BE49-F238E27FC236}">
                          <a16:creationId xmlns:a16="http://schemas.microsoft.com/office/drawing/2014/main" id="{D348E38D-2DEB-46E4-9B0B-FF255EE86A2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9705747" y="1784477"/>
                      <a:ext cx="1725121" cy="23029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5B9BD5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00000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7299" tIns="37299" rIns="37299" bIns="3729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3241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28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egoe UI Semibold" panose="020B0702040204020203" pitchFamily="34" charset="0"/>
                          <a:ea typeface="+mn-ea"/>
                          <a:cs typeface="+mn-cs"/>
                        </a:rPr>
                        <a:t>OMS Connector</a:t>
                      </a:r>
                      <a:endParaRPr kumimoji="0" lang="en-US" alt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3" name="Text Box 28">
                    <a:extLst>
                      <a:ext uri="{FF2B5EF4-FFF2-40B4-BE49-F238E27FC236}">
                        <a16:creationId xmlns:a16="http://schemas.microsoft.com/office/drawing/2014/main" id="{0D9D34F5-2B23-4976-A0D5-8D1FE83083D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08574" y="2918069"/>
                    <a:ext cx="1997144" cy="2683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7299" tIns="37299" rIns="37299" bIns="3729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32418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+mn-cs"/>
                      </a:rPr>
                      <a:t>Data Access REST APIs</a:t>
                    </a:r>
                    <a:endParaRPr kumimoji="0" lang="en-US" altLang="en-US" sz="1428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724263DB-3532-4DD8-AA63-B29CC8CAE99C}"/>
                      </a:ext>
                    </a:extLst>
                  </p:cNvPr>
                  <p:cNvGrpSpPr/>
                  <p:nvPr/>
                </p:nvGrpSpPr>
                <p:grpSpPr>
                  <a:xfrm>
                    <a:off x="8317259" y="2472881"/>
                    <a:ext cx="1416644" cy="320032"/>
                    <a:chOff x="10362505" y="1669572"/>
                    <a:chExt cx="1416644" cy="320032"/>
                  </a:xfrm>
                </p:grpSpPr>
                <p:pic>
                  <p:nvPicPr>
                    <p:cNvPr id="46" name="Picture 45" descr="Automatically generated description: nintendo, screenshot, abstract">
                      <a:extLst>
                        <a:ext uri="{FF2B5EF4-FFF2-40B4-BE49-F238E27FC236}">
                          <a16:creationId xmlns:a16="http://schemas.microsoft.com/office/drawing/2014/main" id="{851A22AB-EC6B-4C84-B048-70757C0803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email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362505" y="1669572"/>
                      <a:ext cx="302466" cy="32003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7" name="Text Box 28">
                      <a:extLst>
                        <a:ext uri="{FF2B5EF4-FFF2-40B4-BE49-F238E27FC236}">
                          <a16:creationId xmlns:a16="http://schemas.microsoft.com/office/drawing/2014/main" id="{F529B105-1D81-4684-9E05-DCEC5DA019C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643026" y="1698293"/>
                      <a:ext cx="1136123" cy="2683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5B9BD5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00000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7299" tIns="37299" rIns="37299" bIns="3729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32418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28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Segoe UI Semibold" panose="020B0702040204020203" pitchFamily="34" charset="0"/>
                          <a:ea typeface="+mn-ea"/>
                          <a:cs typeface="+mn-cs"/>
                        </a:rPr>
                        <a:t>Blob storage</a:t>
                      </a:r>
                      <a:endParaRPr kumimoji="0" lang="en-US" alt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254FBCF1-39DA-4B38-A016-13F016A93EE5}"/>
                      </a:ext>
                    </a:extLst>
                  </p:cNvPr>
                  <p:cNvSpPr/>
                  <p:nvPr/>
                </p:nvSpPr>
                <p:spPr>
                  <a:xfrm>
                    <a:off x="10671082" y="2732952"/>
                    <a:ext cx="1320070" cy="52150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325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B379C1"/>
                        </a:soli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rPr>
                      <a:t>Visual Studio</a:t>
                    </a:r>
                    <a:r>
                      <a:rPr kumimoji="0" 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050"/>
                        </a:soli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rPr>
                      <a:t> </a:t>
                    </a:r>
                    <a:r>
                      <a:rPr kumimoji="0" lang="en-US" sz="142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rPr>
                      <a:t>Team Services</a:t>
                    </a:r>
                  </a:p>
                </p:txBody>
              </p:sp>
            </p:grpSp>
            <p:pic>
              <p:nvPicPr>
                <p:cNvPr id="39" name="Picture 2" descr="Image result for visual studio">
                  <a:extLst>
                    <a:ext uri="{FF2B5EF4-FFF2-40B4-BE49-F238E27FC236}">
                      <a16:creationId xmlns:a16="http://schemas.microsoft.com/office/drawing/2014/main" id="{585D902A-CDDE-46FA-93C1-6E14F4A692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9550" y="4099071"/>
                  <a:ext cx="325451" cy="32545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7" name="Picture 2" descr="Related image">
                <a:extLst>
                  <a:ext uri="{FF2B5EF4-FFF2-40B4-BE49-F238E27FC236}">
                    <a16:creationId xmlns:a16="http://schemas.microsoft.com/office/drawing/2014/main" id="{8EE5E1CD-FF58-4DD3-A547-2E55B1A83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38" t="7333" r="5079" b="23333"/>
              <a:stretch/>
            </p:blipFill>
            <p:spPr bwMode="auto">
              <a:xfrm>
                <a:off x="9250449" y="2829234"/>
                <a:ext cx="440677" cy="337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4" descr="Image result for stream analytics">
              <a:extLst>
                <a:ext uri="{FF2B5EF4-FFF2-40B4-BE49-F238E27FC236}">
                  <a16:creationId xmlns:a16="http://schemas.microsoft.com/office/drawing/2014/main" id="{DAAAFFE1-D6C2-4078-9DD2-DFCAD72C4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9552" y="3183412"/>
              <a:ext cx="644995" cy="338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35">
              <a:extLst>
                <a:ext uri="{FF2B5EF4-FFF2-40B4-BE49-F238E27FC236}">
                  <a16:creationId xmlns:a16="http://schemas.microsoft.com/office/drawing/2014/main" id="{D279B975-30CA-498A-8888-5C5ED2E07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2808" y="3181998"/>
              <a:ext cx="2582193" cy="234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7299" tIns="37299" rIns="37299" bIns="37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1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2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Stream Analytics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5775E1-CBF5-4EC2-B94C-BFCB93DF31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N" sz="3199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Health Check </a:t>
            </a:r>
          </a:p>
          <a:p>
            <a:pPr lvl="1"/>
            <a:r>
              <a:rPr lang="en-IN" sz="1800" b="1" dirty="0"/>
              <a:t>Azure Metrics &amp; Dashboards</a:t>
            </a:r>
            <a:r>
              <a:rPr lang="en-IN" sz="1099" dirty="0">
                <a:solidFill>
                  <a:srgbClr val="FF0000"/>
                </a:solidFill>
                <a:latin typeface="Segoe UI Light"/>
              </a:rPr>
              <a:t> NEW!</a:t>
            </a:r>
            <a:endParaRPr lang="en-IN" sz="1800" b="1" dirty="0"/>
          </a:p>
          <a:p>
            <a:pPr lvl="1"/>
            <a:r>
              <a:rPr lang="en-IN" sz="1800" b="1" dirty="0"/>
              <a:t>Synthetic Monitoring</a:t>
            </a:r>
          </a:p>
          <a:p>
            <a:pPr lvl="1"/>
            <a:r>
              <a:rPr lang="en-IN" sz="1800" b="1" dirty="0"/>
              <a:t>Live Metrics Stream</a:t>
            </a:r>
            <a:endParaRPr lang="en-IN" sz="1099" dirty="0">
              <a:solidFill>
                <a:srgbClr val="FF0000"/>
              </a:solidFill>
            </a:endParaRPr>
          </a:p>
          <a:p>
            <a:pPr lvl="1"/>
            <a:r>
              <a:rPr lang="en-IN" sz="1800" b="1" dirty="0"/>
              <a:t>Smart Detection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N" sz="3199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Diagnostics &amp; Optimizations</a:t>
            </a:r>
          </a:p>
          <a:p>
            <a:pPr lvl="1"/>
            <a:r>
              <a:rPr lang="en-IN" sz="1800" b="1" dirty="0"/>
              <a:t>Application Map</a:t>
            </a:r>
          </a:p>
          <a:p>
            <a:pPr lvl="1"/>
            <a:r>
              <a:rPr lang="en-IN" sz="1800" b="1" dirty="0"/>
              <a:t>Performance Monitoring &amp; Profiling </a:t>
            </a:r>
            <a:r>
              <a:rPr lang="en-IN" sz="1099" dirty="0">
                <a:solidFill>
                  <a:srgbClr val="FF0000"/>
                </a:solidFill>
              </a:rPr>
              <a:t>NEW!</a:t>
            </a:r>
            <a:endParaRPr lang="en-IN" sz="1800" dirty="0">
              <a:solidFill>
                <a:srgbClr val="FF0000"/>
              </a:solidFill>
            </a:endParaRPr>
          </a:p>
          <a:p>
            <a:pPr lvl="1"/>
            <a:r>
              <a:rPr lang="en-IN" sz="1800" b="1" dirty="0"/>
              <a:t>Failure Diagnostics &amp; Snapshot Debugging </a:t>
            </a:r>
            <a:r>
              <a:rPr lang="en-IN" sz="1099" dirty="0">
                <a:solidFill>
                  <a:srgbClr val="FF0000"/>
                </a:solidFill>
              </a:rPr>
              <a:t>NEW!</a:t>
            </a:r>
            <a:endParaRPr lang="en-IN" sz="1800" dirty="0">
              <a:solidFill>
                <a:srgbClr val="FF0000"/>
              </a:solidFill>
            </a:endParaRPr>
          </a:p>
          <a:p>
            <a:pPr lvl="1"/>
            <a:r>
              <a:rPr lang="en-IN" sz="1800" b="1" dirty="0"/>
              <a:t>CodeLens Integration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N" sz="3199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Ad-Hoc Analytics</a:t>
            </a:r>
          </a:p>
          <a:p>
            <a:pPr lvl="1"/>
            <a:r>
              <a:rPr lang="en-IN" sz="1800" b="1" dirty="0"/>
              <a:t>Application Insights Analytics Queries </a:t>
            </a:r>
            <a:r>
              <a:rPr lang="en-IN" sz="1099" dirty="0">
                <a:solidFill>
                  <a:srgbClr val="FF0000"/>
                </a:solidFill>
                <a:latin typeface="Segoe UI Light"/>
              </a:rPr>
              <a:t>NEW!</a:t>
            </a:r>
            <a:endParaRPr lang="en-IN" sz="1800" b="1" dirty="0"/>
          </a:p>
          <a:p>
            <a:pPr lvl="1"/>
            <a:r>
              <a:rPr lang="en-IN" sz="1800" b="1" dirty="0"/>
              <a:t>Smart Analytics with Machine Learning</a:t>
            </a:r>
            <a:endParaRPr lang="en-IN" sz="1099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F1D6D-29D4-4590-9284-06181356E23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defTabSz="914015">
              <a:spcBef>
                <a:spcPts val="1224"/>
              </a:spcBef>
              <a:buSzPct val="90000"/>
              <a:buNone/>
              <a:defRPr/>
            </a:pPr>
            <a:r>
              <a:rPr lang="en-IN" sz="3199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Take Actions</a:t>
            </a:r>
          </a:p>
          <a:p>
            <a:pPr marL="457024" lvl="1" indent="-228513" defTabSz="932384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Alerts - Emails, Webhooks &amp; Azure Mobile App </a:t>
            </a:r>
            <a:r>
              <a:rPr lang="en-IN" sz="1099" dirty="0">
                <a:solidFill>
                  <a:srgbClr val="FF0000"/>
                </a:solidFill>
                <a:latin typeface="Segoe UI Semilight"/>
              </a:rPr>
              <a:t>NEW!</a:t>
            </a:r>
            <a:endParaRPr lang="en-IN" sz="1800" b="1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 Semilight"/>
            </a:endParaRP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Azure Monitor Auto-scaling</a:t>
            </a:r>
          </a:p>
          <a:p>
            <a:pPr marL="457024" lvl="1" indent="-228513" defTabSz="932384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Microsoft Flow &amp; Logic Apps</a:t>
            </a:r>
          </a:p>
          <a:p>
            <a:pPr marL="0" lvl="0" indent="0" defTabSz="914015">
              <a:spcBef>
                <a:spcPts val="2400"/>
              </a:spcBef>
              <a:buSzPct val="90000"/>
              <a:buNone/>
              <a:defRPr/>
            </a:pPr>
            <a:r>
              <a:rPr lang="en-IN" sz="3199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Customer Insights</a:t>
            </a: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User/Session/Event Monitoring</a:t>
            </a: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Cohorts &amp; Funnels</a:t>
            </a:r>
            <a:r>
              <a:rPr lang="en-IN" sz="1099" dirty="0">
                <a:solidFill>
                  <a:srgbClr val="FF0000"/>
                </a:solidFill>
                <a:latin typeface="Segoe UI Semilight"/>
              </a:rPr>
              <a:t> NEW!</a:t>
            </a: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Customer Retention</a:t>
            </a:r>
            <a:endParaRPr lang="en-IN" sz="1099" dirty="0">
              <a:solidFill>
                <a:srgbClr val="FF0000"/>
              </a:solidFill>
              <a:latin typeface="Segoe UI Semilight"/>
            </a:endParaRP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User Flows </a:t>
            </a:r>
            <a:r>
              <a:rPr lang="en-IN" sz="1099" dirty="0">
                <a:solidFill>
                  <a:srgbClr val="FF0000"/>
                </a:solidFill>
                <a:latin typeface="Segoe UI Light"/>
              </a:rPr>
              <a:t>NEW!</a:t>
            </a:r>
            <a:endParaRPr lang="en-IN" sz="1800" b="1" dirty="0">
              <a:gradFill>
                <a:gsLst>
                  <a:gs pos="1250">
                    <a:srgbClr val="505050"/>
                  </a:gs>
                  <a:gs pos="100000">
                    <a:srgbClr val="505050"/>
                  </a:gs>
                </a:gsLst>
                <a:lin ang="5400000" scaled="0"/>
              </a:gradFill>
              <a:latin typeface="Segoe UI Semilight"/>
            </a:endParaRP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Workbooks</a:t>
            </a:r>
          </a:p>
          <a:p>
            <a:pPr marL="0" lvl="0" indent="0" defTabSz="914015">
              <a:spcBef>
                <a:spcPts val="2400"/>
              </a:spcBef>
              <a:buSzPct val="90000"/>
              <a:buNone/>
              <a:defRPr/>
            </a:pPr>
            <a:r>
              <a:rPr lang="en-IN" sz="3199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Light"/>
              </a:rPr>
              <a:t>Getting Started</a:t>
            </a: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Visual Studio</a:t>
            </a: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Status Monitor</a:t>
            </a:r>
          </a:p>
          <a:p>
            <a:pPr marL="448021" lvl="1" indent="-224011" defTabSz="914015">
              <a:spcBef>
                <a:spcPct val="20000"/>
              </a:spcBef>
              <a:buSzPct val="90000"/>
              <a:buFont typeface="Wingdings" panose="05000000000000000000" pitchFamily="2" charset="2"/>
              <a:buChar char=""/>
              <a:defRPr/>
            </a:pPr>
            <a:r>
              <a:rPr lang="en-IN" sz="1800" b="1" dirty="0">
                <a:gradFill>
                  <a:gsLst>
                    <a:gs pos="125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latin typeface="Segoe UI Semilight"/>
              </a:rPr>
              <a:t>Azure Extensions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5B7A3-F13C-44B6-8CE5-C1E44FBE2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Application</a:t>
            </a:r>
            <a:r>
              <a:rPr lang="es-AR" dirty="0"/>
              <a:t> Insights </a:t>
            </a:r>
            <a:r>
              <a:rPr lang="es-AR" dirty="0" err="1"/>
              <a:t>Ecosystem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320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952189" cy="725488"/>
          </a:xfrm>
        </p:spPr>
        <p:txBody>
          <a:bodyPr>
            <a:normAutofit/>
          </a:bodyPr>
          <a:lstStyle/>
          <a:p>
            <a:r>
              <a:rPr lang="es-AR" dirty="0" err="1"/>
              <a:t>Application</a:t>
            </a:r>
            <a:r>
              <a:rPr lang="es-AR" dirty="0"/>
              <a:t> Insights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8A717C-FBAC-484B-AE3B-CBF764B279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/>
              <a:t>Demo Time!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CFFA4-1F2A-4F13-8C90-952CD0D38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184" y="6397488"/>
            <a:ext cx="473702" cy="371766"/>
          </a:xfrm>
          <a:prstGeom prst="rect">
            <a:avLst/>
          </a:prstGeom>
        </p:spPr>
      </p:pic>
      <p:pic>
        <p:nvPicPr>
          <p:cNvPr id="22534" name="Picture 6" descr="Resultado de imagen para demo">
            <a:extLst>
              <a:ext uri="{FF2B5EF4-FFF2-40B4-BE49-F238E27FC236}">
                <a16:creationId xmlns:a16="http://schemas.microsoft.com/office/drawing/2014/main" id="{7E69882A-78EF-4E14-9DD9-0BA3C4CA638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r="118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sultado de imagen para tusam puede fallar">
            <a:extLst>
              <a:ext uri="{FF2B5EF4-FFF2-40B4-BE49-F238E27FC236}">
                <a16:creationId xmlns:a16="http://schemas.microsoft.com/office/drawing/2014/main" id="{59B236EA-EA1A-49B3-B003-E83D5346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9" y="2541877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570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872DC-D55C-4EF0-B570-4CA4A86CC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825" y="2297553"/>
            <a:ext cx="5012575" cy="2847102"/>
          </a:xfrm>
        </p:spPr>
        <p:txBody>
          <a:bodyPr>
            <a:normAutofit/>
          </a:bodyPr>
          <a:lstStyle/>
          <a:p>
            <a:pPr algn="l"/>
            <a:r>
              <a:rPr lang="es-AR" b="1" dirty="0"/>
              <a:t>Azure </a:t>
            </a:r>
            <a:r>
              <a:rPr lang="es-AR" b="1" dirty="0" err="1"/>
              <a:t>Certification</a:t>
            </a:r>
            <a:endParaRPr lang="es-AR" b="1" dirty="0"/>
          </a:p>
          <a:p>
            <a:pPr algn="l"/>
            <a:r>
              <a:rPr lang="es-AR" dirty="0"/>
              <a:t>¿qué rendir?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7B457-93CC-4D51-940F-DCA5D056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  <p:pic>
        <p:nvPicPr>
          <p:cNvPr id="2056" name="Picture 8" descr="Resultado de imagen para azure storage">
            <a:extLst>
              <a:ext uri="{FF2B5EF4-FFF2-40B4-BE49-F238E27FC236}">
                <a16:creationId xmlns:a16="http://schemas.microsoft.com/office/drawing/2014/main" id="{3C0861EA-6CEE-4E3F-A68D-1576B06F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7" y="1414149"/>
            <a:ext cx="6225566" cy="35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87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B558B-9CFE-4A40-BA47-F6B605FD20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Azure | </a:t>
            </a:r>
            <a:r>
              <a:rPr lang="es-AR" dirty="0" err="1"/>
              <a:t>Roadmap</a:t>
            </a:r>
            <a:r>
              <a:rPr lang="es-AR" dirty="0"/>
              <a:t> de Certificación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603FD4-8728-4EEE-A4EF-8C339FA719D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727691" y="1471613"/>
            <a:ext cx="10736618" cy="437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DBC1F-9D49-4321-9E59-0736914C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19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7CA52E-AED4-404B-8C6B-6E0E1C753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 err="1"/>
              <a:t>Check-Out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F7385-0BB9-4B4B-9915-26799CC9B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AR" dirty="0"/>
              <a:t>¿Qué nos llevamos hoy?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EF6D1-584B-41FF-A2EF-1A5FE3074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11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5F74DA-7E99-407F-AB0A-526B6CB40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Resumen del día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8E9-DE1E-4C67-B0AC-6BFC26C8C0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245942"/>
            <a:ext cx="5403448" cy="490136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AR" dirty="0"/>
              <a:t>Repasamos los temas vistos en el Día 3.</a:t>
            </a:r>
          </a:p>
          <a:p>
            <a:pPr>
              <a:lnSpc>
                <a:spcPct val="150000"/>
              </a:lnSpc>
            </a:pPr>
            <a:r>
              <a:rPr lang="es-AR" dirty="0"/>
              <a:t>Presentamos Azure Active </a:t>
            </a:r>
            <a:r>
              <a:rPr lang="es-AR" dirty="0" err="1"/>
              <a:t>Directory</a:t>
            </a:r>
            <a:r>
              <a:rPr lang="es-AR" dirty="0"/>
              <a:t>: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Servicio de Directorio.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Tipo de Identidades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Azure AD </a:t>
            </a:r>
            <a:r>
              <a:rPr lang="es-AR" dirty="0" err="1"/>
              <a:t>Connect</a:t>
            </a:r>
            <a:r>
              <a:rPr lang="es-AR" dirty="0"/>
              <a:t>.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Autenticación con Azure AD.</a:t>
            </a:r>
          </a:p>
          <a:p>
            <a:pPr>
              <a:lnSpc>
                <a:spcPct val="150000"/>
              </a:lnSpc>
            </a:pPr>
            <a:r>
              <a:rPr lang="es-AR" dirty="0"/>
              <a:t>Presentamos Extensiones de AD en la nube: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Self-Service </a:t>
            </a:r>
            <a:r>
              <a:rPr lang="es-AR" dirty="0" err="1"/>
              <a:t>Password</a:t>
            </a:r>
            <a:r>
              <a:rPr lang="es-AR" dirty="0"/>
              <a:t> </a:t>
            </a:r>
            <a:r>
              <a:rPr lang="es-AR" dirty="0" err="1"/>
              <a:t>Reset</a:t>
            </a:r>
            <a:endParaRPr lang="es-AR" dirty="0"/>
          </a:p>
          <a:p>
            <a:pPr lvl="1">
              <a:lnSpc>
                <a:spcPct val="150000"/>
              </a:lnSpc>
            </a:pPr>
            <a:r>
              <a:rPr lang="es-AR" dirty="0"/>
              <a:t>Multi-Factor </a:t>
            </a:r>
            <a:r>
              <a:rPr lang="es-AR" dirty="0" err="1"/>
              <a:t>Authentication</a:t>
            </a:r>
            <a:endParaRPr lang="es-AR" dirty="0"/>
          </a:p>
          <a:p>
            <a:pPr lvl="1">
              <a:lnSpc>
                <a:spcPct val="150000"/>
              </a:lnSpc>
            </a:pPr>
            <a:r>
              <a:rPr lang="es-AR" dirty="0" err="1"/>
              <a:t>Conditional</a:t>
            </a:r>
            <a:r>
              <a:rPr lang="es-AR" dirty="0"/>
              <a:t> Access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Azure AD </a:t>
            </a:r>
            <a:r>
              <a:rPr lang="es-AR" dirty="0" err="1"/>
              <a:t>Identity</a:t>
            </a:r>
            <a:r>
              <a:rPr lang="es-AR" dirty="0"/>
              <a:t> </a:t>
            </a:r>
            <a:r>
              <a:rPr lang="es-AR" dirty="0" err="1"/>
              <a:t>Protection</a:t>
            </a:r>
            <a:endParaRPr lang="es-AR" dirty="0"/>
          </a:p>
          <a:p>
            <a:pPr lvl="1">
              <a:lnSpc>
                <a:spcPct val="150000"/>
              </a:lnSpc>
            </a:pPr>
            <a:r>
              <a:rPr lang="es-AR" dirty="0"/>
              <a:t>Azure AD </a:t>
            </a:r>
            <a:r>
              <a:rPr lang="es-AR" dirty="0" err="1"/>
              <a:t>Join</a:t>
            </a:r>
            <a:endParaRPr lang="en-US" dirty="0"/>
          </a:p>
        </p:txBody>
      </p:sp>
      <p:pic>
        <p:nvPicPr>
          <p:cNvPr id="10242" name="Picture 2" descr="Resultado de imagen para conclusions">
            <a:extLst>
              <a:ext uri="{FF2B5EF4-FFF2-40B4-BE49-F238E27FC236}">
                <a16:creationId xmlns:a16="http://schemas.microsoft.com/office/drawing/2014/main" id="{04379DA7-18BB-46D2-95B0-C40A4795A4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r="194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E7228-0012-4074-BB7A-C95E1102A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9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5F74DA-7E99-407F-AB0A-526B6CB40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/>
              <a:t>Resumen del día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8E9-DE1E-4C67-B0AC-6BFC26C8C0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245942"/>
            <a:ext cx="5403448" cy="490136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AR" dirty="0"/>
              <a:t>Presentamos Aplicaciones con Azure AD en la nube: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Enterprise </a:t>
            </a:r>
            <a:r>
              <a:rPr lang="es-AR" dirty="0" err="1"/>
              <a:t>Applications</a:t>
            </a:r>
            <a:endParaRPr lang="es-AR" dirty="0"/>
          </a:p>
          <a:p>
            <a:pPr lvl="1">
              <a:lnSpc>
                <a:spcPct val="150000"/>
              </a:lnSpc>
            </a:pPr>
            <a:r>
              <a:rPr lang="es-AR" dirty="0"/>
              <a:t>Web App Proxy</a:t>
            </a:r>
          </a:p>
          <a:p>
            <a:pPr lvl="1">
              <a:lnSpc>
                <a:spcPct val="150000"/>
              </a:lnSpc>
            </a:pPr>
            <a:r>
              <a:rPr lang="es-AR" dirty="0" err="1"/>
              <a:t>Conditional</a:t>
            </a:r>
            <a:r>
              <a:rPr lang="es-AR" dirty="0"/>
              <a:t> Access</a:t>
            </a:r>
          </a:p>
          <a:p>
            <a:pPr>
              <a:lnSpc>
                <a:spcPct val="150000"/>
              </a:lnSpc>
            </a:pPr>
            <a:r>
              <a:rPr lang="es-AR" dirty="0"/>
              <a:t>Presentamos Monitoreo con Azure:</a:t>
            </a:r>
          </a:p>
          <a:p>
            <a:pPr lvl="1">
              <a:lnSpc>
                <a:spcPct val="150000"/>
              </a:lnSpc>
            </a:pPr>
            <a:r>
              <a:rPr lang="es-AR" dirty="0"/>
              <a:t>Resumen de Prestaciones.</a:t>
            </a:r>
          </a:p>
          <a:p>
            <a:pPr lvl="1">
              <a:lnSpc>
                <a:spcPct val="150000"/>
              </a:lnSpc>
            </a:pPr>
            <a:r>
              <a:rPr lang="es-AR" dirty="0" err="1"/>
              <a:t>Applications</a:t>
            </a:r>
            <a:r>
              <a:rPr lang="es-AR" dirty="0"/>
              <a:t> Insights.</a:t>
            </a:r>
          </a:p>
          <a:p>
            <a:pPr>
              <a:lnSpc>
                <a:spcPct val="150000"/>
              </a:lnSpc>
            </a:pPr>
            <a:r>
              <a:rPr lang="es-AR" dirty="0"/>
              <a:t>Presentamos </a:t>
            </a:r>
            <a:r>
              <a:rPr lang="es-AR" dirty="0" err="1"/>
              <a:t>Roadmap</a:t>
            </a:r>
            <a:r>
              <a:rPr lang="es-AR" dirty="0"/>
              <a:t> de </a:t>
            </a:r>
            <a:r>
              <a:rPr lang="es-AR" dirty="0" err="1"/>
              <a:t>Examenes</a:t>
            </a:r>
            <a:r>
              <a:rPr lang="es-AR" dirty="0"/>
              <a:t> para Azure.</a:t>
            </a:r>
          </a:p>
          <a:p>
            <a:pPr lvl="1">
              <a:lnSpc>
                <a:spcPct val="150000"/>
              </a:lnSpc>
            </a:pPr>
            <a:endParaRPr lang="es-AR" dirty="0"/>
          </a:p>
        </p:txBody>
      </p:sp>
      <p:pic>
        <p:nvPicPr>
          <p:cNvPr id="10242" name="Picture 2" descr="Resultado de imagen para conclusions">
            <a:extLst>
              <a:ext uri="{FF2B5EF4-FFF2-40B4-BE49-F238E27FC236}">
                <a16:creationId xmlns:a16="http://schemas.microsoft.com/office/drawing/2014/main" id="{04379DA7-18BB-46D2-95B0-C40A4795A4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r="194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E7228-0012-4074-BB7A-C95E1102A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884605-53B2-4587-8E9E-9A34634DB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s-AR" dirty="0"/>
              <a:t>Reglas Claras (conservan…)</a:t>
            </a:r>
            <a:endParaRPr lang="en-US" dirty="0"/>
          </a:p>
        </p:txBody>
      </p: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196740C2-4A88-48C8-89BC-35B983E17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E85988-D788-4933-87A5-9D844B8081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403448" cy="45937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1800" dirty="0" err="1">
                <a:solidFill>
                  <a:srgbClr val="757477"/>
                </a:solidFill>
              </a:rPr>
              <a:t>Seamos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puntuales</a:t>
            </a:r>
            <a:r>
              <a:rPr lang="en-US" sz="1800" dirty="0">
                <a:solidFill>
                  <a:srgbClr val="757477"/>
                </a:solidFill>
              </a:rPr>
              <a:t> para </a:t>
            </a:r>
            <a:r>
              <a:rPr lang="en-US" sz="1800" dirty="0" err="1">
                <a:solidFill>
                  <a:srgbClr val="757477"/>
                </a:solidFill>
              </a:rPr>
              <a:t>arrancar</a:t>
            </a:r>
            <a:r>
              <a:rPr lang="en-US" sz="1800" dirty="0">
                <a:solidFill>
                  <a:srgbClr val="757477"/>
                </a:solidFill>
              </a:rPr>
              <a:t> y </a:t>
            </a:r>
            <a:r>
              <a:rPr lang="en-US" sz="1800" dirty="0" err="1">
                <a:solidFill>
                  <a:srgbClr val="757477"/>
                </a:solidFill>
              </a:rPr>
              <a:t>finalizar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Los </a:t>
            </a:r>
            <a:r>
              <a:rPr lang="en-US" sz="1800" dirty="0" err="1">
                <a:solidFill>
                  <a:srgbClr val="757477"/>
                </a:solidFill>
              </a:rPr>
              <a:t>celulares</a:t>
            </a:r>
            <a:r>
              <a:rPr lang="en-US" sz="1800" dirty="0">
                <a:solidFill>
                  <a:srgbClr val="757477"/>
                </a:solidFill>
              </a:rPr>
              <a:t> y </a:t>
            </a:r>
            <a:r>
              <a:rPr lang="en-US" sz="1800" dirty="0" err="1">
                <a:solidFill>
                  <a:srgbClr val="757477"/>
                </a:solidFill>
              </a:rPr>
              <a:t>otros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dispositivos</a:t>
            </a:r>
            <a:r>
              <a:rPr lang="en-US" sz="1800" dirty="0">
                <a:solidFill>
                  <a:srgbClr val="757477"/>
                </a:solidFill>
              </a:rPr>
              <a:t> en </a:t>
            </a:r>
            <a:r>
              <a:rPr lang="en-US" sz="1800" dirty="0" err="1">
                <a:solidFill>
                  <a:srgbClr val="757477"/>
                </a:solidFill>
              </a:rPr>
              <a:t>silencio</a:t>
            </a:r>
            <a:r>
              <a:rPr lang="en-US" sz="1800" dirty="0">
                <a:solidFill>
                  <a:srgbClr val="757477"/>
                </a:solidFill>
              </a:rPr>
              <a:t>. Tu </a:t>
            </a:r>
            <a:r>
              <a:rPr lang="en-US" sz="1800" dirty="0" err="1">
                <a:solidFill>
                  <a:srgbClr val="757477"/>
                </a:solidFill>
              </a:rPr>
              <a:t>participación</a:t>
            </a:r>
            <a:r>
              <a:rPr lang="en-US" sz="1800" dirty="0">
                <a:solidFill>
                  <a:srgbClr val="757477"/>
                </a:solidFill>
              </a:rPr>
              <a:t> es lo </a:t>
            </a:r>
            <a:r>
              <a:rPr lang="en-US" sz="1800" dirty="0" err="1">
                <a:solidFill>
                  <a:srgbClr val="757477"/>
                </a:solidFill>
              </a:rPr>
              <a:t>más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valioso</a:t>
            </a:r>
            <a:r>
              <a:rPr lang="en-US" sz="1800" dirty="0">
                <a:solidFill>
                  <a:srgbClr val="757477"/>
                </a:solidFill>
              </a:rPr>
              <a:t> y sin </a:t>
            </a:r>
            <a:r>
              <a:rPr lang="en-US" sz="1800" dirty="0" err="1">
                <a:solidFill>
                  <a:srgbClr val="757477"/>
                </a:solidFill>
              </a:rPr>
              <a:t>distracciones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¿</a:t>
            </a:r>
            <a:r>
              <a:rPr lang="en-US" sz="1800" dirty="0" err="1">
                <a:solidFill>
                  <a:srgbClr val="757477"/>
                </a:solidFill>
              </a:rPr>
              <a:t>Preguntas</a:t>
            </a:r>
            <a:r>
              <a:rPr lang="en-US" sz="1800" dirty="0">
                <a:solidFill>
                  <a:srgbClr val="757477"/>
                </a:solidFill>
              </a:rPr>
              <a:t>? ¡Las que </a:t>
            </a:r>
            <a:r>
              <a:rPr lang="en-US" sz="1800" dirty="0" err="1">
                <a:solidFill>
                  <a:srgbClr val="757477"/>
                </a:solidFill>
              </a:rPr>
              <a:t>quieras</a:t>
            </a:r>
            <a:r>
              <a:rPr lang="en-US" sz="1800" dirty="0">
                <a:solidFill>
                  <a:srgbClr val="757477"/>
                </a:solidFill>
              </a:rPr>
              <a:t>! Pero </a:t>
            </a:r>
            <a:r>
              <a:rPr lang="en-US" sz="1800" dirty="0" err="1">
                <a:solidFill>
                  <a:srgbClr val="757477"/>
                </a:solidFill>
              </a:rPr>
              <a:t>sobre</a:t>
            </a:r>
            <a:r>
              <a:rPr lang="en-US" sz="1800" dirty="0">
                <a:solidFill>
                  <a:srgbClr val="757477"/>
                </a:solidFill>
              </a:rPr>
              <a:t> el </a:t>
            </a:r>
            <a:r>
              <a:rPr lang="en-US" sz="1800" dirty="0" err="1">
                <a:solidFill>
                  <a:srgbClr val="757477"/>
                </a:solidFill>
              </a:rPr>
              <a:t>tema</a:t>
            </a:r>
            <a:r>
              <a:rPr lang="en-US" sz="1800" dirty="0">
                <a:solidFill>
                  <a:srgbClr val="757477"/>
                </a:solidFill>
              </a:rPr>
              <a:t> que </a:t>
            </a:r>
            <a:r>
              <a:rPr lang="en-US" sz="1800" dirty="0" err="1">
                <a:solidFill>
                  <a:srgbClr val="757477"/>
                </a:solidFill>
              </a:rPr>
              <a:t>estamos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viendo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1800" dirty="0" err="1">
                <a:solidFill>
                  <a:srgbClr val="757477"/>
                </a:solidFill>
              </a:rPr>
              <a:t>Evitemos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opiniones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personales</a:t>
            </a:r>
            <a:r>
              <a:rPr lang="en-US" sz="1800" dirty="0">
                <a:solidFill>
                  <a:srgbClr val="757477"/>
                </a:solidFill>
              </a:rPr>
              <a:t> de </a:t>
            </a:r>
            <a:r>
              <a:rPr lang="en-US" sz="1800" dirty="0" err="1">
                <a:solidFill>
                  <a:srgbClr val="757477"/>
                </a:solidFill>
              </a:rPr>
              <a:t>cualquier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tipo</a:t>
            </a:r>
            <a:r>
              <a:rPr lang="en-US" sz="1800" dirty="0">
                <a:solidFill>
                  <a:srgbClr val="757477"/>
                </a:solidFill>
              </a:rPr>
              <a:t>, </a:t>
            </a:r>
            <a:r>
              <a:rPr lang="en-US" sz="1800" dirty="0" err="1">
                <a:solidFill>
                  <a:srgbClr val="757477"/>
                </a:solidFill>
              </a:rPr>
              <a:t>como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también</a:t>
            </a:r>
            <a:r>
              <a:rPr lang="en-US" sz="1800" dirty="0">
                <a:solidFill>
                  <a:srgbClr val="757477"/>
                </a:solidFill>
              </a:rPr>
              <a:t> </a:t>
            </a:r>
            <a:r>
              <a:rPr lang="en-US" sz="1800" dirty="0" err="1">
                <a:solidFill>
                  <a:srgbClr val="757477"/>
                </a:solidFill>
              </a:rPr>
              <a:t>políticas</a:t>
            </a:r>
            <a:r>
              <a:rPr lang="en-US" sz="1800" dirty="0">
                <a:solidFill>
                  <a:srgbClr val="757477"/>
                </a:solidFill>
              </a:rPr>
              <a:t> y </a:t>
            </a:r>
            <a:r>
              <a:rPr lang="en-US" sz="1800" dirty="0" err="1">
                <a:solidFill>
                  <a:srgbClr val="757477"/>
                </a:solidFill>
              </a:rPr>
              <a:t>religiosas</a:t>
            </a:r>
            <a:r>
              <a:rPr lang="en-US" sz="1800" dirty="0">
                <a:solidFill>
                  <a:srgbClr val="757477"/>
                </a:solidFill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017E6-3E5C-4B86-87A6-4E1F367F0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84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F75149-DCF7-4450-9C95-D82C407A50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9968" y="520454"/>
            <a:ext cx="5797335" cy="725488"/>
          </a:xfrm>
        </p:spPr>
        <p:txBody>
          <a:bodyPr>
            <a:normAutofit/>
          </a:bodyPr>
          <a:lstStyle/>
          <a:p>
            <a:r>
              <a:rPr lang="es-AR" dirty="0"/>
              <a:t>Sobre este Curso de Azure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214EE8-5759-40E7-82BC-346B5C7385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xfrm>
            <a:off x="6394664" y="-16423"/>
            <a:ext cx="5797336" cy="63301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699F6-DC86-4E62-B615-E7EE2C8607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245942"/>
            <a:ext cx="5403448" cy="506777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21/07/2018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1: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Empresarial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2: La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 </a:t>
            </a:r>
            <a:r>
              <a:rPr lang="en-US" sz="2400" strike="sngStrike" dirty="0" err="1">
                <a:solidFill>
                  <a:srgbClr val="757477"/>
                </a:solidFill>
              </a:rPr>
              <a:t>como</a:t>
            </a:r>
            <a:r>
              <a:rPr lang="en-US" sz="2400" strike="sngStrike" dirty="0">
                <a:solidFill>
                  <a:srgbClr val="757477"/>
                </a:solidFill>
              </a:rPr>
              <a:t> Centro de </a:t>
            </a:r>
            <a:r>
              <a:rPr lang="en-US" sz="2400" strike="sngStrike" dirty="0" err="1">
                <a:solidFill>
                  <a:srgbClr val="757477"/>
                </a:solidFill>
              </a:rPr>
              <a:t>Cómputo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28/07/2018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3: </a:t>
            </a:r>
            <a:r>
              <a:rPr lang="en-US" sz="2400" strike="sngStrike" dirty="0" err="1">
                <a:solidFill>
                  <a:srgbClr val="757477"/>
                </a:solidFill>
              </a:rPr>
              <a:t>Plataforma</a:t>
            </a:r>
            <a:r>
              <a:rPr lang="en-US" sz="2400" strike="sngStrike" dirty="0">
                <a:solidFill>
                  <a:srgbClr val="757477"/>
                </a:solidFill>
              </a:rPr>
              <a:t> de Datos.</a:t>
            </a:r>
          </a:p>
          <a:p>
            <a:pPr marL="800100" lvl="1" indent="-342900">
              <a:lnSpc>
                <a:spcPct val="150000"/>
              </a:lnSpc>
            </a:pPr>
            <a:r>
              <a:rPr lang="es-AR" sz="2400" strike="sngStrike" dirty="0">
                <a:solidFill>
                  <a:srgbClr val="757477"/>
                </a:solidFill>
              </a:rPr>
              <a:t>Tema 4: Big Data, Integración y Analítica.</a:t>
            </a:r>
            <a:endParaRPr lang="en-US" sz="2400" strike="sngStrike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04/08/2018 </a:t>
            </a:r>
            <a:r>
              <a:rPr lang="en-US" sz="2400" strike="sngStrike" dirty="0">
                <a:solidFill>
                  <a:srgbClr val="757477"/>
                </a:solidFill>
              </a:rPr>
              <a:t>de 09.30 AM a 01.30 PM: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5: Redes.</a:t>
            </a:r>
          </a:p>
          <a:p>
            <a:pPr marL="800100"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6: </a:t>
            </a:r>
            <a:r>
              <a:rPr lang="en-US" sz="2400" strike="sngStrike" dirty="0" err="1">
                <a:solidFill>
                  <a:srgbClr val="757477"/>
                </a:solidFill>
              </a:rPr>
              <a:t>Resguardo</a:t>
            </a:r>
            <a:r>
              <a:rPr lang="en-US" sz="2400" strike="sngStrike" dirty="0">
                <a:solidFill>
                  <a:srgbClr val="757477"/>
                </a:solidFill>
              </a:rPr>
              <a:t> y </a:t>
            </a:r>
            <a:r>
              <a:rPr lang="en-US" sz="2400" strike="sngStrike" dirty="0" err="1">
                <a:solidFill>
                  <a:srgbClr val="757477"/>
                </a:solidFill>
              </a:rPr>
              <a:t>Recuperación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  <a:p>
            <a:pPr indent="-342900">
              <a:lnSpc>
                <a:spcPct val="150000"/>
              </a:lnSpc>
            </a:pPr>
            <a:r>
              <a:rPr lang="en-US" sz="2400" b="1" strike="sngStrike" dirty="0" err="1">
                <a:solidFill>
                  <a:srgbClr val="757477"/>
                </a:solidFill>
              </a:rPr>
              <a:t>Sábado</a:t>
            </a:r>
            <a:r>
              <a:rPr lang="en-US" sz="2400" b="1" strike="sngStrike" dirty="0">
                <a:solidFill>
                  <a:srgbClr val="757477"/>
                </a:solidFill>
              </a:rPr>
              <a:t> 11/08/2018</a:t>
            </a:r>
            <a:r>
              <a:rPr lang="en-US" sz="2400" strike="sngStrike" dirty="0">
                <a:solidFill>
                  <a:srgbClr val="757477"/>
                </a:solidFill>
              </a:rPr>
              <a:t> de 09.30 AM a 01.30 PM:</a:t>
            </a:r>
          </a:p>
          <a:p>
            <a:pPr lvl="1" indent="-342900">
              <a:lnSpc>
                <a:spcPct val="150000"/>
              </a:lnSpc>
            </a:pPr>
            <a:r>
              <a:rPr lang="es-AR" sz="2400" strike="sngStrike" dirty="0">
                <a:solidFill>
                  <a:srgbClr val="757477"/>
                </a:solidFill>
              </a:rPr>
              <a:t>Tema 7: Monitoreo.</a:t>
            </a:r>
            <a:endParaRPr lang="en-US" sz="2400" strike="sngStrike" dirty="0">
              <a:solidFill>
                <a:srgbClr val="757477"/>
              </a:solidFill>
            </a:endParaRPr>
          </a:p>
          <a:p>
            <a:pPr lvl="1" indent="-342900">
              <a:lnSpc>
                <a:spcPct val="150000"/>
              </a:lnSpc>
            </a:pPr>
            <a:r>
              <a:rPr lang="en-US" sz="2400" strike="sngStrike" dirty="0" err="1">
                <a:solidFill>
                  <a:srgbClr val="757477"/>
                </a:solidFill>
              </a:rPr>
              <a:t>Tema</a:t>
            </a:r>
            <a:r>
              <a:rPr lang="en-US" sz="2400" strike="sngStrike" dirty="0">
                <a:solidFill>
                  <a:srgbClr val="757477"/>
                </a:solidFill>
              </a:rPr>
              <a:t> 8: </a:t>
            </a:r>
            <a:r>
              <a:rPr lang="en-US" sz="2400" strike="sngStrike" dirty="0" err="1">
                <a:solidFill>
                  <a:srgbClr val="757477"/>
                </a:solidFill>
              </a:rPr>
              <a:t>Identidades</a:t>
            </a:r>
            <a:r>
              <a:rPr lang="en-US" sz="2400" strike="sngStrike" dirty="0">
                <a:solidFill>
                  <a:srgbClr val="757477"/>
                </a:solidFill>
              </a:rPr>
              <a:t> en la </a:t>
            </a:r>
            <a:r>
              <a:rPr lang="en-US" sz="2400" strike="sngStrike" dirty="0" err="1">
                <a:solidFill>
                  <a:srgbClr val="757477"/>
                </a:solidFill>
              </a:rPr>
              <a:t>Nube</a:t>
            </a:r>
            <a:r>
              <a:rPr lang="en-US" sz="2400" strike="sngStrike" dirty="0">
                <a:solidFill>
                  <a:srgbClr val="757477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4945B-063F-4C5D-8386-2719ED5FD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548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5F74DA-7E99-407F-AB0A-526B6CB40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AR" dirty="0" err="1"/>
              <a:t>Feedback</a:t>
            </a:r>
            <a:r>
              <a:rPr lang="es-AR" dirty="0"/>
              <a:t> Time!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8E9-DE1E-4C67-B0AC-6BFC26C8C0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1" y="1471175"/>
            <a:ext cx="5791200" cy="43719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AR" sz="1800" dirty="0"/>
              <a:t>¿Completarías esta encuesta de 5 minutos?</a:t>
            </a:r>
          </a:p>
          <a:p>
            <a:pPr>
              <a:lnSpc>
                <a:spcPct val="150000"/>
              </a:lnSpc>
            </a:pPr>
            <a:endParaRPr lang="es-AR" sz="18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hlinkClick r:id="rId2"/>
              </a:rPr>
              <a:t>https://es.surveymonkey.com/r/mugazure0718</a:t>
            </a:r>
            <a:endParaRPr lang="en-US" sz="2200" dirty="0"/>
          </a:p>
          <a:p>
            <a:pPr marL="0" indent="0">
              <a:lnSpc>
                <a:spcPct val="150000"/>
              </a:lnSpc>
              <a:buNone/>
            </a:pPr>
            <a:endParaRPr lang="en-US" sz="1600" dirty="0"/>
          </a:p>
        </p:txBody>
      </p:sp>
      <p:pic>
        <p:nvPicPr>
          <p:cNvPr id="10242" name="Picture 2" descr="Resultado de imagen para conclusions">
            <a:extLst>
              <a:ext uri="{FF2B5EF4-FFF2-40B4-BE49-F238E27FC236}">
                <a16:creationId xmlns:a16="http://schemas.microsoft.com/office/drawing/2014/main" id="{04379DA7-18BB-46D2-95B0-C40A4795A4D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r="194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E7228-0012-4074-BB7A-C95E1102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400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para gracias thank you">
            <a:extLst>
              <a:ext uri="{FF2B5EF4-FFF2-40B4-BE49-F238E27FC236}">
                <a16:creationId xmlns:a16="http://schemas.microsoft.com/office/drawing/2014/main" id="{982528BE-A45A-4D19-9CA9-E481D0111FDD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15" y="623944"/>
            <a:ext cx="8550169" cy="56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6139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6528-F54D-42A6-B38D-5AFF51B2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Azure Fundamentals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EEEB8C-8AE6-4F4A-98C4-97050E041C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AR" dirty="0"/>
              <a:t>Pablo Ariel Di Loreto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E583A-DC5B-4E82-85AE-04CB9A670F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AR" dirty="0"/>
              <a:t>Día 4 – Sábado 11/08/2018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BA5A7D-5862-4C72-8216-111B212929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s-AR" dirty="0"/>
              <a:t>Guillermo Bellmann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A49C1CC-BDBB-4A14-BA0F-1FE646172F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s-AR" dirty="0"/>
              <a:t>Service Manager | Algeiba IT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854AAB9-402F-44DE-86A7-6090E615C1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AR" dirty="0" err="1"/>
              <a:t>Architect</a:t>
            </a:r>
            <a:r>
              <a:rPr lang="es-AR" dirty="0"/>
              <a:t> | Lagash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5E46D7-2302-4FD2-AF3F-84FBDBCDC1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PabloDiLoreto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822C22-4DAA-4FC3-96BE-E855E85883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AR" dirty="0"/>
              <a:t>@</a:t>
            </a:r>
            <a:r>
              <a:rPr lang="es-AR" dirty="0" err="1"/>
              <a:t>gjbellman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AF3A9-AA0E-4FAF-B3C3-79E011BA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597" y="3075270"/>
            <a:ext cx="1512974" cy="11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3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884605-53B2-4587-8E9E-9A34634DB3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s-AR" dirty="0"/>
              <a:t>Canales de Comunicación</a:t>
            </a:r>
            <a:endParaRPr lang="en-US" dirty="0"/>
          </a:p>
        </p:txBody>
      </p: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196740C2-4A88-48C8-89BC-35B983E17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406" r="440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E85988-D788-4933-87A5-9D844B8081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700" y="1471175"/>
            <a:ext cx="5634299" cy="45937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s-AR" sz="1800" dirty="0">
                <a:solidFill>
                  <a:srgbClr val="757477"/>
                </a:solidFill>
              </a:rPr>
              <a:t>Google </a:t>
            </a:r>
            <a:r>
              <a:rPr lang="es-AR" sz="1800" dirty="0" err="1">
                <a:solidFill>
                  <a:srgbClr val="757477"/>
                </a:solidFill>
              </a:rPr>
              <a:t>Classroom</a:t>
            </a:r>
            <a:r>
              <a:rPr lang="es-AR" sz="1800" dirty="0">
                <a:solidFill>
                  <a:srgbClr val="757477"/>
                </a:solidFill>
              </a:rPr>
              <a:t>: </a:t>
            </a:r>
            <a:r>
              <a:rPr lang="es-AR" sz="1800" dirty="0">
                <a:solidFill>
                  <a:srgbClr val="757477"/>
                </a:solidFill>
                <a:hlinkClick r:id="rId3"/>
              </a:rPr>
              <a:t>https://classroom.google.com</a:t>
            </a:r>
            <a:endParaRPr lang="es-AR" sz="180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s-AR" sz="1800" dirty="0">
                <a:solidFill>
                  <a:srgbClr val="757477"/>
                </a:solidFill>
              </a:rPr>
              <a:t>G</a:t>
            </a:r>
            <a:r>
              <a:rPr lang="en-US" sz="1800" dirty="0" err="1">
                <a:solidFill>
                  <a:srgbClr val="757477"/>
                </a:solidFill>
              </a:rPr>
              <a:t>rupo</a:t>
            </a:r>
            <a:r>
              <a:rPr lang="en-US" sz="1800" dirty="0">
                <a:solidFill>
                  <a:srgbClr val="757477"/>
                </a:solidFill>
              </a:rPr>
              <a:t> de “Azure en </a:t>
            </a:r>
            <a:r>
              <a:rPr lang="en-US" sz="1800" dirty="0" err="1">
                <a:solidFill>
                  <a:srgbClr val="757477"/>
                </a:solidFill>
              </a:rPr>
              <a:t>Español</a:t>
            </a:r>
            <a:r>
              <a:rPr lang="en-US" sz="1800" dirty="0">
                <a:solidFill>
                  <a:srgbClr val="757477"/>
                </a:solidFill>
              </a:rPr>
              <a:t>” en Facebook: </a:t>
            </a:r>
            <a:r>
              <a:rPr lang="en-US" sz="1800" dirty="0">
                <a:solidFill>
                  <a:srgbClr val="757477"/>
                </a:solidFill>
                <a:hlinkClick r:id="rId4"/>
              </a:rPr>
              <a:t>https://www.facebook.com/groups/AzureEnEspanol/</a:t>
            </a:r>
            <a:endParaRPr lang="en-US" sz="180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Grupo de </a:t>
            </a:r>
            <a:r>
              <a:rPr lang="en-US" sz="1800" dirty="0" err="1">
                <a:solidFill>
                  <a:srgbClr val="757477"/>
                </a:solidFill>
              </a:rPr>
              <a:t>Whats</a:t>
            </a:r>
            <a:r>
              <a:rPr lang="en-US" sz="1800" dirty="0">
                <a:solidFill>
                  <a:srgbClr val="757477"/>
                </a:solidFill>
              </a:rPr>
              <a:t> App (TecTimes): </a:t>
            </a:r>
            <a:r>
              <a:rPr lang="en-US" sz="1750" dirty="0">
                <a:solidFill>
                  <a:srgbClr val="757477"/>
                </a:solidFill>
                <a:hlinkClick r:id="rId5"/>
              </a:rPr>
              <a:t>https://chat.whatsapp.com/KeEvR9719DR39BgNKn0NEc</a:t>
            </a:r>
            <a:endParaRPr lang="en-US" sz="175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s-AR" sz="1800" dirty="0" err="1">
                <a:solidFill>
                  <a:srgbClr val="757477"/>
                </a:solidFill>
              </a:rPr>
              <a:t>Slack</a:t>
            </a:r>
            <a:r>
              <a:rPr lang="es-AR" sz="1800" dirty="0">
                <a:solidFill>
                  <a:srgbClr val="757477"/>
                </a:solidFill>
              </a:rPr>
              <a:t> Net-Baires: </a:t>
            </a:r>
            <a:r>
              <a:rPr lang="es-AR" sz="1800" dirty="0">
                <a:solidFill>
                  <a:srgbClr val="757477"/>
                </a:solidFill>
                <a:hlinkClick r:id="rId6"/>
              </a:rPr>
              <a:t>https://slack.net-baires.com.ar/</a:t>
            </a:r>
            <a:endParaRPr lang="es-AR" sz="1800" dirty="0">
              <a:solidFill>
                <a:srgbClr val="757477"/>
              </a:solidFill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1800" dirty="0">
                <a:solidFill>
                  <a:srgbClr val="757477"/>
                </a:solidFill>
              </a:rPr>
              <a:t>Twitter: </a:t>
            </a:r>
            <a:r>
              <a:rPr lang="en-US" sz="1800" b="1" dirty="0">
                <a:solidFill>
                  <a:srgbClr val="757477"/>
                </a:solidFill>
              </a:rPr>
              <a:t>@</a:t>
            </a:r>
            <a:r>
              <a:rPr lang="en-US" sz="1800" b="1" dirty="0" err="1">
                <a:solidFill>
                  <a:srgbClr val="757477"/>
                </a:solidFill>
              </a:rPr>
              <a:t>PabloDiLoreto</a:t>
            </a:r>
            <a:r>
              <a:rPr lang="en-US" sz="1800" b="1" dirty="0">
                <a:solidFill>
                  <a:srgbClr val="757477"/>
                </a:solidFill>
              </a:rPr>
              <a:t> </a:t>
            </a:r>
            <a:r>
              <a:rPr lang="en-US" sz="1800" dirty="0">
                <a:solidFill>
                  <a:srgbClr val="757477"/>
                </a:solidFill>
              </a:rPr>
              <a:t>y </a:t>
            </a:r>
            <a:r>
              <a:rPr lang="en-US" sz="1800" b="1" dirty="0">
                <a:solidFill>
                  <a:srgbClr val="757477"/>
                </a:solidFill>
              </a:rPr>
              <a:t>@</a:t>
            </a:r>
            <a:r>
              <a:rPr lang="en-US" sz="1800" b="1" dirty="0" err="1">
                <a:solidFill>
                  <a:srgbClr val="757477"/>
                </a:solidFill>
              </a:rPr>
              <a:t>gjbellmann</a:t>
            </a:r>
            <a:endParaRPr lang="en-US" sz="1800" dirty="0">
              <a:solidFill>
                <a:srgbClr val="757477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017E6-3E5C-4B86-87A6-4E1F367F0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11" y="6402216"/>
            <a:ext cx="484828" cy="3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4946"/>
      </p:ext>
    </p:extLst>
  </p:cSld>
  <p:clrMapOvr>
    <a:masterClrMapping/>
  </p:clrMapOvr>
</p:sld>
</file>

<file path=ppt/theme/theme1.xml><?xml version="1.0" encoding="utf-8"?>
<a:theme xmlns:a="http://schemas.openxmlformats.org/drawingml/2006/main" name="Propuesta Técnic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uente Institucional">
      <a:majorFont>
        <a:latin typeface="Museo 300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PL_Algeiba_Blank.potx" id="{C49BC26C-878E-4217-8325-78DD5E06A979}" vid="{2D314ECF-3229-45AF-B21F-922F313BF6BE}"/>
    </a:ext>
  </a:extLst>
</a:theme>
</file>

<file path=ppt/theme/theme2.xml><?xml version="1.0" encoding="utf-8"?>
<a:theme xmlns:a="http://schemas.openxmlformats.org/drawingml/2006/main" name="Jeffrey Richter">
  <a:themeElements>
    <a:clrScheme name="TR20 - BO">
      <a:dk1>
        <a:srgbClr val="505050"/>
      </a:dk1>
      <a:lt1>
        <a:srgbClr val="FFFFFF"/>
      </a:lt1>
      <a:dk2>
        <a:srgbClr val="0078D7"/>
      </a:dk2>
      <a:lt2>
        <a:srgbClr val="D2D2D2"/>
      </a:lt2>
      <a:accent1>
        <a:srgbClr val="D83B01"/>
      </a:accent1>
      <a:accent2>
        <a:srgbClr val="0078D7"/>
      </a:accent2>
      <a:accent3>
        <a:srgbClr val="BAD80A"/>
      </a:accent3>
      <a:accent4>
        <a:srgbClr val="FFB900"/>
      </a:accent4>
      <a:accent5>
        <a:srgbClr val="5C2D91"/>
      </a:accent5>
      <a:accent6>
        <a:srgbClr val="002050"/>
      </a:accent6>
      <a:hlink>
        <a:srgbClr val="002050"/>
      </a:hlink>
      <a:folHlink>
        <a:srgbClr val="00205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 w="3175"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effrey Richter PPT Template.potx" id="{0EC3B29B-1691-4021-B91F-DD4F9F467C43}" vid="{219876D6-05DE-4F5A-B736-86EA333E67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1FF28A49904EAB3BA25AB2BEF192" ma:contentTypeVersion="5" ma:contentTypeDescription="Create a new document." ma:contentTypeScope="" ma:versionID="f742a1b105d43c55252fb2288feacfe4">
  <xsd:schema xmlns:xsd="http://www.w3.org/2001/XMLSchema" xmlns:xs="http://www.w3.org/2001/XMLSchema" xmlns:p="http://schemas.microsoft.com/office/2006/metadata/properties" xmlns:ns2="05288a7d-8584-4839-82bb-b54329cd678c" targetNamespace="http://schemas.microsoft.com/office/2006/metadata/properties" ma:root="true" ma:fieldsID="05d9ef9d01034180c6267447cc353c8b" ns2:_="">
    <xsd:import namespace="05288a7d-8584-4839-82bb-b54329cd67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88a7d-8584-4839-82bb-b54329cd6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DEC91B-4783-4EE1-AFD0-D01E63326F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FC2695-7F09-4115-8484-AA5BD378F547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5288a7d-8584-4839-82bb-b54329cd678c"/>
  </ds:schemaRefs>
</ds:datastoreItem>
</file>

<file path=customXml/itemProps3.xml><?xml version="1.0" encoding="utf-8"?>
<ds:datastoreItem xmlns:ds="http://schemas.openxmlformats.org/officeDocument/2006/customXml" ds:itemID="{8A229A2B-B05F-4148-ABA9-9E17883F1A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288a7d-8584-4839-82bb-b54329cd67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TPL_Algeiba_Blank</Template>
  <TotalTime>2164</TotalTime>
  <Words>2495</Words>
  <Application>Microsoft Office PowerPoint</Application>
  <PresentationFormat>Widescreen</PresentationFormat>
  <Paragraphs>449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6" baseType="lpstr">
      <vt:lpstr>Arial</vt:lpstr>
      <vt:lpstr>Calibri</vt:lpstr>
      <vt:lpstr>Museo 300</vt:lpstr>
      <vt:lpstr>Museo 700</vt:lpstr>
      <vt:lpstr>Segoe</vt:lpstr>
      <vt:lpstr>Segoe UI</vt:lpstr>
      <vt:lpstr>Segoe UI Bold</vt:lpstr>
      <vt:lpstr>Segoe UI Light</vt:lpstr>
      <vt:lpstr>Segoe UI Semibold</vt:lpstr>
      <vt:lpstr>Segoe UI Semilight</vt:lpstr>
      <vt:lpstr>Wingdings</vt:lpstr>
      <vt:lpstr>Propuesta Técnica</vt:lpstr>
      <vt:lpstr>Jeffrey Richter</vt:lpstr>
      <vt:lpstr>PowerPoint Presentation</vt:lpstr>
      <vt:lpstr>Azure Fundamentals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Azure Fundamentals</vt:lpstr>
    </vt:vector>
  </TitlesOfParts>
  <Manager>pdiloreto@algeiba.com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Pablo A. Di Loreto</dc:creator>
  <cp:lastModifiedBy>Pablo A. Di Loreto</cp:lastModifiedBy>
  <cp:revision>50</cp:revision>
  <dcterms:created xsi:type="dcterms:W3CDTF">2018-05-29T16:40:56Z</dcterms:created>
  <dcterms:modified xsi:type="dcterms:W3CDTF">2019-03-09T18:32:57Z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0x010100AA7A1FF28A49904EAB3BA25AB2BEF192</vt:lpwstr>
  </property>
</Properties>
</file>